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9" r:id="rId2"/>
  </p:sldMasterIdLst>
  <p:notesMasterIdLst>
    <p:notesMasterId r:id="rId20"/>
  </p:notesMasterIdLst>
  <p:handoutMasterIdLst>
    <p:handoutMasterId r:id="rId21"/>
  </p:handoutMasterIdLst>
  <p:sldIdLst>
    <p:sldId id="261" r:id="rId3"/>
    <p:sldId id="344" r:id="rId4"/>
    <p:sldId id="345" r:id="rId5"/>
    <p:sldId id="351" r:id="rId6"/>
    <p:sldId id="355" r:id="rId7"/>
    <p:sldId id="336" r:id="rId8"/>
    <p:sldId id="354" r:id="rId9"/>
    <p:sldId id="304" r:id="rId10"/>
    <p:sldId id="343" r:id="rId11"/>
    <p:sldId id="306" r:id="rId12"/>
    <p:sldId id="307" r:id="rId13"/>
    <p:sldId id="342" r:id="rId14"/>
    <p:sldId id="346" r:id="rId15"/>
    <p:sldId id="298" r:id="rId16"/>
    <p:sldId id="299" r:id="rId17"/>
    <p:sldId id="300" r:id="rId18"/>
    <p:sldId id="312" r:id="rId19"/>
  </p:sldIdLst>
  <p:sldSz cx="9144000" cy="6858000" type="screen4x3"/>
  <p:notesSz cx="6934200" cy="9232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nders, Robin" initials="S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EB9DF"/>
    <a:srgbClr val="F8F2E4"/>
    <a:srgbClr val="006086"/>
    <a:srgbClr val="F6EEDA"/>
    <a:srgbClr val="BDEBFF"/>
    <a:srgbClr val="2FBFFF"/>
    <a:srgbClr val="57CBFF"/>
    <a:srgbClr val="F4EBD4"/>
    <a:srgbClr val="F6EDD6"/>
    <a:srgbClr val="F5EC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34" autoAdjust="0"/>
    <p:restoredTop sz="98757" autoAdjust="0"/>
  </p:normalViewPr>
  <p:slideViewPr>
    <p:cSldViewPr snapToGrid="0" showGuides="1">
      <p:cViewPr>
        <p:scale>
          <a:sx n="80" d="100"/>
          <a:sy n="80" d="100"/>
        </p:scale>
        <p:origin x="-58" y="-29"/>
      </p:cViewPr>
      <p:guideLst>
        <p:guide orient="horz" pos="834"/>
        <p:guide orient="horz" pos="691"/>
        <p:guide orient="horz" pos="979"/>
        <p:guide orient="horz" pos="1124"/>
        <p:guide orient="horz" pos="4025"/>
        <p:guide orient="horz" pos="487"/>
        <p:guide orient="horz" pos="1411"/>
        <p:guide orient="horz" pos="1265"/>
        <p:guide orient="horz" pos="1557"/>
        <p:guide pos="288"/>
        <p:guide pos="5472"/>
        <p:guide pos="7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0" d="100"/>
          <a:sy n="80" d="100"/>
        </p:scale>
        <p:origin x="-2004" y="-90"/>
      </p:cViewPr>
      <p:guideLst>
        <p:guide orient="horz" pos="2908"/>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01124" y="124256"/>
            <a:ext cx="3004820" cy="461961"/>
          </a:xfrm>
          <a:prstGeom prst="rect">
            <a:avLst/>
          </a:prstGeom>
        </p:spPr>
        <p:txBody>
          <a:bodyPr vert="horz" lIns="91429" tIns="45714" rIns="91429" bIns="45714" rtlCol="0"/>
          <a:lstStyle>
            <a:lvl1pPr algn="l">
              <a:defRPr sz="1200"/>
            </a:lvl1pPr>
          </a:lstStyle>
          <a:p>
            <a:endParaRPr lang="en-US" sz="1100" dirty="0">
              <a:latin typeface="Arial" pitchFamily="34" charset="0"/>
              <a:cs typeface="Arial" pitchFamily="34" charset="0"/>
            </a:endParaRPr>
          </a:p>
        </p:txBody>
      </p:sp>
      <p:sp>
        <p:nvSpPr>
          <p:cNvPr id="3" name="Date Placeholder 2"/>
          <p:cNvSpPr>
            <a:spLocks noGrp="1"/>
          </p:cNvSpPr>
          <p:nvPr>
            <p:ph type="dt" sz="quarter" idx="1"/>
          </p:nvPr>
        </p:nvSpPr>
        <p:spPr>
          <a:xfrm>
            <a:off x="3828257" y="124256"/>
            <a:ext cx="3004820" cy="461961"/>
          </a:xfrm>
          <a:prstGeom prst="rect">
            <a:avLst/>
          </a:prstGeom>
        </p:spPr>
        <p:txBody>
          <a:bodyPr vert="horz" lIns="91429" tIns="45714" rIns="91429" bIns="45714" rtlCol="0"/>
          <a:lstStyle>
            <a:lvl1pPr algn="r">
              <a:defRPr sz="1200"/>
            </a:lvl1pPr>
          </a:lstStyle>
          <a:p>
            <a:fld id="{5FCD84DF-3D5E-447C-9017-6081511AD754}" type="datetimeFigureOut">
              <a:rPr lang="en-US" sz="1100" smtClean="0">
                <a:latin typeface="Arial" pitchFamily="34" charset="0"/>
                <a:cs typeface="Arial" pitchFamily="34" charset="0"/>
              </a:rPr>
              <a:pPr/>
              <a:t>9/25/2017</a:t>
            </a:fld>
            <a:endParaRPr lang="en-US" sz="1100" dirty="0">
              <a:latin typeface="Arial" pitchFamily="34" charset="0"/>
              <a:cs typeface="Arial" pitchFamily="34" charset="0"/>
            </a:endParaRPr>
          </a:p>
        </p:txBody>
      </p:sp>
      <p:sp>
        <p:nvSpPr>
          <p:cNvPr id="4" name="Footer Placeholder 3"/>
          <p:cNvSpPr>
            <a:spLocks noGrp="1"/>
          </p:cNvSpPr>
          <p:nvPr>
            <p:ph type="ftr" sz="quarter" idx="2"/>
          </p:nvPr>
        </p:nvSpPr>
        <p:spPr>
          <a:xfrm>
            <a:off x="28892" y="8719962"/>
            <a:ext cx="3004820" cy="461961"/>
          </a:xfrm>
          <a:prstGeom prst="rect">
            <a:avLst/>
          </a:prstGeom>
        </p:spPr>
        <p:txBody>
          <a:bodyPr vert="horz" lIns="91429" tIns="45714" rIns="91429" bIns="45714" rtlCol="0" anchor="b"/>
          <a:lstStyle>
            <a:lvl1pPr algn="l">
              <a:defRPr sz="1200"/>
            </a:lvl1pPr>
          </a:lstStyle>
          <a:p>
            <a:endParaRPr lang="en-US" sz="1100" dirty="0">
              <a:latin typeface="Arial" pitchFamily="34" charset="0"/>
              <a:cs typeface="Arial" pitchFamily="34" charset="0"/>
            </a:endParaRPr>
          </a:p>
        </p:txBody>
      </p:sp>
      <p:sp>
        <p:nvSpPr>
          <p:cNvPr id="5" name="Slide Number Placeholder 4"/>
          <p:cNvSpPr>
            <a:spLocks noGrp="1"/>
          </p:cNvSpPr>
          <p:nvPr>
            <p:ph type="sldNum" sz="quarter" idx="3"/>
          </p:nvPr>
        </p:nvSpPr>
        <p:spPr>
          <a:xfrm>
            <a:off x="3900488" y="8719962"/>
            <a:ext cx="3004820" cy="461961"/>
          </a:xfrm>
          <a:prstGeom prst="rect">
            <a:avLst/>
          </a:prstGeom>
        </p:spPr>
        <p:txBody>
          <a:bodyPr vert="horz" lIns="91429" tIns="45714" rIns="91429" bIns="45714" rtlCol="0" anchor="b"/>
          <a:lstStyle>
            <a:lvl1pPr algn="r">
              <a:defRPr sz="1200"/>
            </a:lvl1pPr>
          </a:lstStyle>
          <a:p>
            <a:fld id="{4BBBD9DB-8FEE-4657-AB47-5860687FEFB0}" type="slidenum">
              <a:rPr lang="en-US" sz="1100" smtClean="0">
                <a:latin typeface="Arial" pitchFamily="34" charset="0"/>
                <a:cs typeface="Arial" pitchFamily="34" charset="0"/>
              </a:rPr>
              <a:pPr/>
              <a:t>‹#›</a:t>
            </a:fld>
            <a:endParaRPr lang="en-US" sz="1100" dirty="0">
              <a:latin typeface="Arial" pitchFamily="34" charset="0"/>
              <a:cs typeface="Arial" pitchFamily="34" charset="0"/>
            </a:endParaRPr>
          </a:p>
        </p:txBody>
      </p:sp>
    </p:spTree>
    <p:extLst>
      <p:ext uri="{BB962C8B-B14F-4D97-AF65-F5344CB8AC3E}">
        <p14:creationId xmlns:p14="http://schemas.microsoft.com/office/powerpoint/2010/main" val="18543658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01124" y="124571"/>
            <a:ext cx="3004820" cy="461645"/>
          </a:xfrm>
          <a:prstGeom prst="rect">
            <a:avLst/>
          </a:prstGeom>
        </p:spPr>
        <p:txBody>
          <a:bodyPr vert="horz" lIns="91429" tIns="45714" rIns="91429" bIns="45714" rtlCol="0"/>
          <a:lstStyle>
            <a:lvl1pPr algn="l">
              <a:defRPr sz="1100">
                <a:latin typeface="Arial" pitchFamily="34" charset="0"/>
                <a:cs typeface="Arial" pitchFamily="34" charset="0"/>
              </a:defRPr>
            </a:lvl1pPr>
          </a:lstStyle>
          <a:p>
            <a:endParaRPr lang="en-US" dirty="0"/>
          </a:p>
        </p:txBody>
      </p:sp>
      <p:sp>
        <p:nvSpPr>
          <p:cNvPr id="3" name="Date Placeholder 2"/>
          <p:cNvSpPr>
            <a:spLocks noGrp="1"/>
          </p:cNvSpPr>
          <p:nvPr>
            <p:ph type="dt" idx="1"/>
          </p:nvPr>
        </p:nvSpPr>
        <p:spPr>
          <a:xfrm>
            <a:off x="3828257" y="124571"/>
            <a:ext cx="3004820" cy="461645"/>
          </a:xfrm>
          <a:prstGeom prst="rect">
            <a:avLst/>
          </a:prstGeom>
        </p:spPr>
        <p:txBody>
          <a:bodyPr vert="horz" lIns="91429" tIns="45714" rIns="91429" bIns="45714" rtlCol="0"/>
          <a:lstStyle>
            <a:lvl1pPr algn="r">
              <a:defRPr sz="1100">
                <a:latin typeface="Arial" pitchFamily="34" charset="0"/>
                <a:cs typeface="Arial" pitchFamily="34" charset="0"/>
              </a:defRPr>
            </a:lvl1pPr>
          </a:lstStyle>
          <a:p>
            <a:fld id="{3B53EE49-5E2F-4CCD-A6EC-E4A5F806204B}" type="datetimeFigureOut">
              <a:rPr lang="en-US" smtClean="0"/>
              <a:pPr/>
              <a:t>9/25/2017</a:t>
            </a:fld>
            <a:endParaRPr lang="en-US" dirty="0"/>
          </a:p>
        </p:txBody>
      </p:sp>
      <p:sp>
        <p:nvSpPr>
          <p:cNvPr id="4" name="Slide Image Placeholder 3"/>
          <p:cNvSpPr>
            <a:spLocks noGrp="1" noRot="1" noChangeAspect="1"/>
          </p:cNvSpPr>
          <p:nvPr>
            <p:ph type="sldImg" idx="2"/>
          </p:nvPr>
        </p:nvSpPr>
        <p:spPr>
          <a:xfrm>
            <a:off x="768350" y="536575"/>
            <a:ext cx="5572125" cy="4179888"/>
          </a:xfrm>
          <a:prstGeom prst="rect">
            <a:avLst/>
          </a:prstGeom>
          <a:noFill/>
          <a:ln w="12700">
            <a:solidFill>
              <a:prstClr val="black"/>
            </a:solidFill>
          </a:ln>
        </p:spPr>
        <p:txBody>
          <a:bodyPr vert="horz" lIns="91429" tIns="45714" rIns="91429" bIns="45714" rtlCol="0" anchor="ctr"/>
          <a:lstStyle/>
          <a:p>
            <a:endParaRPr lang="en-US" dirty="0"/>
          </a:p>
        </p:txBody>
      </p:sp>
      <p:sp>
        <p:nvSpPr>
          <p:cNvPr id="5" name="Notes Placeholder 4"/>
          <p:cNvSpPr>
            <a:spLocks noGrp="1"/>
          </p:cNvSpPr>
          <p:nvPr>
            <p:ph type="body" sz="quarter" idx="3"/>
          </p:nvPr>
        </p:nvSpPr>
        <p:spPr>
          <a:xfrm>
            <a:off x="693420" y="4926075"/>
            <a:ext cx="5547360" cy="3587476"/>
          </a:xfrm>
          <a:prstGeom prst="rect">
            <a:avLst/>
          </a:prstGeom>
          <a:ln>
            <a:noFill/>
          </a:ln>
        </p:spPr>
        <p:txBody>
          <a:bodyPr vert="horz" lIns="91429" tIns="45714" rIns="91429" bIns="45714" rtlCol="0">
            <a:normAutofit/>
          </a:bodyPr>
          <a:lstStyle/>
          <a:p>
            <a:pPr lvl="0"/>
            <a:r>
              <a:rPr lang="en-US" dirty="0" smtClean="0"/>
              <a:t>Click to edit Master text styles</a:t>
            </a:r>
          </a:p>
          <a:p>
            <a:pPr lvl="5"/>
            <a:r>
              <a:rPr lang="en-US" dirty="0" smtClean="0"/>
              <a:t>Second level</a:t>
            </a:r>
          </a:p>
          <a:p>
            <a:pPr lvl="6"/>
            <a:r>
              <a:rPr lang="en-US" dirty="0" smtClean="0"/>
              <a:t>Third level</a:t>
            </a:r>
          </a:p>
        </p:txBody>
      </p:sp>
      <p:sp>
        <p:nvSpPr>
          <p:cNvPr id="6" name="Footer Placeholder 5"/>
          <p:cNvSpPr>
            <a:spLocks noGrp="1"/>
          </p:cNvSpPr>
          <p:nvPr>
            <p:ph type="ftr" sz="quarter" idx="4"/>
          </p:nvPr>
        </p:nvSpPr>
        <p:spPr>
          <a:xfrm>
            <a:off x="101124" y="8719961"/>
            <a:ext cx="3004820" cy="461645"/>
          </a:xfrm>
          <a:prstGeom prst="rect">
            <a:avLst/>
          </a:prstGeom>
        </p:spPr>
        <p:txBody>
          <a:bodyPr vert="horz" lIns="91429" tIns="45714" rIns="91429" bIns="45714" rtlCol="0" anchor="b"/>
          <a:lstStyle>
            <a:lvl1pPr algn="l">
              <a:defRPr sz="1100">
                <a:latin typeface="Arial" pitchFamily="34" charset="0"/>
                <a:cs typeface="Arial" pitchFamily="34" charset="0"/>
              </a:defRPr>
            </a:lvl1pPr>
          </a:lstStyle>
          <a:p>
            <a:endParaRPr lang="en-US" dirty="0"/>
          </a:p>
        </p:txBody>
      </p:sp>
      <p:sp>
        <p:nvSpPr>
          <p:cNvPr id="7" name="Slide Number Placeholder 6"/>
          <p:cNvSpPr>
            <a:spLocks noGrp="1"/>
          </p:cNvSpPr>
          <p:nvPr>
            <p:ph type="sldNum" sz="quarter" idx="5"/>
          </p:nvPr>
        </p:nvSpPr>
        <p:spPr>
          <a:xfrm>
            <a:off x="3828257" y="8719961"/>
            <a:ext cx="3004820" cy="461645"/>
          </a:xfrm>
          <a:prstGeom prst="rect">
            <a:avLst/>
          </a:prstGeom>
        </p:spPr>
        <p:txBody>
          <a:bodyPr vert="horz" lIns="91429" tIns="45714" rIns="91429" bIns="45714" rtlCol="0" anchor="b"/>
          <a:lstStyle>
            <a:lvl1pPr algn="r">
              <a:defRPr sz="1100">
                <a:latin typeface="Arial" pitchFamily="34" charset="0"/>
                <a:cs typeface="Arial" pitchFamily="34" charset="0"/>
              </a:defRPr>
            </a:lvl1pPr>
          </a:lstStyle>
          <a:p>
            <a:fld id="{378C9D3E-BC22-4B65-B6EC-1512CE9E44E8}" type="slidenum">
              <a:rPr lang="en-US" smtClean="0"/>
              <a:pPr/>
              <a:t>‹#›</a:t>
            </a:fld>
            <a:endParaRPr lang="en-US" dirty="0"/>
          </a:p>
        </p:txBody>
      </p:sp>
    </p:spTree>
    <p:extLst>
      <p:ext uri="{BB962C8B-B14F-4D97-AF65-F5344CB8AC3E}">
        <p14:creationId xmlns:p14="http://schemas.microsoft.com/office/powerpoint/2010/main" val="4257981452"/>
      </p:ext>
    </p:extLst>
  </p:cSld>
  <p:clrMap bg1="lt1" tx1="dk1" bg2="lt2" tx2="dk2" accent1="accent1" accent2="accent2" accent3="accent3" accent4="accent4" accent5="accent5" accent6="accent6" hlink="hlink" folHlink="folHlink"/>
  <p:hf hdr="0" ftr="0" dt="0"/>
  <p:notesStyle>
    <a:lvl1pPr marL="174625" indent="-174625" algn="l" defTabSz="914400" rtl="0" eaLnBrk="1" latinLnBrk="0" hangingPunct="1">
      <a:spcBef>
        <a:spcPts val="1200"/>
      </a:spcBef>
      <a:buFont typeface="Arial" pitchFamily="34" charset="0"/>
      <a:buChar char="•"/>
      <a:defRPr sz="1400" kern="1200">
        <a:solidFill>
          <a:schemeClr val="tx1"/>
        </a:solidFill>
        <a:latin typeface="Arial" pitchFamily="34" charset="0"/>
        <a:ea typeface="+mn-ea"/>
        <a:cs typeface="Arial" pitchFamily="34" charset="0"/>
      </a:defRPr>
    </a:lvl1pPr>
    <a:lvl2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2pPr>
    <a:lvl3pPr marL="174625" indent="-174625" algn="l" defTabSz="914400" rtl="0" eaLnBrk="1" latinLnBrk="0" hangingPunct="1">
      <a:buFont typeface="Arial" pitchFamily="34" charset="0"/>
      <a:buNone/>
      <a:defRPr sz="1200" kern="1200">
        <a:solidFill>
          <a:schemeClr val="tx1"/>
        </a:solidFill>
        <a:latin typeface="Arial" pitchFamily="34" charset="0"/>
        <a:ea typeface="+mn-ea"/>
        <a:cs typeface="Arial" pitchFamily="34" charset="0"/>
      </a:defRPr>
    </a:lvl3pPr>
    <a:lvl4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4pPr>
    <a:lvl5pPr marL="174625" indent="-174625" algn="l" defTabSz="914400" rtl="0" eaLnBrk="1" latinLnBrk="0" hangingPunct="1">
      <a:buFont typeface="Arial" pitchFamily="34" charset="0"/>
      <a:buChar char="•"/>
      <a:defRPr sz="1200" kern="1200">
        <a:solidFill>
          <a:schemeClr val="tx1"/>
        </a:solidFill>
        <a:latin typeface="Arial" pitchFamily="34" charset="0"/>
        <a:ea typeface="+mn-ea"/>
        <a:cs typeface="Arial" pitchFamily="34" charset="0"/>
      </a:defRPr>
    </a:lvl5pPr>
    <a:lvl6pPr marL="400050" indent="-225425" algn="l" defTabSz="914400" rtl="0" eaLnBrk="1" latinLnBrk="0" hangingPunct="1">
      <a:spcBef>
        <a:spcPts val="600"/>
      </a:spcBef>
      <a:buFont typeface="Calibri" pitchFamily="34" charset="0"/>
      <a:buChar char="–"/>
      <a:defRPr sz="1200" kern="1200">
        <a:solidFill>
          <a:schemeClr val="tx1"/>
        </a:solidFill>
        <a:latin typeface="Arial" pitchFamily="34" charset="0"/>
        <a:ea typeface="+mn-ea"/>
        <a:cs typeface="Arial" pitchFamily="34" charset="0"/>
      </a:defRPr>
    </a:lvl6pPr>
    <a:lvl7pPr marL="576263" indent="-176213" algn="l" defTabSz="914400" rtl="0" eaLnBrk="1" latinLnBrk="0" hangingPunct="1">
      <a:spcBef>
        <a:spcPts val="600"/>
      </a:spcBef>
      <a:buFont typeface="Arial" pitchFamily="34" charset="0"/>
      <a:buChar char="•"/>
      <a:defRPr sz="1200" kern="1200">
        <a:solidFill>
          <a:schemeClr val="tx1"/>
        </a:solidFill>
        <a:latin typeface="Arial" pitchFamily="34" charset="0"/>
        <a:ea typeface="+mn-ea"/>
        <a:cs typeface="Arial" pitchFamily="34" charset="0"/>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8C9D3E-BC22-4B65-B6EC-1512CE9E44E8}"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D2749DDB-9B9E-4ED1-8BA1-B05B6F8B99F2}" type="slidenum">
              <a:rPr lang="en-US" smtClean="0">
                <a:latin typeface="Arial" pitchFamily="34" charset="0"/>
              </a:rPr>
              <a:pPr/>
              <a:t>11</a:t>
            </a:fld>
            <a:endParaRPr lang="en-US" dirty="0" smtClean="0">
              <a:latin typeface="Arial" pitchFamily="34" charset="0"/>
            </a:endParaRPr>
          </a:p>
        </p:txBody>
      </p:sp>
      <p:sp>
        <p:nvSpPr>
          <p:cNvPr id="50179" name="Rectangle 2"/>
          <p:cNvSpPr>
            <a:spLocks noGrp="1" noRot="1" noChangeAspect="1" noChangeArrowheads="1" noTextEdit="1"/>
          </p:cNvSpPr>
          <p:nvPr>
            <p:ph type="sldImg"/>
          </p:nvPr>
        </p:nvSpPr>
        <p:spPr>
          <a:xfrm>
            <a:off x="1144588" y="679450"/>
            <a:ext cx="4641850" cy="3481388"/>
          </a:xfrm>
          <a:ln/>
        </p:spPr>
      </p:sp>
      <p:sp>
        <p:nvSpPr>
          <p:cNvPr id="50180" name="Rectangle 3"/>
          <p:cNvSpPr>
            <a:spLocks noGrp="1" noChangeArrowheads="1"/>
          </p:cNvSpPr>
          <p:nvPr>
            <p:ph type="body" idx="1"/>
          </p:nvPr>
        </p:nvSpPr>
        <p:spPr bwMode="auto">
          <a:xfrm>
            <a:off x="924560" y="4389412"/>
            <a:ext cx="5085080" cy="4163950"/>
          </a:xfrm>
          <a:prstGeom prst="rect">
            <a:avLst/>
          </a:prstGeom>
          <a:solidFill>
            <a:srgbClr val="FFFFFF"/>
          </a:solidFill>
          <a:ln>
            <a:solidFill>
              <a:srgbClr val="000000"/>
            </a:solidFill>
            <a:miter lim="800000"/>
            <a:headEnd/>
            <a:tailEnd/>
          </a:ln>
        </p:spPr>
        <p:txBody>
          <a:bodyPr lIns="91487" tIns="45743" rIns="91487" bIns="45743"/>
          <a:lstStyle/>
          <a:p>
            <a:pPr eaLnBrk="1" hangingPunct="1">
              <a:buNone/>
            </a:pPr>
            <a:endParaRPr lang="en-US" sz="800" strike="noStrik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1402FE56-BAAB-4E9F-90AA-95890843B779}" type="slidenum">
              <a:rPr lang="en-US"/>
              <a:pPr/>
              <a:t>12</a:t>
            </a:fld>
            <a:endParaRPr lang="en-US" dirty="0"/>
          </a:p>
        </p:txBody>
      </p:sp>
      <p:sp>
        <p:nvSpPr>
          <p:cNvPr id="64515" name="Rectangle 2"/>
          <p:cNvSpPr>
            <a:spLocks noGrp="1" noRot="1" noChangeAspect="1" noChangeArrowheads="1" noTextEdit="1"/>
          </p:cNvSpPr>
          <p:nvPr>
            <p:ph type="sldImg"/>
          </p:nvPr>
        </p:nvSpPr>
        <p:spPr>
          <a:xfrm>
            <a:off x="1144588" y="679450"/>
            <a:ext cx="4640262" cy="3481388"/>
          </a:xfrm>
          <a:ln/>
        </p:spPr>
      </p:sp>
      <p:sp>
        <p:nvSpPr>
          <p:cNvPr id="64516" name="Rectangle 3"/>
          <p:cNvSpPr>
            <a:spLocks noGrp="1" noChangeArrowheads="1"/>
          </p:cNvSpPr>
          <p:nvPr>
            <p:ph type="body" idx="1"/>
          </p:nvPr>
        </p:nvSpPr>
        <p:spPr>
          <a:xfrm>
            <a:off x="922454" y="4388988"/>
            <a:ext cx="5089293" cy="4164575"/>
          </a:xfrm>
          <a:noFill/>
          <a:ln/>
        </p:spPr>
        <p:txBody>
          <a:bodyPr>
            <a:normAutofit fontScale="92500" lnSpcReduction="10000"/>
          </a:bodyPr>
          <a:lstStyle/>
          <a:p>
            <a:pPr marL="0" indent="0" eaLnBrk="1" hangingPunct="1">
              <a:buNone/>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E5FC9F0C-18DC-46E5-96F3-1092083E1706}" type="slidenum">
              <a:rPr lang="en-US"/>
              <a:pPr/>
              <a:t>13</a:t>
            </a:fld>
            <a:endParaRPr lang="en-US" dirty="0"/>
          </a:p>
        </p:txBody>
      </p:sp>
      <p:sp>
        <p:nvSpPr>
          <p:cNvPr id="62467" name="Rectangle 2"/>
          <p:cNvSpPr>
            <a:spLocks noGrp="1" noRot="1" noChangeAspect="1" noChangeArrowheads="1" noTextEdit="1"/>
          </p:cNvSpPr>
          <p:nvPr>
            <p:ph type="sldImg"/>
          </p:nvPr>
        </p:nvSpPr>
        <p:spPr>
          <a:xfrm>
            <a:off x="1144588" y="679450"/>
            <a:ext cx="4640262" cy="3481388"/>
          </a:xfrm>
          <a:ln/>
        </p:spPr>
      </p:sp>
      <p:sp>
        <p:nvSpPr>
          <p:cNvPr id="62468" name="Rectangle 3"/>
          <p:cNvSpPr>
            <a:spLocks noGrp="1" noChangeArrowheads="1"/>
          </p:cNvSpPr>
          <p:nvPr>
            <p:ph type="body" idx="1"/>
          </p:nvPr>
        </p:nvSpPr>
        <p:spPr>
          <a:xfrm>
            <a:off x="922454" y="4388988"/>
            <a:ext cx="5089293" cy="4164575"/>
          </a:xfrm>
          <a:noFill/>
          <a:ln/>
        </p:spPr>
        <p:txBody>
          <a:bodyPr/>
          <a:lstStyle/>
          <a:p>
            <a:pPr>
              <a:spcBef>
                <a:spcPts val="0"/>
              </a:spcBef>
              <a:buNone/>
            </a:pPr>
            <a:endParaRPr lang="en-US" sz="14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E5FC9F0C-18DC-46E5-96F3-1092083E1706}" type="slidenum">
              <a:rPr lang="en-US"/>
              <a:pPr/>
              <a:t>14</a:t>
            </a:fld>
            <a:endParaRPr lang="en-US" dirty="0"/>
          </a:p>
        </p:txBody>
      </p:sp>
      <p:sp>
        <p:nvSpPr>
          <p:cNvPr id="62467" name="Rectangle 2"/>
          <p:cNvSpPr>
            <a:spLocks noGrp="1" noRot="1" noChangeAspect="1" noChangeArrowheads="1" noTextEdit="1"/>
          </p:cNvSpPr>
          <p:nvPr>
            <p:ph type="sldImg"/>
          </p:nvPr>
        </p:nvSpPr>
        <p:spPr>
          <a:xfrm>
            <a:off x="1144588" y="679450"/>
            <a:ext cx="4640262" cy="3481388"/>
          </a:xfrm>
          <a:ln/>
        </p:spPr>
      </p:sp>
      <p:sp>
        <p:nvSpPr>
          <p:cNvPr id="62468" name="Rectangle 3"/>
          <p:cNvSpPr>
            <a:spLocks noGrp="1" noChangeArrowheads="1"/>
          </p:cNvSpPr>
          <p:nvPr>
            <p:ph type="body" idx="1"/>
          </p:nvPr>
        </p:nvSpPr>
        <p:spPr>
          <a:xfrm>
            <a:off x="922454" y="4388987"/>
            <a:ext cx="5089294" cy="4164575"/>
          </a:xfrm>
          <a:noFill/>
          <a:ln/>
        </p:spPr>
        <p:txBody>
          <a:bodyPr>
            <a:normAutofit/>
          </a:bodyPr>
          <a:lstStyle/>
          <a:p>
            <a:pPr>
              <a:spcBef>
                <a:spcPts val="0"/>
              </a:spcBef>
              <a:buNone/>
            </a:pPr>
            <a:endParaRPr lang="en-US" sz="10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Image Placeholder 9"/>
          <p:cNvSpPr>
            <a:spLocks noGrp="1" noRot="1" noChangeAspect="1"/>
          </p:cNvSpPr>
          <p:nvPr>
            <p:ph type="sldImg"/>
          </p:nvPr>
        </p:nvSpPr>
        <p:spPr>
          <a:xfrm>
            <a:off x="1770063" y="217488"/>
            <a:ext cx="3387725" cy="2541587"/>
          </a:xfrm>
        </p:spPr>
      </p:sp>
      <p:sp>
        <p:nvSpPr>
          <p:cNvPr id="11" name="Notes Placeholder 10"/>
          <p:cNvSpPr>
            <a:spLocks noGrp="1"/>
          </p:cNvSpPr>
          <p:nvPr>
            <p:ph type="body" idx="1"/>
          </p:nvPr>
        </p:nvSpPr>
        <p:spPr>
          <a:xfrm>
            <a:off x="543465" y="2872596"/>
            <a:ext cx="6029863" cy="5640954"/>
          </a:xfrm>
        </p:spPr>
        <p:txBody>
          <a:bodyPr>
            <a:normAutofit/>
          </a:bodyPr>
          <a:lstStyle/>
          <a:p>
            <a:pPr marL="0" indent="0">
              <a:buNone/>
            </a:pPr>
            <a:endParaRPr lang="en-US" sz="1000" strike="noStrike" dirty="0"/>
          </a:p>
        </p:txBody>
      </p:sp>
      <p:sp>
        <p:nvSpPr>
          <p:cNvPr id="13" name="Slide Number Placeholder 12"/>
          <p:cNvSpPr>
            <a:spLocks noGrp="1"/>
          </p:cNvSpPr>
          <p:nvPr>
            <p:ph type="sldNum" sz="quarter" idx="10"/>
          </p:nvPr>
        </p:nvSpPr>
        <p:spPr/>
        <p:txBody>
          <a:bodyPr/>
          <a:lstStyle/>
          <a:p>
            <a:fld id="{378C9D3E-BC22-4B65-B6EC-1512CE9E44E8}"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Image Placeholder 9"/>
          <p:cNvSpPr>
            <a:spLocks noGrp="1" noRot="1" noChangeAspect="1"/>
          </p:cNvSpPr>
          <p:nvPr>
            <p:ph type="sldImg"/>
          </p:nvPr>
        </p:nvSpPr>
        <p:spPr>
          <a:xfrm>
            <a:off x="1770063" y="217488"/>
            <a:ext cx="3387725" cy="2541587"/>
          </a:xfrm>
        </p:spPr>
      </p:sp>
      <p:sp>
        <p:nvSpPr>
          <p:cNvPr id="11" name="Notes Placeholder 10"/>
          <p:cNvSpPr>
            <a:spLocks noGrp="1"/>
          </p:cNvSpPr>
          <p:nvPr>
            <p:ph type="body" idx="1"/>
          </p:nvPr>
        </p:nvSpPr>
        <p:spPr>
          <a:xfrm>
            <a:off x="543465" y="2872596"/>
            <a:ext cx="6029863" cy="5640954"/>
          </a:xfrm>
        </p:spPr>
        <p:txBody>
          <a:bodyPr>
            <a:normAutofit/>
          </a:bodyPr>
          <a:lstStyle/>
          <a:p>
            <a:pPr marL="0" indent="0">
              <a:buNone/>
            </a:pPr>
            <a:endParaRPr lang="en-US" sz="1000" strike="noStrike" dirty="0"/>
          </a:p>
        </p:txBody>
      </p:sp>
      <p:sp>
        <p:nvSpPr>
          <p:cNvPr id="13" name="Slide Number Placeholder 12"/>
          <p:cNvSpPr>
            <a:spLocks noGrp="1"/>
          </p:cNvSpPr>
          <p:nvPr>
            <p:ph type="sldNum" sz="quarter" idx="10"/>
          </p:nvPr>
        </p:nvSpPr>
        <p:spPr/>
        <p:txBody>
          <a:bodyPr/>
          <a:lstStyle/>
          <a:p>
            <a:fld id="{378C9D3E-BC22-4B65-B6EC-1512CE9E44E8}" type="slidenum">
              <a:rPr lang="en-US" smtClean="0"/>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7B3B1CEA-B988-4E31-9F1F-D085B757793F}" type="slidenum">
              <a:rPr lang="en-US" smtClean="0">
                <a:latin typeface="Arial" pitchFamily="34" charset="0"/>
              </a:rPr>
              <a:pPr/>
              <a:t>17</a:t>
            </a:fld>
            <a:endParaRPr lang="en-US" dirty="0" smtClean="0">
              <a:latin typeface="Arial" pitchFamily="34" charset="0"/>
            </a:endParaRPr>
          </a:p>
        </p:txBody>
      </p:sp>
      <p:sp>
        <p:nvSpPr>
          <p:cNvPr id="56323" name="Rectangle 2"/>
          <p:cNvSpPr>
            <a:spLocks noGrp="1" noRot="1" noChangeAspect="1" noChangeArrowheads="1" noTextEdit="1"/>
          </p:cNvSpPr>
          <p:nvPr>
            <p:ph type="sldImg"/>
          </p:nvPr>
        </p:nvSpPr>
        <p:spPr>
          <a:xfrm>
            <a:off x="1149350" y="681038"/>
            <a:ext cx="4641850" cy="3481387"/>
          </a:xfrm>
          <a:ln/>
        </p:spPr>
      </p:sp>
      <p:sp>
        <p:nvSpPr>
          <p:cNvPr id="56324" name="Rectangle 3"/>
          <p:cNvSpPr>
            <a:spLocks noGrp="1" noChangeArrowheads="1"/>
          </p:cNvSpPr>
          <p:nvPr>
            <p:ph type="body" idx="1"/>
          </p:nvPr>
        </p:nvSpPr>
        <p:spPr bwMode="auto">
          <a:xfrm>
            <a:off x="1166938" y="4389411"/>
            <a:ext cx="4576250" cy="4162373"/>
          </a:xfrm>
          <a:prstGeom prst="rect">
            <a:avLst/>
          </a:prstGeom>
          <a:solidFill>
            <a:srgbClr val="FFFFFF"/>
          </a:solidFill>
          <a:ln>
            <a:solidFill>
              <a:srgbClr val="000000"/>
            </a:solidFill>
            <a:miter lim="800000"/>
            <a:headEnd/>
            <a:tailEnd/>
          </a:ln>
        </p:spPr>
        <p:txBody>
          <a:bodyPr lIns="91487" tIns="45743" rIns="91487" bIns="45743"/>
          <a:lstStyle/>
          <a:p>
            <a:pPr marL="0" indent="0" eaLnBrk="1" hangingPunct="1">
              <a:buNone/>
            </a:pPr>
            <a:endParaRPr lang="en-US" sz="1000" strike="noStrik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9AD9B80-3D9B-4FA4-91DE-8BD6CE5F8482}" type="slidenum">
              <a:rPr lang="en-US" smtClean="0">
                <a:latin typeface="Arial" pitchFamily="34" charset="0"/>
              </a:rPr>
              <a:pPr/>
              <a:t>2</a:t>
            </a:fld>
            <a:endParaRPr lang="en-US" dirty="0" smtClean="0">
              <a:latin typeface="Arial" pitchFamily="34"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bwMode="auto">
          <a:xfrm>
            <a:off x="693420" y="4386259"/>
            <a:ext cx="5547360" cy="4154490"/>
          </a:xfrm>
          <a:prstGeom prst="rect">
            <a:avLst/>
          </a:prstGeom>
          <a:noFill/>
          <a:ln>
            <a:miter lim="800000"/>
            <a:headEnd/>
            <a:tailEnd/>
          </a:ln>
        </p:spPr>
        <p:txBody>
          <a:bodyPr/>
          <a:lstStyle/>
          <a:p>
            <a:pPr marL="0" indent="0">
              <a:spcBef>
                <a:spcPts val="0"/>
              </a:spcBef>
              <a:buNone/>
            </a:pPr>
            <a:endParaRPr lang="en-US" sz="1000" strike="noStrik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C93FF5E9-ED28-4966-ABFE-B1601064EAE0}" type="slidenum">
              <a:rPr lang="en-US" smtClean="0">
                <a:latin typeface="Arial" pitchFamily="34" charset="0"/>
              </a:rPr>
              <a:pPr/>
              <a:t>3</a:t>
            </a:fld>
            <a:endParaRPr lang="en-US" dirty="0" smtClean="0">
              <a:latin typeface="Arial" pitchFamily="34" charset="0"/>
            </a:endParaRPr>
          </a:p>
        </p:txBody>
      </p:sp>
      <p:sp>
        <p:nvSpPr>
          <p:cNvPr id="32771" name="Rectangle 2"/>
          <p:cNvSpPr>
            <a:spLocks noGrp="1" noRot="1" noChangeAspect="1" noChangeArrowheads="1" noTextEdit="1"/>
          </p:cNvSpPr>
          <p:nvPr>
            <p:ph type="sldImg"/>
          </p:nvPr>
        </p:nvSpPr>
        <p:spPr>
          <a:xfrm>
            <a:off x="1169988" y="685800"/>
            <a:ext cx="4603750" cy="3454400"/>
          </a:xfrm>
          <a:ln/>
        </p:spPr>
      </p:sp>
      <p:sp>
        <p:nvSpPr>
          <p:cNvPr id="32772" name="Rectangle 3"/>
          <p:cNvSpPr>
            <a:spLocks noGrp="1" noChangeArrowheads="1"/>
          </p:cNvSpPr>
          <p:nvPr>
            <p:ph type="body" idx="1"/>
          </p:nvPr>
        </p:nvSpPr>
        <p:spPr bwMode="auto">
          <a:xfrm>
            <a:off x="924560" y="4356303"/>
            <a:ext cx="5085080" cy="4211249"/>
          </a:xfrm>
          <a:prstGeom prst="rect">
            <a:avLst/>
          </a:prstGeom>
          <a:solidFill>
            <a:srgbClr val="FFFFFF"/>
          </a:solidFill>
          <a:ln>
            <a:solidFill>
              <a:srgbClr val="000000"/>
            </a:solidFill>
            <a:miter lim="800000"/>
            <a:headEnd/>
            <a:tailEnd/>
          </a:ln>
        </p:spPr>
        <p:txBody>
          <a:bodyPr lIns="91487" tIns="45743" rIns="91487" bIns="45743"/>
          <a:lstStyle/>
          <a:p>
            <a:pPr marL="0" indent="0" eaLnBrk="1" hangingPunct="1">
              <a:buNone/>
            </a:pPr>
            <a:endParaRPr lang="en-US" sz="1000" strike="noStrik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D71ACFF-102E-4D89-822C-3AD3EBF07C21}" type="slidenum">
              <a:rPr lang="en-US" smtClean="0">
                <a:latin typeface="Arial" pitchFamily="34" charset="0"/>
              </a:rPr>
              <a:pPr/>
              <a:t>4</a:t>
            </a:fld>
            <a:endParaRPr lang="en-US" dirty="0" smtClean="0">
              <a:latin typeface="Arial" pitchFamily="34" charset="0"/>
            </a:endParaRPr>
          </a:p>
        </p:txBody>
      </p:sp>
      <p:sp>
        <p:nvSpPr>
          <p:cNvPr id="34819" name="Rectangle 2"/>
          <p:cNvSpPr>
            <a:spLocks noGrp="1" noRot="1" noChangeAspect="1" noChangeArrowheads="1" noTextEdit="1"/>
          </p:cNvSpPr>
          <p:nvPr>
            <p:ph type="sldImg"/>
          </p:nvPr>
        </p:nvSpPr>
        <p:spPr>
          <a:xfrm>
            <a:off x="1144588" y="679450"/>
            <a:ext cx="4641850" cy="3481388"/>
          </a:xfrm>
          <a:ln/>
        </p:spPr>
      </p:sp>
      <p:sp>
        <p:nvSpPr>
          <p:cNvPr id="34820" name="Rectangle 3"/>
          <p:cNvSpPr>
            <a:spLocks noGrp="1" noChangeArrowheads="1"/>
          </p:cNvSpPr>
          <p:nvPr>
            <p:ph type="body" idx="1"/>
          </p:nvPr>
        </p:nvSpPr>
        <p:spPr bwMode="auto">
          <a:xfrm>
            <a:off x="922956" y="4389412"/>
            <a:ext cx="5088291" cy="4163950"/>
          </a:xfrm>
          <a:prstGeom prst="rect">
            <a:avLst/>
          </a:prstGeom>
          <a:solidFill>
            <a:srgbClr val="FFFFFF"/>
          </a:solidFill>
          <a:ln>
            <a:solidFill>
              <a:srgbClr val="000000"/>
            </a:solidFill>
            <a:miter lim="800000"/>
            <a:headEnd/>
            <a:tailEnd/>
          </a:ln>
        </p:spPr>
        <p:txBody>
          <a:bodyPr lIns="91487" tIns="45743" rIns="91487" bIns="45743"/>
          <a:lstStyle/>
          <a:p>
            <a:pPr>
              <a:spcBef>
                <a:spcPts val="0"/>
              </a:spcBef>
              <a:buNone/>
            </a:pPr>
            <a:endParaRPr lang="en-US" sz="1000" strike="noStrike" dirty="0">
              <a:solidFill>
                <a:srgbClr val="FF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F2B8CB22-754F-42D0-B92B-DB3A5CEF3078}" type="slidenum">
              <a:rPr lang="en-US" smtClean="0">
                <a:latin typeface="Arial" pitchFamily="34" charset="0"/>
              </a:rPr>
              <a:pPr/>
              <a:t>5</a:t>
            </a:fld>
            <a:endParaRPr lang="en-US" dirty="0" smtClean="0">
              <a:latin typeface="Arial" pitchFamily="34" charset="0"/>
            </a:endParaRPr>
          </a:p>
        </p:txBody>
      </p:sp>
      <p:sp>
        <p:nvSpPr>
          <p:cNvPr id="35843" name="Rectangle 2"/>
          <p:cNvSpPr>
            <a:spLocks noGrp="1" noRot="1" noChangeAspect="1" noChangeArrowheads="1" noTextEdit="1"/>
          </p:cNvSpPr>
          <p:nvPr>
            <p:ph type="sldImg"/>
          </p:nvPr>
        </p:nvSpPr>
        <p:spPr>
          <a:xfrm>
            <a:off x="1144588" y="679450"/>
            <a:ext cx="4641850" cy="3481388"/>
          </a:xfrm>
          <a:ln/>
        </p:spPr>
      </p:sp>
      <p:sp>
        <p:nvSpPr>
          <p:cNvPr id="35844" name="Rectangle 3"/>
          <p:cNvSpPr>
            <a:spLocks noGrp="1" noChangeArrowheads="1"/>
          </p:cNvSpPr>
          <p:nvPr>
            <p:ph type="body" idx="1"/>
          </p:nvPr>
        </p:nvSpPr>
        <p:spPr bwMode="auto">
          <a:xfrm>
            <a:off x="922956" y="4389412"/>
            <a:ext cx="5088291" cy="4163950"/>
          </a:xfrm>
          <a:prstGeom prst="rect">
            <a:avLst/>
          </a:prstGeom>
          <a:solidFill>
            <a:srgbClr val="FFFFFF"/>
          </a:solidFill>
          <a:ln>
            <a:solidFill>
              <a:srgbClr val="000000"/>
            </a:solidFill>
            <a:miter lim="800000"/>
            <a:headEnd/>
            <a:tailEnd/>
          </a:ln>
        </p:spPr>
        <p:txBody>
          <a:bodyPr lIns="91487" tIns="45743" rIns="91487" bIns="45743"/>
          <a:lstStyle/>
          <a:p>
            <a:pPr marL="0" indent="0" eaLnBrk="1" hangingPunct="1">
              <a:buFontTx/>
              <a:buNone/>
            </a:pPr>
            <a:r>
              <a:rPr lang="en-US" sz="1000" u="none" strike="noStrike" dirty="0" smtClean="0"/>
              <a:t>Validate from Blue Welcome wagon.</a:t>
            </a:r>
            <a:endParaRPr lang="en-US" sz="1000" u="none" strike="noStrik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2375A459-A91F-4B7D-935B-668C66541667}" type="slidenum">
              <a:rPr lang="en-US"/>
              <a:pPr/>
              <a:t>6</a:t>
            </a:fld>
            <a:endParaRPr lang="en-US" dirty="0"/>
          </a:p>
        </p:txBody>
      </p:sp>
      <p:sp>
        <p:nvSpPr>
          <p:cNvPr id="54275" name="Rectangle 2"/>
          <p:cNvSpPr>
            <a:spLocks noGrp="1" noRot="1" noChangeAspect="1" noChangeArrowheads="1" noTextEdit="1"/>
          </p:cNvSpPr>
          <p:nvPr>
            <p:ph type="sldImg"/>
          </p:nvPr>
        </p:nvSpPr>
        <p:spPr>
          <a:xfrm>
            <a:off x="1144588" y="679450"/>
            <a:ext cx="4640262" cy="3481388"/>
          </a:xfrm>
          <a:ln/>
        </p:spPr>
      </p:sp>
      <p:sp>
        <p:nvSpPr>
          <p:cNvPr id="54276" name="Rectangle 3"/>
          <p:cNvSpPr>
            <a:spLocks noGrp="1" noChangeArrowheads="1"/>
          </p:cNvSpPr>
          <p:nvPr>
            <p:ph type="body" idx="1"/>
          </p:nvPr>
        </p:nvSpPr>
        <p:spPr>
          <a:xfrm>
            <a:off x="922454" y="4388988"/>
            <a:ext cx="5089293" cy="4164575"/>
          </a:xfrm>
          <a:noFill/>
          <a:ln/>
        </p:spPr>
        <p:txBody>
          <a:bodyPr/>
          <a:lstStyle/>
          <a:p>
            <a:pPr>
              <a:lnSpc>
                <a:spcPct val="85000"/>
              </a:lnSpc>
              <a:spcBef>
                <a:spcPct val="0"/>
              </a:spcBef>
              <a:buNone/>
            </a:pPr>
            <a:endParaRPr lang="en-US" u="none" strike="noStrik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6FF671F3-8E22-4F97-A27B-B0065CF34CC4}" type="slidenum">
              <a:rPr lang="en-US" smtClean="0">
                <a:latin typeface="Arial" pitchFamily="34" charset="0"/>
              </a:rPr>
              <a:pPr/>
              <a:t>8</a:t>
            </a:fld>
            <a:endParaRPr lang="en-US" dirty="0" smtClean="0">
              <a:latin typeface="Arial" pitchFamily="34" charset="0"/>
            </a:endParaRPr>
          </a:p>
        </p:txBody>
      </p:sp>
      <p:sp>
        <p:nvSpPr>
          <p:cNvPr id="47107" name="Rectangle 2"/>
          <p:cNvSpPr>
            <a:spLocks noGrp="1" noRot="1" noChangeAspect="1" noChangeArrowheads="1" noTextEdit="1"/>
          </p:cNvSpPr>
          <p:nvPr>
            <p:ph type="sldImg"/>
          </p:nvPr>
        </p:nvSpPr>
        <p:spPr>
          <a:xfrm>
            <a:off x="1144588" y="679450"/>
            <a:ext cx="4641850" cy="3481388"/>
          </a:xfrm>
          <a:ln/>
        </p:spPr>
      </p:sp>
      <p:sp>
        <p:nvSpPr>
          <p:cNvPr id="47108" name="Rectangle 3"/>
          <p:cNvSpPr>
            <a:spLocks noGrp="1" noChangeArrowheads="1"/>
          </p:cNvSpPr>
          <p:nvPr>
            <p:ph type="body" idx="1"/>
          </p:nvPr>
        </p:nvSpPr>
        <p:spPr bwMode="auto">
          <a:xfrm>
            <a:off x="924560" y="4389412"/>
            <a:ext cx="5085080" cy="4163950"/>
          </a:xfrm>
          <a:prstGeom prst="rect">
            <a:avLst/>
          </a:prstGeom>
          <a:solidFill>
            <a:srgbClr val="FFFFFF"/>
          </a:solidFill>
          <a:ln>
            <a:solidFill>
              <a:srgbClr val="000000"/>
            </a:solidFill>
            <a:miter lim="800000"/>
            <a:headEnd/>
            <a:tailEnd/>
          </a:ln>
        </p:spPr>
        <p:txBody>
          <a:bodyPr lIns="91487" tIns="45743" rIns="91487" bIns="45743"/>
          <a:lstStyle/>
          <a:p>
            <a:pPr marL="0" indent="0" eaLnBrk="1" hangingPunct="1">
              <a:buNone/>
            </a:pPr>
            <a:endParaRPr lang="en-US" sz="10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28A9ED56-5BFC-4E03-951D-0BC74240C9BA}" type="slidenum">
              <a:rPr lang="en-US"/>
              <a:pPr/>
              <a:t>9</a:t>
            </a:fld>
            <a:endParaRPr lang="en-US" dirty="0"/>
          </a:p>
        </p:txBody>
      </p:sp>
      <p:sp>
        <p:nvSpPr>
          <p:cNvPr id="55299" name="Rectangle 2"/>
          <p:cNvSpPr>
            <a:spLocks noGrp="1" noRot="1" noChangeAspect="1" noChangeArrowheads="1" noTextEdit="1"/>
          </p:cNvSpPr>
          <p:nvPr>
            <p:ph type="sldImg"/>
          </p:nvPr>
        </p:nvSpPr>
        <p:spPr>
          <a:xfrm>
            <a:off x="1144588" y="679450"/>
            <a:ext cx="4641850" cy="3482975"/>
          </a:xfrm>
          <a:ln/>
        </p:spPr>
      </p:sp>
      <p:sp>
        <p:nvSpPr>
          <p:cNvPr id="55300" name="Rectangle 3"/>
          <p:cNvSpPr>
            <a:spLocks noGrp="1" noChangeArrowheads="1"/>
          </p:cNvSpPr>
          <p:nvPr>
            <p:ph type="body" idx="1"/>
          </p:nvPr>
        </p:nvSpPr>
        <p:spPr>
          <a:xfrm>
            <a:off x="925465" y="4388988"/>
            <a:ext cx="5083274" cy="4164575"/>
          </a:xfrm>
          <a:noFill/>
          <a:ln/>
        </p:spPr>
        <p:txBody>
          <a:bodyPr/>
          <a:lstStyle/>
          <a:p>
            <a:pPr marL="0" indent="0">
              <a:buFontTx/>
              <a:buNone/>
            </a:pPr>
            <a:endParaRPr lang="en-US" sz="1000" strike="noStrik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3D91CF7F-0D7C-4DB6-BA15-D9EAA2E94D03}" type="slidenum">
              <a:rPr lang="en-US" smtClean="0">
                <a:latin typeface="Arial" pitchFamily="34" charset="0"/>
              </a:rPr>
              <a:pPr/>
              <a:t>10</a:t>
            </a:fld>
            <a:endParaRPr lang="en-US" dirty="0" smtClean="0">
              <a:latin typeface="Arial" pitchFamily="34" charset="0"/>
            </a:endParaRPr>
          </a:p>
        </p:txBody>
      </p:sp>
      <p:sp>
        <p:nvSpPr>
          <p:cNvPr id="49155" name="Rectangle 2"/>
          <p:cNvSpPr>
            <a:spLocks noGrp="1" noRot="1" noChangeAspect="1" noChangeArrowheads="1" noTextEdit="1"/>
          </p:cNvSpPr>
          <p:nvPr>
            <p:ph type="sldImg"/>
          </p:nvPr>
        </p:nvSpPr>
        <p:spPr>
          <a:xfrm>
            <a:off x="1144588" y="679450"/>
            <a:ext cx="4641850" cy="3481388"/>
          </a:xfrm>
          <a:ln/>
        </p:spPr>
      </p:sp>
      <p:sp>
        <p:nvSpPr>
          <p:cNvPr id="49156" name="Rectangle 3"/>
          <p:cNvSpPr>
            <a:spLocks noGrp="1" noChangeArrowheads="1"/>
          </p:cNvSpPr>
          <p:nvPr>
            <p:ph type="body" idx="1"/>
          </p:nvPr>
        </p:nvSpPr>
        <p:spPr bwMode="auto">
          <a:xfrm>
            <a:off x="924562" y="4389412"/>
            <a:ext cx="5884439" cy="4163950"/>
          </a:xfrm>
          <a:prstGeom prst="rect">
            <a:avLst/>
          </a:prstGeom>
          <a:solidFill>
            <a:srgbClr val="FFFFFF"/>
          </a:solidFill>
          <a:ln>
            <a:solidFill>
              <a:srgbClr val="000000"/>
            </a:solidFill>
            <a:miter lim="800000"/>
            <a:headEnd/>
            <a:tailEnd/>
          </a:ln>
        </p:spPr>
        <p:txBody>
          <a:bodyPr lIns="91487" tIns="45743" rIns="91487" bIns="45743"/>
          <a:lstStyle/>
          <a:p>
            <a:pPr marL="0" indent="0">
              <a:buNone/>
            </a:pPr>
            <a:endParaRPr lang="en-US" sz="800" strike="noStrik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Conservative">
    <p:spTree>
      <p:nvGrpSpPr>
        <p:cNvPr id="1" name=""/>
        <p:cNvGrpSpPr/>
        <p:nvPr/>
      </p:nvGrpSpPr>
      <p:grpSpPr>
        <a:xfrm>
          <a:off x="0" y="0"/>
          <a:ext cx="0" cy="0"/>
          <a:chOff x="0" y="0"/>
          <a:chExt cx="0" cy="0"/>
        </a:xfrm>
      </p:grpSpPr>
      <p:sp>
        <p:nvSpPr>
          <p:cNvPr id="13" name="Rectangle 12"/>
          <p:cNvSpPr/>
          <p:nvPr userDrawn="1"/>
        </p:nvSpPr>
        <p:spPr bwMode="white">
          <a:xfrm>
            <a:off x="0" y="0"/>
            <a:ext cx="9144000" cy="4267200"/>
          </a:xfrm>
          <a:prstGeom prst="rect">
            <a:avLst/>
          </a:prstGeom>
          <a:gradFill flip="none" rotWithShape="1">
            <a:gsLst>
              <a:gs pos="0">
                <a:srgbClr val="0085CA">
                  <a:shade val="30000"/>
                  <a:satMod val="115000"/>
                </a:srgbClr>
              </a:gs>
              <a:gs pos="29000">
                <a:srgbClr val="0085CA">
                  <a:shade val="67500"/>
                  <a:satMod val="115000"/>
                </a:srgbClr>
              </a:gs>
              <a:gs pos="61000">
                <a:srgbClr val="0085CA">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bwMode="ltGray">
          <a:xfrm>
            <a:off x="0" y="4343400"/>
            <a:ext cx="9144000" cy="2514600"/>
          </a:xfrm>
          <a:prstGeom prst="rect">
            <a:avLst/>
          </a:prstGeom>
          <a:solidFill>
            <a:srgbClr val="B9D3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p:cNvSpPr txBox="1"/>
          <p:nvPr userDrawn="1"/>
        </p:nvSpPr>
        <p:spPr>
          <a:xfrm>
            <a:off x="2457450" y="6400800"/>
            <a:ext cx="4970913" cy="369332"/>
          </a:xfrm>
          <a:prstGeom prst="rect">
            <a:avLst/>
          </a:prstGeom>
          <a:noFill/>
        </p:spPr>
        <p:txBody>
          <a:bodyPr wrap="none" lIns="0" tIns="0" rIns="0" bIns="0" rtlCol="0" anchor="b" anchorCtr="0">
            <a:spAutoFit/>
          </a:bodyPr>
          <a:lstStyle/>
          <a:p>
            <a:r>
              <a:rPr lang="en-US" sz="800" dirty="0" smtClean="0">
                <a:solidFill>
                  <a:schemeClr val="tx1">
                    <a:lumMod val="65000"/>
                    <a:lumOff val="35000"/>
                  </a:schemeClr>
                </a:solidFill>
                <a:latin typeface="Arial" pitchFamily="34" charset="0"/>
                <a:cs typeface="Arial" pitchFamily="34" charset="0"/>
              </a:rPr>
              <a:t>Blue Cross Blue Shield Association is an association of independent Blue Cross and Blue Shield companies.</a:t>
            </a:r>
          </a:p>
          <a:p>
            <a:endParaRPr lang="en-US" sz="800" dirty="0" smtClean="0">
              <a:solidFill>
                <a:schemeClr val="tx1">
                  <a:lumMod val="65000"/>
                  <a:lumOff val="35000"/>
                </a:schemeClr>
              </a:solidFill>
              <a:latin typeface="Arial" pitchFamily="34" charset="0"/>
              <a:cs typeface="Arial" pitchFamily="34" charset="0"/>
            </a:endParaRPr>
          </a:p>
          <a:p>
            <a:endParaRPr lang="en-US" sz="800" dirty="0">
              <a:solidFill>
                <a:schemeClr val="tx1">
                  <a:lumMod val="65000"/>
                  <a:lumOff val="35000"/>
                </a:schemeClr>
              </a:solidFill>
              <a:latin typeface="Arial" pitchFamily="34" charset="0"/>
              <a:cs typeface="Arial" pitchFamily="34" charset="0"/>
            </a:endParaRPr>
          </a:p>
        </p:txBody>
      </p:sp>
      <p:sp>
        <p:nvSpPr>
          <p:cNvPr id="2" name="Title 1"/>
          <p:cNvSpPr>
            <a:spLocks noGrp="1"/>
          </p:cNvSpPr>
          <p:nvPr>
            <p:ph type="ctrTitle"/>
          </p:nvPr>
        </p:nvSpPr>
        <p:spPr>
          <a:xfrm>
            <a:off x="2453210" y="769072"/>
            <a:ext cx="6233590" cy="1470892"/>
          </a:xfrm>
          <a:prstGeom prst="rect">
            <a:avLst/>
          </a:prstGeom>
        </p:spPr>
        <p:txBody>
          <a:bodyPr lIns="0" anchor="ctr" anchorCtr="0">
            <a:normAutofit/>
          </a:bodyPr>
          <a:lstStyle>
            <a:lvl1pPr algn="l">
              <a:lnSpc>
                <a:spcPct val="100000"/>
              </a:lnSpc>
              <a:defRPr sz="4000" b="0">
                <a:solidFill>
                  <a:schemeClr val="bg1"/>
                </a:solidFill>
                <a:latin typeface="Arial Black" pitchFamily="34" charset="0"/>
                <a:cs typeface="Arial" pitchFamily="34" charset="0"/>
              </a:defRPr>
            </a:lvl1pPr>
          </a:lstStyle>
          <a:p>
            <a:endParaRPr lang="en-US" dirty="0"/>
          </a:p>
        </p:txBody>
      </p:sp>
      <p:sp>
        <p:nvSpPr>
          <p:cNvPr id="3" name="Subtitle 2"/>
          <p:cNvSpPr>
            <a:spLocks noGrp="1"/>
          </p:cNvSpPr>
          <p:nvPr>
            <p:ph type="subTitle" idx="1"/>
          </p:nvPr>
        </p:nvSpPr>
        <p:spPr>
          <a:xfrm>
            <a:off x="2466974" y="2468547"/>
            <a:ext cx="6219826" cy="505766"/>
          </a:xfrm>
          <a:prstGeom prst="rect">
            <a:avLst/>
          </a:prstGeom>
        </p:spPr>
        <p:txBody>
          <a:bodyPr lIns="0" anchor="ctr" anchorCtr="0">
            <a:noAutofit/>
          </a:bodyPr>
          <a:lstStyle>
            <a:lvl1pPr marL="0" indent="0" algn="l">
              <a:buNone/>
              <a:defRPr sz="1600" b="1">
                <a:solidFill>
                  <a:schemeClr val="bg1"/>
                </a:solidFill>
                <a:latin typeface="Arial Black"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Text Placeholder 4"/>
          <p:cNvSpPr>
            <a:spLocks noGrp="1"/>
          </p:cNvSpPr>
          <p:nvPr>
            <p:ph type="body" sz="quarter" idx="10" hasCustomPrompt="1"/>
          </p:nvPr>
        </p:nvSpPr>
        <p:spPr>
          <a:xfrm>
            <a:off x="2466975" y="2983842"/>
            <a:ext cx="6219825" cy="372312"/>
          </a:xfrm>
          <a:prstGeom prst="rect">
            <a:avLst/>
          </a:prstGeom>
        </p:spPr>
        <p:txBody>
          <a:bodyPr lIns="0" tIns="0" anchor="t" anchorCtr="0"/>
          <a:lstStyle>
            <a:lvl1pPr marL="0" indent="0">
              <a:buNone/>
              <a:defRPr sz="1400" baseline="0">
                <a:solidFill>
                  <a:schemeClr val="bg1"/>
                </a:solidFill>
              </a:defRPr>
            </a:lvl1pPr>
          </a:lstStyle>
          <a:p>
            <a:pPr lvl="0"/>
            <a:r>
              <a:rPr lang="en-US" dirty="0" smtClean="0"/>
              <a:t>Click to add Date</a:t>
            </a:r>
            <a:endParaRPr lang="en-US" dirty="0"/>
          </a:p>
        </p:txBody>
      </p:sp>
      <p:sp>
        <p:nvSpPr>
          <p:cNvPr id="21" name="Text Placeholder 20"/>
          <p:cNvSpPr>
            <a:spLocks noGrp="1"/>
          </p:cNvSpPr>
          <p:nvPr>
            <p:ph type="body" sz="quarter" idx="11" hasCustomPrompt="1"/>
          </p:nvPr>
        </p:nvSpPr>
        <p:spPr>
          <a:xfrm>
            <a:off x="2457450" y="3447355"/>
            <a:ext cx="6229350" cy="501650"/>
          </a:xfrm>
          <a:prstGeom prst="rect">
            <a:avLst/>
          </a:prstGeom>
        </p:spPr>
        <p:txBody>
          <a:bodyPr lIns="0" tIns="0"/>
          <a:lstStyle>
            <a:lvl1pPr marL="0" indent="0">
              <a:buNone/>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Speaker Name/Title</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12600" y="5061001"/>
            <a:ext cx="2654489" cy="87556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_Title (Caps)">
    <p:spTree>
      <p:nvGrpSpPr>
        <p:cNvPr id="1" name=""/>
        <p:cNvGrpSpPr/>
        <p:nvPr/>
      </p:nvGrpSpPr>
      <p:grpSpPr>
        <a:xfrm>
          <a:off x="0" y="0"/>
          <a:ext cx="0" cy="0"/>
          <a:chOff x="0" y="0"/>
          <a:chExt cx="0" cy="0"/>
        </a:xfrm>
      </p:grpSpPr>
      <p:sp>
        <p:nvSpPr>
          <p:cNvPr id="6" name="Title 6"/>
          <p:cNvSpPr>
            <a:spLocks noGrp="1"/>
          </p:cNvSpPr>
          <p:nvPr>
            <p:ph type="title"/>
          </p:nvPr>
        </p:nvSpPr>
        <p:spPr>
          <a:xfrm>
            <a:off x="1231900" y="1323977"/>
            <a:ext cx="7454900" cy="915986"/>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6362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8564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Tag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3916363"/>
          </a:xfrm>
          <a:prstGeom prst="rect">
            <a:avLst/>
          </a:prstGeom>
        </p:spPr>
        <p:txBody>
          <a:bodyPr lIns="0" tIns="0" bIns="0">
            <a:noAutofit/>
          </a:bodyPr>
          <a:lstStyle>
            <a:lvl1pPr marL="227013" indent="-227013">
              <a:spcBef>
                <a:spcPts val="1800"/>
              </a:spcBef>
              <a:buClr>
                <a:srgbClr val="417191"/>
              </a:buClr>
              <a:defRPr sz="2000">
                <a:latin typeface="Arial" pitchFamily="34" charset="0"/>
                <a:cs typeface="Arial" pitchFamily="34" charset="0"/>
              </a:defRPr>
            </a:lvl1pPr>
            <a:lvl2pPr marL="519113" indent="-292100">
              <a:spcBef>
                <a:spcPts val="800"/>
              </a:spcBef>
              <a:buClr>
                <a:srgbClr val="417191"/>
              </a:buClr>
              <a:defRPr sz="1800">
                <a:latin typeface="Arial" pitchFamily="34" charset="0"/>
                <a:cs typeface="Arial" pitchFamily="34" charset="0"/>
              </a:defRPr>
            </a:lvl2pPr>
            <a:lvl3pPr marL="801688" indent="-282575">
              <a:spcBef>
                <a:spcPts val="600"/>
              </a:spcBef>
              <a:buClr>
                <a:srgbClr val="417191"/>
              </a:buClr>
              <a:defRPr sz="1600">
                <a:latin typeface="Arial" pitchFamily="34" charset="0"/>
                <a:cs typeface="Arial" pitchFamily="34" charset="0"/>
              </a:defRPr>
            </a:lvl3pPr>
            <a:lvl4pPr marL="1084263" indent="-282575">
              <a:spcBef>
                <a:spcPts val="600"/>
              </a:spcBef>
              <a:buClr>
                <a:srgbClr val="417191"/>
              </a:buClr>
              <a:defRPr sz="1400">
                <a:latin typeface="Arial" pitchFamily="34" charset="0"/>
                <a:cs typeface="Arial" pitchFamily="34" charset="0"/>
              </a:defRPr>
            </a:lvl4pPr>
            <a:lvl5pPr marL="1376363" indent="-292100">
              <a:spcBef>
                <a:spcPts val="600"/>
              </a:spcBef>
              <a:buClr>
                <a:srgbClr val="417191"/>
              </a:buClr>
              <a:buFont typeface="Arial" pitchFamily="34" charset="0"/>
              <a:buChar char="&gt;"/>
              <a:defRPr sz="1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3"/>
          </p:nvPr>
        </p:nvSpPr>
        <p:spPr>
          <a:xfrm>
            <a:off x="457200" y="1295400"/>
            <a:ext cx="8229600" cy="685800"/>
          </a:xfrm>
          <a:prstGeom prst="rect">
            <a:avLst/>
          </a:prstGeom>
        </p:spPr>
        <p:txBody>
          <a:bodyPr wrap="square" lIns="0" tIns="0">
            <a:noAutofit/>
          </a:bodyPr>
          <a:lstStyle>
            <a:lvl1pPr marL="0" indent="0" algn="l">
              <a:spcBef>
                <a:spcPts val="0"/>
              </a:spcBef>
              <a:buNone/>
              <a:defRPr sz="22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10" name="Slide Number Placeholder 5"/>
          <p:cNvSpPr>
            <a:spLocks noGrp="1"/>
          </p:cNvSpPr>
          <p:nvPr>
            <p:ph type="sldNum" sz="quarter" idx="12"/>
          </p:nvPr>
        </p:nvSpPr>
        <p:spPr>
          <a:xfrm>
            <a:off x="8382000" y="6551628"/>
            <a:ext cx="457200" cy="245097"/>
          </a:xfrm>
          <a:prstGeom prst="rect">
            <a:avLst/>
          </a:prstGeom>
        </p:spPr>
        <p:txBody>
          <a:bodyPr rIns="0"/>
          <a:lstStyle>
            <a:lvl1pPr algn="r">
              <a:defRPr sz="900">
                <a:solidFill>
                  <a:schemeClr val="tx1">
                    <a:lumMod val="50000"/>
                    <a:lumOff val="50000"/>
                  </a:schemeClr>
                </a:solidFill>
                <a:latin typeface="Arial" pitchFamily="34" charset="0"/>
                <a:cs typeface="Arial" pitchFamily="34" charset="0"/>
              </a:defRPr>
            </a:lvl1pPr>
          </a:lstStyle>
          <a:p>
            <a:fld id="{B577B0CA-740C-471E-8E5F-C22F8078A3C0}" type="slidenum">
              <a:rPr lang="en-US" smtClean="0"/>
              <a:pPr/>
              <a:t>‹#›</a:t>
            </a:fld>
            <a:endParaRPr lang="en-US" dirty="0"/>
          </a:p>
        </p:txBody>
      </p:sp>
      <p:sp>
        <p:nvSpPr>
          <p:cNvPr id="14" name="Title 1"/>
          <p:cNvSpPr>
            <a:spLocks noGrp="1"/>
          </p:cNvSpPr>
          <p:nvPr>
            <p:ph type="title"/>
          </p:nvPr>
        </p:nvSpPr>
        <p:spPr>
          <a:xfrm>
            <a:off x="457200" y="704850"/>
            <a:ext cx="8229600" cy="681182"/>
          </a:xfrm>
          <a:prstGeom prst="rect">
            <a:avLst/>
          </a:prstGeom>
        </p:spPr>
        <p:txBody>
          <a:bodyPr lIns="0" tIns="0">
            <a:noAutofit/>
          </a:bodyPr>
          <a:lstStyle>
            <a:lvl1pPr algn="l">
              <a:lnSpc>
                <a:spcPts val="3000"/>
              </a:lnSpc>
              <a:defRPr sz="3200" b="1">
                <a:solidFill>
                  <a:srgbClr val="0F4A77"/>
                </a:solidFill>
                <a:latin typeface="+mj-lt"/>
                <a:cs typeface="Arial" pitchFamily="34" charset="0"/>
              </a:defRPr>
            </a:lvl1pPr>
          </a:lstStyle>
          <a:p>
            <a:endParaRPr lang="en-US" dirty="0"/>
          </a:p>
        </p:txBody>
      </p:sp>
    </p:spTree>
    <p:extLst>
      <p:ext uri="{BB962C8B-B14F-4D97-AF65-F5344CB8AC3E}">
        <p14:creationId xmlns:p14="http://schemas.microsoft.com/office/powerpoint/2010/main" val="1402802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7225" y="160338"/>
            <a:ext cx="8486775" cy="992187"/>
          </a:xfrm>
          <a:prstGeom prst="rect">
            <a:avLst/>
          </a:prstGeom>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xfrm>
            <a:off x="8382000" y="6551628"/>
            <a:ext cx="457200" cy="245097"/>
          </a:xfrm>
          <a:prstGeom prst="rect">
            <a:avLst/>
          </a:prstGeom>
          <a:ln/>
        </p:spPr>
        <p:txBody>
          <a:bodyPr/>
          <a:lstStyle>
            <a:lvl1pPr>
              <a:defRPr/>
            </a:lvl1pPr>
          </a:lstStyle>
          <a:p>
            <a:pPr>
              <a:defRPr/>
            </a:pPr>
            <a:fld id="{53DE197A-62EE-4A7B-9D35-1D65BB8C2A50}" type="slidenum">
              <a:rPr lang="en-US"/>
              <a:pPr>
                <a:defRPr/>
              </a:pPr>
              <a:t>‹#›</a:t>
            </a:fld>
            <a:endParaRPr lang="en-US" dirty="0"/>
          </a:p>
        </p:txBody>
      </p:sp>
    </p:spTree>
    <p:extLst>
      <p:ext uri="{BB962C8B-B14F-4D97-AF65-F5344CB8AC3E}">
        <p14:creationId xmlns:p14="http://schemas.microsoft.com/office/powerpoint/2010/main" val="1773919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602163"/>
          </a:xfrm>
          <a:prstGeom prst="rect">
            <a:avLst/>
          </a:prstGeom>
        </p:spPr>
        <p:txBody>
          <a:bodyPr lIns="0" tIns="0">
            <a:noAutofit/>
          </a:bodyPr>
          <a:lstStyle>
            <a:lvl1pPr marL="227013" indent="-227013">
              <a:spcBef>
                <a:spcPts val="1800"/>
              </a:spcBef>
              <a:buClr>
                <a:srgbClr val="417191"/>
              </a:buClr>
              <a:defRPr sz="2000">
                <a:latin typeface="Arial" pitchFamily="34" charset="0"/>
                <a:cs typeface="Arial" pitchFamily="34" charset="0"/>
              </a:defRPr>
            </a:lvl1pPr>
            <a:lvl2pPr marL="519113" indent="-292100">
              <a:spcBef>
                <a:spcPts val="600"/>
              </a:spcBef>
              <a:buClr>
                <a:srgbClr val="417191"/>
              </a:buClr>
              <a:defRPr sz="1800">
                <a:latin typeface="Arial" pitchFamily="34" charset="0"/>
                <a:cs typeface="Arial" pitchFamily="34" charset="0"/>
              </a:defRPr>
            </a:lvl2pPr>
            <a:lvl3pPr marL="801688" indent="-282575">
              <a:spcBef>
                <a:spcPts val="600"/>
              </a:spcBef>
              <a:buClr>
                <a:srgbClr val="417191"/>
              </a:buClr>
              <a:defRPr sz="1600">
                <a:latin typeface="Arial" pitchFamily="34" charset="0"/>
                <a:cs typeface="Arial" pitchFamily="34" charset="0"/>
              </a:defRPr>
            </a:lvl3pPr>
            <a:lvl4pPr marL="1084263" indent="-282575">
              <a:spcBef>
                <a:spcPts val="600"/>
              </a:spcBef>
              <a:buClr>
                <a:srgbClr val="417191"/>
              </a:buClr>
              <a:defRPr sz="1400">
                <a:latin typeface="Arial" pitchFamily="34" charset="0"/>
                <a:cs typeface="Arial" pitchFamily="34" charset="0"/>
              </a:defRPr>
            </a:lvl4pPr>
            <a:lvl5pPr marL="1376363" indent="-292100">
              <a:spcBef>
                <a:spcPts val="600"/>
              </a:spcBef>
              <a:buClr>
                <a:srgbClr val="417191"/>
              </a:buClr>
              <a:buFont typeface="Arial" pitchFamily="34" charset="0"/>
              <a:buChar char="&gt;"/>
              <a:defRPr sz="1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Slide Number Placeholder 5"/>
          <p:cNvSpPr>
            <a:spLocks noGrp="1"/>
          </p:cNvSpPr>
          <p:nvPr>
            <p:ph type="sldNum" sz="quarter" idx="12"/>
          </p:nvPr>
        </p:nvSpPr>
        <p:spPr>
          <a:xfrm>
            <a:off x="8382000" y="6551628"/>
            <a:ext cx="457200" cy="245097"/>
          </a:xfrm>
          <a:prstGeom prst="rect">
            <a:avLst/>
          </a:prstGeom>
        </p:spPr>
        <p:txBody>
          <a:bodyPr rIns="0"/>
          <a:lstStyle>
            <a:lvl1pPr algn="r">
              <a:defRPr sz="900">
                <a:solidFill>
                  <a:schemeClr val="tx1">
                    <a:lumMod val="50000"/>
                    <a:lumOff val="50000"/>
                  </a:schemeClr>
                </a:solidFill>
                <a:latin typeface="Arial" pitchFamily="34" charset="0"/>
                <a:cs typeface="Arial" pitchFamily="34" charset="0"/>
              </a:defRPr>
            </a:lvl1pPr>
          </a:lstStyle>
          <a:p>
            <a:fld id="{B577B0CA-740C-471E-8E5F-C22F8078A3C0}" type="slidenum">
              <a:rPr lang="en-US" smtClean="0"/>
              <a:pPr/>
              <a:t>‹#›</a:t>
            </a:fld>
            <a:endParaRPr lang="en-US" dirty="0"/>
          </a:p>
        </p:txBody>
      </p:sp>
      <p:sp>
        <p:nvSpPr>
          <p:cNvPr id="11" name="Title 1"/>
          <p:cNvSpPr>
            <a:spLocks noGrp="1"/>
          </p:cNvSpPr>
          <p:nvPr>
            <p:ph type="title"/>
          </p:nvPr>
        </p:nvSpPr>
        <p:spPr>
          <a:xfrm>
            <a:off x="457200" y="704850"/>
            <a:ext cx="8229600" cy="762210"/>
          </a:xfrm>
          <a:prstGeom prst="rect">
            <a:avLst/>
          </a:prstGeom>
        </p:spPr>
        <p:txBody>
          <a:bodyPr lIns="0" tIns="0">
            <a:noAutofit/>
          </a:bodyPr>
          <a:lstStyle>
            <a:lvl1pPr algn="l">
              <a:lnSpc>
                <a:spcPts val="3000"/>
              </a:lnSpc>
              <a:defRPr sz="3200" b="1">
                <a:solidFill>
                  <a:srgbClr val="0F4A77"/>
                </a:solidFill>
                <a:latin typeface="+mj-lt"/>
                <a:cs typeface="Arial" pitchFamily="34" charset="0"/>
              </a:defRPr>
            </a:lvl1pPr>
          </a:lstStyle>
          <a:p>
            <a:endParaRPr lang="en-US" dirty="0"/>
          </a:p>
        </p:txBody>
      </p:sp>
    </p:spTree>
    <p:extLst>
      <p:ext uri="{BB962C8B-B14F-4D97-AF65-F5344CB8AC3E}">
        <p14:creationId xmlns:p14="http://schemas.microsoft.com/office/powerpoint/2010/main" val="123100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_Divider 1">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rgbClr val="D8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2"/>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11552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_Divider 2">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rgbClr val="F6E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6"/>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11131953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_Divider 3">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bg1"/>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6779140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_Divider 4">
    <p:spTree>
      <p:nvGrpSpPr>
        <p:cNvPr id="1" name=""/>
        <p:cNvGrpSpPr/>
        <p:nvPr/>
      </p:nvGrpSpPr>
      <p:grpSpPr>
        <a:xfrm>
          <a:off x="0" y="0"/>
          <a:ext cx="0" cy="0"/>
          <a:chOff x="0" y="0"/>
          <a:chExt cx="0" cy="0"/>
        </a:xfrm>
      </p:grpSpPr>
      <p:sp>
        <p:nvSpPr>
          <p:cNvPr id="7" name="Rectangle 6"/>
          <p:cNvSpPr/>
          <p:nvPr userDrawn="1"/>
        </p:nvSpPr>
        <p:spPr>
          <a:xfrm>
            <a:off x="0" y="942535"/>
            <a:ext cx="9144000" cy="59154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8"/>
          <p:cNvSpPr>
            <a:spLocks noGrp="1"/>
          </p:cNvSpPr>
          <p:nvPr>
            <p:ph type="body" sz="quarter" idx="10"/>
          </p:nvPr>
        </p:nvSpPr>
        <p:spPr>
          <a:xfrm>
            <a:off x="1231900" y="1323975"/>
            <a:ext cx="7004050" cy="4711065"/>
          </a:xfrm>
          <a:prstGeom prst="rect">
            <a:avLst/>
          </a:prstGeom>
        </p:spPr>
        <p:txBody>
          <a:bodyPr lIns="0" tIns="0" anchor="ctr" anchorCtr="0"/>
          <a:lstStyle>
            <a:lvl1pPr marL="0" indent="0">
              <a:buNone/>
              <a:defRPr sz="4400">
                <a:solidFill>
                  <a:schemeClr val="accent4"/>
                </a:solidFill>
                <a:latin typeface="Arial Black" pitchFamily="34" charset="0"/>
              </a:defRPr>
            </a:lvl1pPr>
            <a:lvl2pPr>
              <a:defRPr>
                <a:solidFill>
                  <a:schemeClr val="accent2"/>
                </a:solidFill>
                <a:latin typeface="Arial Black" pitchFamily="34" charset="0"/>
              </a:defRPr>
            </a:lvl2pPr>
            <a:lvl3pPr>
              <a:defRPr>
                <a:solidFill>
                  <a:schemeClr val="accent2"/>
                </a:solidFill>
                <a:latin typeface="Arial Black" pitchFamily="34" charset="0"/>
              </a:defRPr>
            </a:lvl3pPr>
            <a:lvl4pPr>
              <a:defRPr>
                <a:solidFill>
                  <a:schemeClr val="accent2"/>
                </a:solidFill>
                <a:latin typeface="Arial Black" pitchFamily="34" charset="0"/>
              </a:defRPr>
            </a:lvl4pPr>
            <a:lvl5pPr>
              <a:defRPr>
                <a:solidFill>
                  <a:schemeClr val="accent2"/>
                </a:solidFill>
                <a:latin typeface="Arial Black"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5740854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_Full Page Photo/Video">
    <p:spTree>
      <p:nvGrpSpPr>
        <p:cNvPr id="1" name=""/>
        <p:cNvGrpSpPr/>
        <p:nvPr/>
      </p:nvGrpSpPr>
      <p:grpSpPr>
        <a:xfrm>
          <a:off x="0" y="0"/>
          <a:ext cx="0" cy="0"/>
          <a:chOff x="0" y="0"/>
          <a:chExt cx="0" cy="0"/>
        </a:xfrm>
      </p:grpSpPr>
      <p:sp>
        <p:nvSpPr>
          <p:cNvPr id="3" name="Rectangle 2"/>
          <p:cNvSpPr/>
          <p:nvPr userDrawn="1"/>
        </p:nvSpPr>
        <p:spPr>
          <a:xfrm>
            <a:off x="0" y="942535"/>
            <a:ext cx="9144000" cy="591546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userDrawn="1"/>
        </p:nvSpPr>
        <p:spPr>
          <a:xfrm>
            <a:off x="1871003" y="3715601"/>
            <a:ext cx="5627077" cy="369332"/>
          </a:xfrm>
          <a:prstGeom prst="rect">
            <a:avLst/>
          </a:prstGeom>
          <a:noFill/>
        </p:spPr>
        <p:txBody>
          <a:bodyPr wrap="square" rtlCol="0">
            <a:spAutoFit/>
          </a:bodyPr>
          <a:lstStyle/>
          <a:p>
            <a:pPr algn="ctr"/>
            <a:r>
              <a:rPr lang="en-US" cap="all" baseline="0" dirty="0" smtClean="0">
                <a:solidFill>
                  <a:schemeClr val="bg1"/>
                </a:solidFill>
                <a:latin typeface="Arial" pitchFamily="34" charset="0"/>
                <a:cs typeface="Arial" pitchFamily="34" charset="0"/>
              </a:rPr>
              <a:t>FOR FULL PAGE PHOTO OR VIDEO</a:t>
            </a:r>
            <a:endParaRPr lang="en-US" cap="all" baseline="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11307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_Title">
    <p:spTree>
      <p:nvGrpSpPr>
        <p:cNvPr id="1" name=""/>
        <p:cNvGrpSpPr/>
        <p:nvPr/>
      </p:nvGrpSpPr>
      <p:grpSpPr>
        <a:xfrm>
          <a:off x="0" y="0"/>
          <a:ext cx="0" cy="0"/>
          <a:chOff x="0" y="0"/>
          <a:chExt cx="0" cy="0"/>
        </a:xfrm>
      </p:grpSpPr>
      <p:sp>
        <p:nvSpPr>
          <p:cNvPr id="10" name="Title 6"/>
          <p:cNvSpPr>
            <a:spLocks noGrp="1"/>
          </p:cNvSpPr>
          <p:nvPr>
            <p:ph type="title"/>
          </p:nvPr>
        </p:nvSpPr>
        <p:spPr>
          <a:xfrm>
            <a:off x="457200" y="1094502"/>
            <a:ext cx="8229600" cy="689848"/>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_Title and Tagline">
    <p:spTree>
      <p:nvGrpSpPr>
        <p:cNvPr id="1" name=""/>
        <p:cNvGrpSpPr/>
        <p:nvPr/>
      </p:nvGrpSpPr>
      <p:grpSpPr>
        <a:xfrm>
          <a:off x="0" y="0"/>
          <a:ext cx="0" cy="0"/>
          <a:chOff x="0" y="0"/>
          <a:chExt cx="0" cy="0"/>
        </a:xfrm>
      </p:grpSpPr>
      <p:sp>
        <p:nvSpPr>
          <p:cNvPr id="9" name="Content Placeholder 2"/>
          <p:cNvSpPr>
            <a:spLocks noGrp="1"/>
          </p:cNvSpPr>
          <p:nvPr>
            <p:ph idx="13"/>
          </p:nvPr>
        </p:nvSpPr>
        <p:spPr>
          <a:xfrm>
            <a:off x="457200" y="1557338"/>
            <a:ext cx="8229600" cy="457200"/>
          </a:xfrm>
          <a:prstGeom prst="rect">
            <a:avLst/>
          </a:prstGeom>
        </p:spPr>
        <p:txBody>
          <a:bodyPr wrap="square" lIns="0" tIns="0">
            <a:noAutofit/>
          </a:bodyPr>
          <a:lstStyle>
            <a:lvl1pPr marL="0" indent="0" algn="l">
              <a:lnSpc>
                <a:spcPct val="95000"/>
              </a:lnSpc>
              <a:spcBef>
                <a:spcPts val="0"/>
              </a:spcBef>
              <a:buNone/>
              <a:defRPr sz="18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4" name="Title 6"/>
          <p:cNvSpPr>
            <a:spLocks noGrp="1"/>
          </p:cNvSpPr>
          <p:nvPr>
            <p:ph type="title"/>
          </p:nvPr>
        </p:nvSpPr>
        <p:spPr>
          <a:xfrm>
            <a:off x="457200" y="1094502"/>
            <a:ext cx="8229600" cy="459661"/>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531966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_Title, Tagline and Content">
    <p:spTree>
      <p:nvGrpSpPr>
        <p:cNvPr id="1" name=""/>
        <p:cNvGrpSpPr/>
        <p:nvPr/>
      </p:nvGrpSpPr>
      <p:grpSpPr>
        <a:xfrm>
          <a:off x="0" y="0"/>
          <a:ext cx="0" cy="0"/>
          <a:chOff x="0" y="0"/>
          <a:chExt cx="0" cy="0"/>
        </a:xfrm>
      </p:grpSpPr>
      <p:sp>
        <p:nvSpPr>
          <p:cNvPr id="9" name="Content Placeholder 2"/>
          <p:cNvSpPr>
            <a:spLocks noGrp="1"/>
          </p:cNvSpPr>
          <p:nvPr>
            <p:ph idx="13"/>
          </p:nvPr>
        </p:nvSpPr>
        <p:spPr>
          <a:xfrm>
            <a:off x="457200" y="1557338"/>
            <a:ext cx="8229600" cy="457200"/>
          </a:xfrm>
          <a:prstGeom prst="rect">
            <a:avLst/>
          </a:prstGeom>
        </p:spPr>
        <p:txBody>
          <a:bodyPr wrap="square" lIns="0" tIns="0">
            <a:noAutofit/>
          </a:bodyPr>
          <a:lstStyle>
            <a:lvl1pPr marL="0" indent="0" algn="l">
              <a:lnSpc>
                <a:spcPct val="95000"/>
              </a:lnSpc>
              <a:spcBef>
                <a:spcPts val="0"/>
              </a:spcBef>
              <a:buNone/>
              <a:defRPr sz="1800" baseline="0">
                <a:latin typeface="Arial" pitchFamily="34" charset="0"/>
                <a:cs typeface="Arial" pitchFamily="34" charset="0"/>
              </a:defRPr>
            </a:lvl1pPr>
            <a:lvl2pPr marL="519113" indent="-292100">
              <a:spcBef>
                <a:spcPts val="600"/>
              </a:spcBef>
              <a:defRPr sz="1800">
                <a:latin typeface="Arial" pitchFamily="34" charset="0"/>
                <a:cs typeface="Arial" pitchFamily="34" charset="0"/>
              </a:defRPr>
            </a:lvl2pPr>
            <a:lvl3pPr marL="801688" indent="-282575">
              <a:spcBef>
                <a:spcPts val="600"/>
              </a:spcBef>
              <a:defRPr sz="1600">
                <a:latin typeface="Arial" pitchFamily="34" charset="0"/>
                <a:cs typeface="Arial" pitchFamily="34" charset="0"/>
              </a:defRPr>
            </a:lvl3pPr>
            <a:lvl4pPr marL="1084263" indent="-282575">
              <a:spcBef>
                <a:spcPts val="600"/>
              </a:spcBef>
              <a:buNone/>
              <a:defRPr sz="1400">
                <a:latin typeface="Arial" pitchFamily="34" charset="0"/>
                <a:cs typeface="Arial" pitchFamily="34" charset="0"/>
              </a:defRPr>
            </a:lvl4pPr>
            <a:lvl5pPr marL="1376363" indent="-292100">
              <a:spcBef>
                <a:spcPts val="600"/>
              </a:spcBef>
              <a:buFont typeface="Arial" pitchFamily="34" charset="0"/>
              <a:buChar char="&gt;"/>
              <a:defRPr sz="1400">
                <a:latin typeface="Arial" pitchFamily="34" charset="0"/>
                <a:cs typeface="Arial" pitchFamily="34" charset="0"/>
              </a:defRPr>
            </a:lvl5pPr>
          </a:lstStyle>
          <a:p>
            <a:pPr lvl="0"/>
            <a:r>
              <a:rPr lang="en-US" dirty="0" smtClean="0"/>
              <a:t>Click to edit Master text styles</a:t>
            </a:r>
            <a:endParaRPr lang="en-US" dirty="0"/>
          </a:p>
        </p:txBody>
      </p:sp>
      <p:sp>
        <p:nvSpPr>
          <p:cNvPr id="8" name="Content Placeholder 8"/>
          <p:cNvSpPr>
            <a:spLocks noGrp="1"/>
          </p:cNvSpPr>
          <p:nvPr>
            <p:ph sz="quarter" idx="11"/>
          </p:nvPr>
        </p:nvSpPr>
        <p:spPr>
          <a:xfrm>
            <a:off x="457200" y="2014539"/>
            <a:ext cx="8229600" cy="4375150"/>
          </a:xfrm>
          <a:prstGeom prst="rect">
            <a:avLst/>
          </a:prstGeom>
        </p:spPr>
        <p:txBody>
          <a:bodyPr lIns="0" tIns="0"/>
          <a:lstStyle>
            <a:lvl1pPr>
              <a:spcBef>
                <a:spcPts val="1200"/>
              </a:spcBef>
              <a:spcAft>
                <a:spcPts val="0"/>
              </a:spcAft>
              <a:buClr>
                <a:schemeClr val="tx2">
                  <a:lumMod val="50000"/>
                </a:schemeClr>
              </a:buClr>
              <a:defRPr sz="1800"/>
            </a:lvl1pPr>
            <a:lvl2pPr>
              <a:spcBef>
                <a:spcPts val="600"/>
              </a:spcBef>
              <a:spcAft>
                <a:spcPts val="0"/>
              </a:spcAft>
              <a:buClr>
                <a:schemeClr val="tx2">
                  <a:lumMod val="50000"/>
                </a:schemeClr>
              </a:buClr>
              <a:defRPr sz="1600"/>
            </a:lvl2pPr>
            <a:lvl3pPr marL="682625" indent="-168275">
              <a:spcBef>
                <a:spcPts val="600"/>
              </a:spcBef>
              <a:spcAft>
                <a:spcPts val="300"/>
              </a:spcAft>
              <a:buClr>
                <a:schemeClr val="tx2">
                  <a:lumMod val="50000"/>
                </a:schemeClr>
              </a:buClr>
              <a:defRPr sz="14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Clr>
                <a:schemeClr val="tx2">
                  <a:lumMod val="50000"/>
                </a:schemeClr>
              </a:buClr>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6"/>
          <p:cNvSpPr>
            <a:spLocks noGrp="1"/>
          </p:cNvSpPr>
          <p:nvPr>
            <p:ph type="title"/>
          </p:nvPr>
        </p:nvSpPr>
        <p:spPr>
          <a:xfrm>
            <a:off x="457200" y="1094502"/>
            <a:ext cx="8229600" cy="459661"/>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_Title and Content">
    <p:spTree>
      <p:nvGrpSpPr>
        <p:cNvPr id="1" name=""/>
        <p:cNvGrpSpPr/>
        <p:nvPr/>
      </p:nvGrpSpPr>
      <p:grpSpPr>
        <a:xfrm>
          <a:off x="0" y="0"/>
          <a:ext cx="0" cy="0"/>
          <a:chOff x="0" y="0"/>
          <a:chExt cx="0" cy="0"/>
        </a:xfrm>
      </p:grpSpPr>
      <p:sp>
        <p:nvSpPr>
          <p:cNvPr id="9" name="Content Placeholder 8"/>
          <p:cNvSpPr>
            <a:spLocks noGrp="1"/>
          </p:cNvSpPr>
          <p:nvPr>
            <p:ph sz="quarter" idx="11"/>
          </p:nvPr>
        </p:nvSpPr>
        <p:spPr>
          <a:xfrm>
            <a:off x="457200" y="1784351"/>
            <a:ext cx="8229600" cy="4605338"/>
          </a:xfrm>
          <a:prstGeom prst="rect">
            <a:avLst/>
          </a:prstGeom>
        </p:spPr>
        <p:txBody>
          <a:bodyPr lIns="0" tIns="0"/>
          <a:lstStyle>
            <a:lvl1pPr>
              <a:spcBef>
                <a:spcPts val="1200"/>
              </a:spcBef>
              <a:spcAft>
                <a:spcPts val="0"/>
              </a:spcAft>
              <a:buClr>
                <a:schemeClr val="tx2">
                  <a:lumMod val="50000"/>
                </a:schemeClr>
              </a:buClr>
              <a:defRPr sz="1800"/>
            </a:lvl1pPr>
            <a:lvl2pPr>
              <a:spcBef>
                <a:spcPts val="600"/>
              </a:spcBef>
              <a:spcAft>
                <a:spcPts val="0"/>
              </a:spcAft>
              <a:buClr>
                <a:schemeClr val="tx2">
                  <a:lumMod val="50000"/>
                </a:schemeClr>
              </a:buClr>
              <a:defRPr sz="1600"/>
            </a:lvl2pPr>
            <a:lvl3pPr marL="682625" indent="-168275">
              <a:spcBef>
                <a:spcPts val="600"/>
              </a:spcBef>
              <a:spcAft>
                <a:spcPts val="300"/>
              </a:spcAft>
              <a:buClr>
                <a:schemeClr val="tx2">
                  <a:lumMod val="50000"/>
                </a:schemeClr>
              </a:buClr>
              <a:defRPr sz="14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Title 6"/>
          <p:cNvSpPr>
            <a:spLocks noGrp="1"/>
          </p:cNvSpPr>
          <p:nvPr>
            <p:ph type="title"/>
          </p:nvPr>
        </p:nvSpPr>
        <p:spPr>
          <a:xfrm>
            <a:off x="457200" y="1094502"/>
            <a:ext cx="8229600" cy="689848"/>
          </a:xfrm>
          <a:prstGeom prst="rect">
            <a:avLst/>
          </a:prstGeom>
        </p:spPr>
        <p:txBody>
          <a:bodyPr lIns="0" tIns="0"/>
          <a:lstStyle>
            <a:lvl1pPr>
              <a:lnSpc>
                <a:spcPct val="100000"/>
              </a:lnSpc>
              <a:defRPr sz="2400" b="0">
                <a:latin typeface="Arial Black" pitchFamily="34" charset="0"/>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_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_Agenda">
    <p:spTree>
      <p:nvGrpSpPr>
        <p:cNvPr id="1" name=""/>
        <p:cNvGrpSpPr/>
        <p:nvPr/>
      </p:nvGrpSpPr>
      <p:grpSpPr>
        <a:xfrm>
          <a:off x="0" y="0"/>
          <a:ext cx="0" cy="0"/>
          <a:chOff x="0" y="0"/>
          <a:chExt cx="0" cy="0"/>
        </a:xfrm>
      </p:grpSpPr>
      <p:sp>
        <p:nvSpPr>
          <p:cNvPr id="11" name="Title 1"/>
          <p:cNvSpPr>
            <a:spLocks noGrp="1"/>
          </p:cNvSpPr>
          <p:nvPr>
            <p:ph type="title"/>
          </p:nvPr>
        </p:nvSpPr>
        <p:spPr>
          <a:xfrm flipH="1">
            <a:off x="1231900" y="3366767"/>
            <a:ext cx="2425700" cy="430887"/>
          </a:xfrm>
          <a:prstGeom prst="rect">
            <a:avLst/>
          </a:prstGeom>
        </p:spPr>
        <p:txBody>
          <a:bodyPr wrap="square" lIns="0" tIns="0" rIns="0" bIns="0" anchor="ctr" anchorCtr="0">
            <a:spAutoFit/>
          </a:bodyPr>
          <a:lstStyle>
            <a:lvl1pPr algn="l" defTabSz="914400" rtl="0" eaLnBrk="1" latinLnBrk="0" hangingPunct="1">
              <a:lnSpc>
                <a:spcPct val="100000"/>
              </a:lnSpc>
              <a:spcBef>
                <a:spcPct val="0"/>
              </a:spcBef>
              <a:buNone/>
              <a:defRPr lang="en-US" sz="2800" b="0" kern="1200" cap="all" baseline="0" dirty="0">
                <a:solidFill>
                  <a:srgbClr val="0F4A77"/>
                </a:solidFill>
                <a:latin typeface="Arial Black" pitchFamily="34" charset="0"/>
                <a:ea typeface="+mj-ea"/>
                <a:cs typeface="Arial" pitchFamily="34" charset="0"/>
              </a:defRPr>
            </a:lvl1pPr>
          </a:lstStyle>
          <a:p>
            <a:endParaRPr lang="en-US" dirty="0"/>
          </a:p>
        </p:txBody>
      </p:sp>
      <p:sp>
        <p:nvSpPr>
          <p:cNvPr id="6" name="Right Arrow 5"/>
          <p:cNvSpPr/>
          <p:nvPr userDrawn="1"/>
        </p:nvSpPr>
        <p:spPr>
          <a:xfrm>
            <a:off x="3315688" y="2037574"/>
            <a:ext cx="637344" cy="2984598"/>
          </a:xfrm>
          <a:prstGeom prst="rightArrow">
            <a:avLst>
              <a:gd name="adj1" fmla="val 0"/>
              <a:gd name="adj2" fmla="val 0"/>
            </a:avLst>
          </a:prstGeom>
          <a:ln w="952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7" name="Content Placeholder 8"/>
          <p:cNvSpPr>
            <a:spLocks noGrp="1"/>
          </p:cNvSpPr>
          <p:nvPr>
            <p:ph sz="quarter" idx="11"/>
          </p:nvPr>
        </p:nvSpPr>
        <p:spPr>
          <a:xfrm>
            <a:off x="4121834" y="2037574"/>
            <a:ext cx="4564965" cy="2984598"/>
          </a:xfrm>
          <a:prstGeom prst="rect">
            <a:avLst/>
          </a:prstGeom>
        </p:spPr>
        <p:txBody>
          <a:bodyPr lIns="0" tIns="0" anchor="ctr" anchorCtr="0"/>
          <a:lstStyle>
            <a:lvl1pPr>
              <a:spcBef>
                <a:spcPts val="1800"/>
              </a:spcBef>
              <a:spcAft>
                <a:spcPts val="0"/>
              </a:spcAft>
              <a:buClr>
                <a:schemeClr val="tx2">
                  <a:lumMod val="50000"/>
                </a:schemeClr>
              </a:buClr>
              <a:defRPr sz="2000"/>
            </a:lvl1pPr>
            <a:lvl2pPr marL="461963" indent="-233363">
              <a:spcBef>
                <a:spcPts val="600"/>
              </a:spcBef>
              <a:spcAft>
                <a:spcPts val="0"/>
              </a:spcAft>
              <a:buClr>
                <a:schemeClr val="tx2">
                  <a:lumMod val="50000"/>
                </a:schemeClr>
              </a:buClr>
              <a:defRPr sz="1800"/>
            </a:lvl2pPr>
            <a:lvl3pPr marL="682625" indent="-220663">
              <a:spcBef>
                <a:spcPts val="600"/>
              </a:spcBef>
              <a:spcAft>
                <a:spcPts val="300"/>
              </a:spcAft>
              <a:buClr>
                <a:schemeClr val="tx2">
                  <a:lumMod val="50000"/>
                </a:schemeClr>
              </a:buClr>
              <a:defRPr sz="1600"/>
            </a:lvl3pPr>
            <a:lvl4pPr marL="914400" indent="-231775">
              <a:spcBef>
                <a:spcPts val="300"/>
              </a:spcBef>
              <a:spcAft>
                <a:spcPts val="0"/>
              </a:spcAft>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546540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_Title (Caps) and Content">
    <p:spTree>
      <p:nvGrpSpPr>
        <p:cNvPr id="1" name=""/>
        <p:cNvGrpSpPr/>
        <p:nvPr/>
      </p:nvGrpSpPr>
      <p:grpSpPr>
        <a:xfrm>
          <a:off x="0" y="0"/>
          <a:ext cx="0" cy="0"/>
          <a:chOff x="0" y="0"/>
          <a:chExt cx="0" cy="0"/>
        </a:xfrm>
      </p:grpSpPr>
      <p:sp>
        <p:nvSpPr>
          <p:cNvPr id="9" name="Content Placeholder 8"/>
          <p:cNvSpPr>
            <a:spLocks noGrp="1"/>
          </p:cNvSpPr>
          <p:nvPr>
            <p:ph sz="quarter" idx="11"/>
          </p:nvPr>
        </p:nvSpPr>
        <p:spPr>
          <a:xfrm>
            <a:off x="1231900" y="2465387"/>
            <a:ext cx="7454900" cy="3924301"/>
          </a:xfrm>
          <a:prstGeom prst="rect">
            <a:avLst/>
          </a:prstGeom>
        </p:spPr>
        <p:txBody>
          <a:bodyPr lIns="0" tIns="0"/>
          <a:lstStyle>
            <a:lvl1pPr>
              <a:spcBef>
                <a:spcPts val="1800"/>
              </a:spcBef>
              <a:spcAft>
                <a:spcPts val="0"/>
              </a:spcAft>
              <a:buClr>
                <a:schemeClr val="tx2">
                  <a:lumMod val="50000"/>
                </a:schemeClr>
              </a:buClr>
              <a:defRPr sz="2000"/>
            </a:lvl1pPr>
            <a:lvl2pPr>
              <a:spcBef>
                <a:spcPts val="600"/>
              </a:spcBef>
              <a:spcAft>
                <a:spcPts val="0"/>
              </a:spcAft>
              <a:buClr>
                <a:schemeClr val="tx2">
                  <a:lumMod val="50000"/>
                </a:schemeClr>
              </a:buClr>
              <a:defRPr sz="1800"/>
            </a:lvl2pPr>
            <a:lvl3pPr marL="682625" indent="-168275">
              <a:spcBef>
                <a:spcPts val="600"/>
              </a:spcBef>
              <a:spcAft>
                <a:spcPts val="300"/>
              </a:spcAft>
              <a:buClr>
                <a:schemeClr val="tx2">
                  <a:lumMod val="50000"/>
                </a:schemeClr>
              </a:buClr>
              <a:defRPr/>
            </a:lvl3pPr>
            <a:lvl4pPr marL="914400" indent="-231775">
              <a:spcBef>
                <a:spcPts val="300"/>
              </a:spcBef>
              <a:spcAft>
                <a:spcPts val="0"/>
              </a:spcAft>
              <a:defRPr/>
            </a:lvl4pPr>
            <a:lvl5pPr marL="1146175" indent="-231775">
              <a:spcBef>
                <a:spcPts val="300"/>
              </a:spcBef>
              <a:spcAft>
                <a:spcPts val="0"/>
              </a:spcAft>
              <a:buFont typeface="Arial" pitchFamily="34" charset="0"/>
              <a:buChar char="&gt;"/>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Title 6"/>
          <p:cNvSpPr>
            <a:spLocks noGrp="1"/>
          </p:cNvSpPr>
          <p:nvPr>
            <p:ph type="title"/>
          </p:nvPr>
        </p:nvSpPr>
        <p:spPr>
          <a:xfrm>
            <a:off x="1231900" y="1322388"/>
            <a:ext cx="7454900" cy="917575"/>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741368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_Title (Caps) and Column Content">
    <p:spTree>
      <p:nvGrpSpPr>
        <p:cNvPr id="1" name=""/>
        <p:cNvGrpSpPr/>
        <p:nvPr/>
      </p:nvGrpSpPr>
      <p:grpSpPr>
        <a:xfrm>
          <a:off x="0" y="0"/>
          <a:ext cx="0" cy="0"/>
          <a:chOff x="0" y="0"/>
          <a:chExt cx="0" cy="0"/>
        </a:xfrm>
      </p:grpSpPr>
      <p:sp>
        <p:nvSpPr>
          <p:cNvPr id="6" name="Title 6"/>
          <p:cNvSpPr>
            <a:spLocks noGrp="1"/>
          </p:cNvSpPr>
          <p:nvPr>
            <p:ph type="title"/>
          </p:nvPr>
        </p:nvSpPr>
        <p:spPr>
          <a:xfrm>
            <a:off x="1231900" y="1323975"/>
            <a:ext cx="7454900" cy="901603"/>
          </a:xfrm>
          <a:prstGeom prst="rect">
            <a:avLst/>
          </a:prstGeom>
        </p:spPr>
        <p:txBody>
          <a:bodyPr lIns="0" tIns="0"/>
          <a:lstStyle>
            <a:lvl1pPr>
              <a:lnSpc>
                <a:spcPct val="100000"/>
              </a:lnSpc>
              <a:defRPr sz="2800" b="0" cap="all" baseline="0">
                <a:latin typeface="Arial Black" pitchFamily="34" charset="0"/>
              </a:defRPr>
            </a:lvl1pPr>
          </a:lstStyle>
          <a:p>
            <a:r>
              <a:rPr lang="en-US" dirty="0" smtClean="0"/>
              <a:t>Click to edit Master title style</a:t>
            </a:r>
            <a:endParaRPr lang="en-US" dirty="0"/>
          </a:p>
        </p:txBody>
      </p:sp>
      <p:sp>
        <p:nvSpPr>
          <p:cNvPr id="4" name="Content Placeholder 8"/>
          <p:cNvSpPr>
            <a:spLocks noGrp="1"/>
          </p:cNvSpPr>
          <p:nvPr>
            <p:ph sz="quarter" idx="11"/>
          </p:nvPr>
        </p:nvSpPr>
        <p:spPr>
          <a:xfrm>
            <a:off x="5022167" y="2465387"/>
            <a:ext cx="3411415" cy="3924301"/>
          </a:xfrm>
          <a:prstGeom prst="rect">
            <a:avLst/>
          </a:prstGeom>
        </p:spPr>
        <p:txBody>
          <a:bodyPr lIns="0" tIns="0"/>
          <a:lstStyle>
            <a:lvl1pPr>
              <a:spcBef>
                <a:spcPts val="1200"/>
              </a:spcBef>
              <a:spcAft>
                <a:spcPts val="0"/>
              </a:spcAft>
              <a:buClr>
                <a:schemeClr val="tx2">
                  <a:lumMod val="50000"/>
                </a:schemeClr>
              </a:buClr>
              <a:defRPr sz="2000"/>
            </a:lvl1pPr>
            <a:lvl2pPr marL="461963" indent="-233363">
              <a:spcBef>
                <a:spcPts val="600"/>
              </a:spcBef>
              <a:spcAft>
                <a:spcPts val="0"/>
              </a:spcAft>
              <a:buClr>
                <a:schemeClr val="tx2">
                  <a:lumMod val="50000"/>
                </a:schemeClr>
              </a:buClr>
              <a:defRPr sz="1800"/>
            </a:lvl2pPr>
            <a:lvl3pPr marL="682625" indent="-168275">
              <a:spcBef>
                <a:spcPts val="600"/>
              </a:spcBef>
              <a:spcAft>
                <a:spcPts val="300"/>
              </a:spcAft>
              <a:buClr>
                <a:schemeClr val="tx2">
                  <a:lumMod val="50000"/>
                </a:schemeClr>
              </a:buClr>
              <a:defRPr sz="1600"/>
            </a:lvl3pPr>
            <a:lvl4pPr marL="682625" indent="0">
              <a:spcBef>
                <a:spcPts val="300"/>
              </a:spcBef>
              <a:spcAft>
                <a:spcPts val="0"/>
              </a:spcAft>
              <a:buClr>
                <a:schemeClr val="tx2">
                  <a:lumMod val="50000"/>
                </a:schemeClr>
              </a:buClr>
              <a:buNone/>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smtClean="0"/>
          </a:p>
        </p:txBody>
      </p:sp>
      <p:sp>
        <p:nvSpPr>
          <p:cNvPr id="5" name="Content Placeholder 8"/>
          <p:cNvSpPr>
            <a:spLocks noGrp="1"/>
          </p:cNvSpPr>
          <p:nvPr>
            <p:ph sz="quarter" idx="14"/>
          </p:nvPr>
        </p:nvSpPr>
        <p:spPr>
          <a:xfrm>
            <a:off x="1231900" y="2465387"/>
            <a:ext cx="3466709" cy="3924301"/>
          </a:xfrm>
          <a:prstGeom prst="rect">
            <a:avLst/>
          </a:prstGeom>
        </p:spPr>
        <p:txBody>
          <a:bodyPr lIns="0" tIns="0"/>
          <a:lstStyle>
            <a:lvl1pPr>
              <a:spcBef>
                <a:spcPts val="1200"/>
              </a:spcBef>
              <a:spcAft>
                <a:spcPts val="0"/>
              </a:spcAft>
              <a:buClr>
                <a:schemeClr val="tx2">
                  <a:lumMod val="50000"/>
                </a:schemeClr>
              </a:buClr>
              <a:defRPr sz="2000"/>
            </a:lvl1pPr>
            <a:lvl2pPr marL="461963" indent="-233363">
              <a:spcBef>
                <a:spcPts val="600"/>
              </a:spcBef>
              <a:spcAft>
                <a:spcPts val="0"/>
              </a:spcAft>
              <a:defRPr sz="1800"/>
            </a:lvl2pPr>
            <a:lvl3pPr marL="682625" indent="-168275">
              <a:spcBef>
                <a:spcPts val="600"/>
              </a:spcBef>
              <a:spcAft>
                <a:spcPts val="300"/>
              </a:spcAft>
              <a:buClr>
                <a:schemeClr val="tx2">
                  <a:lumMod val="50000"/>
                </a:schemeClr>
              </a:buClr>
              <a:defRPr sz="1600"/>
            </a:lvl3pPr>
            <a:lvl4pPr marL="914400" indent="-231775">
              <a:spcBef>
                <a:spcPts val="300"/>
              </a:spcBef>
              <a:spcAft>
                <a:spcPts val="0"/>
              </a:spcAft>
              <a:buClr>
                <a:schemeClr val="tx2">
                  <a:lumMod val="50000"/>
                </a:schemeClr>
              </a:buClr>
              <a:defRPr sz="1400"/>
            </a:lvl4pPr>
            <a:lvl5pPr marL="1146175" indent="-231775">
              <a:spcBef>
                <a:spcPts val="300"/>
              </a:spcBef>
              <a:spcAft>
                <a:spcPts val="0"/>
              </a:spcAft>
              <a:buFont typeface="Arial" pitchFamily="34" charset="0"/>
              <a:buChar char="&gt;"/>
              <a:defRPr sz="1200"/>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87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1.emf"/><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2.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 name="Rectangle 30"/>
          <p:cNvSpPr/>
          <p:nvPr userDrawn="1"/>
        </p:nvSpPr>
        <p:spPr>
          <a:xfrm>
            <a:off x="0" y="-1338"/>
            <a:ext cx="9144000" cy="774451"/>
          </a:xfrm>
          <a:prstGeom prst="rect">
            <a:avLst/>
          </a:prstGeom>
          <a:solidFill>
            <a:srgbClr val="D3E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p:cNvSpPr txBox="1"/>
          <p:nvPr userDrawn="1"/>
        </p:nvSpPr>
        <p:spPr>
          <a:xfrm>
            <a:off x="7640096" y="499408"/>
            <a:ext cx="1143000" cy="215444"/>
          </a:xfrm>
          <a:prstGeom prst="rect">
            <a:avLst/>
          </a:prstGeom>
          <a:noFill/>
        </p:spPr>
        <p:txBody>
          <a:bodyPr wrap="square" rtlCol="0">
            <a:spAutoFit/>
          </a:bodyPr>
          <a:lstStyle/>
          <a:p>
            <a:pPr algn="r"/>
            <a:fld id="{19B0A550-43EE-42EC-A0D4-E615CC8B1D5A}" type="slidenum">
              <a:rPr lang="en-US" sz="800" smtClean="0">
                <a:latin typeface="Arial Narrow" pitchFamily="34" charset="0"/>
              </a:rPr>
              <a:pPr algn="r"/>
              <a:t>‹#›</a:t>
            </a:fld>
            <a:endParaRPr lang="en-US" sz="800" dirty="0">
              <a:latin typeface="Arial Narrow" pitchFamily="34" charset="0"/>
            </a:endParaRPr>
          </a:p>
        </p:txBody>
      </p:sp>
      <p:pic>
        <p:nvPicPr>
          <p:cNvPr id="3" name="Picture 2"/>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57200" y="312008"/>
            <a:ext cx="1846800" cy="35041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71" r:id="rId2"/>
    <p:sldLayoutId id="2147483704" r:id="rId3"/>
    <p:sldLayoutId id="2147483660" r:id="rId4"/>
    <p:sldLayoutId id="2147483650" r:id="rId5"/>
    <p:sldLayoutId id="2147483674" r:id="rId6"/>
    <p:sldLayoutId id="2147483698" r:id="rId7"/>
    <p:sldLayoutId id="2147483675" r:id="rId8"/>
    <p:sldLayoutId id="2147483696" r:id="rId9"/>
    <p:sldLayoutId id="2147483695" r:id="rId10"/>
    <p:sldLayoutId id="2147483697" r:id="rId11"/>
    <p:sldLayoutId id="2147483705" r:id="rId12"/>
    <p:sldLayoutId id="2147483706" r:id="rId13"/>
    <p:sldLayoutId id="2147483707" r:id="rId14"/>
  </p:sldLayoutIdLst>
  <p:hf sldNum="0" hdr="0" ftr="0" dt="0"/>
  <p:txStyles>
    <p:titleStyle>
      <a:lvl1pPr algn="l" defTabSz="914400" rtl="0" eaLnBrk="1" latinLnBrk="0" hangingPunct="1">
        <a:spcBef>
          <a:spcPct val="0"/>
        </a:spcBef>
        <a:buNone/>
        <a:defRPr lang="en-US" sz="2800" b="1" kern="1200" dirty="0" smtClean="0">
          <a:solidFill>
            <a:srgbClr val="0F4A77"/>
          </a:solidFill>
          <a:latin typeface="+mj-lt"/>
          <a:ea typeface="+mj-ea"/>
          <a:cs typeface="Arial" pitchFamily="34" charset="0"/>
        </a:defRPr>
      </a:lvl1pPr>
    </p:titleStyle>
    <p:bodyStyle>
      <a:lvl1pPr marL="228600" indent="-228600" algn="l" defTabSz="914400" rtl="0" eaLnBrk="1" latinLnBrk="0" hangingPunct="1">
        <a:spcBef>
          <a:spcPct val="20000"/>
        </a:spcBef>
        <a:buClr>
          <a:srgbClr val="417191"/>
        </a:buClr>
        <a:buFont typeface="Arial" pitchFamily="34" charset="0"/>
        <a:buChar char="•"/>
        <a:defRPr sz="1800" kern="1200">
          <a:solidFill>
            <a:schemeClr val="tx1"/>
          </a:solidFill>
          <a:latin typeface="Arial" pitchFamily="34" charset="0"/>
          <a:ea typeface="+mn-ea"/>
          <a:cs typeface="Arial" pitchFamily="34" charset="0"/>
        </a:defRPr>
      </a:lvl1pPr>
      <a:lvl2pPr marL="51435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2pPr>
      <a:lvl3pPr marL="80010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3pPr>
      <a:lvl4pPr marL="114300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4pPr>
      <a:lvl5pPr marL="1428750" indent="-285750" algn="l" defTabSz="914400" rtl="0" eaLnBrk="1" latinLnBrk="0" hangingPunct="1">
        <a:spcBef>
          <a:spcPct val="20000"/>
        </a:spcBef>
        <a:buClr>
          <a:srgbClr val="417191"/>
        </a:buClr>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userDrawn="1"/>
        </p:nvSpPr>
        <p:spPr>
          <a:xfrm>
            <a:off x="7640096" y="499408"/>
            <a:ext cx="1143000" cy="215444"/>
          </a:xfrm>
          <a:prstGeom prst="rect">
            <a:avLst/>
          </a:prstGeom>
          <a:noFill/>
        </p:spPr>
        <p:txBody>
          <a:bodyPr wrap="square" rtlCol="0">
            <a:spAutoFit/>
          </a:bodyPr>
          <a:lstStyle/>
          <a:p>
            <a:pPr algn="r"/>
            <a:fld id="{19B0A550-43EE-42EC-A0D4-E615CC8B1D5A}" type="slidenum">
              <a:rPr lang="en-US" sz="800" smtClean="0">
                <a:latin typeface="Arial Narrow" pitchFamily="34" charset="0"/>
              </a:rPr>
              <a:pPr algn="r"/>
              <a:t>‹#›</a:t>
            </a:fld>
            <a:endParaRPr lang="en-US" sz="800" dirty="0">
              <a:latin typeface="Arial Narrow" pitchFamily="34" charset="0"/>
            </a:endParaRPr>
          </a:p>
        </p:txBody>
      </p:sp>
      <p:pic>
        <p:nvPicPr>
          <p:cNvPr id="8" name="Pictur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57200" y="312008"/>
            <a:ext cx="1846800" cy="350419"/>
          </a:xfrm>
          <a:prstGeom prst="rect">
            <a:avLst/>
          </a:prstGeom>
        </p:spPr>
      </p:pic>
    </p:spTree>
    <p:extLst>
      <p:ext uri="{BB962C8B-B14F-4D97-AF65-F5344CB8AC3E}">
        <p14:creationId xmlns:p14="http://schemas.microsoft.com/office/powerpoint/2010/main" val="853592925"/>
      </p:ext>
    </p:extLst>
  </p:cSld>
  <p:clrMap bg1="lt1" tx1="dk1" bg2="lt2" tx2="dk2" accent1="accent1" accent2="accent2" accent3="accent3" accent4="accent4" accent5="accent5" accent6="accent6" hlink="hlink" folHlink="folHlink"/>
  <p:sldLayoutIdLst>
    <p:sldLayoutId id="2147483681" r:id="rId1"/>
    <p:sldLayoutId id="2147483692" r:id="rId2"/>
    <p:sldLayoutId id="2147483693" r:id="rId3"/>
    <p:sldLayoutId id="2147483694" r:id="rId4"/>
    <p:sldLayoutId id="2147483691"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hyperlink" Target="http://blueweb.bcbs.com/" TargetMode="External"/><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4.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73"/>
          <p:cNvSpPr>
            <a:spLocks noGrp="1"/>
          </p:cNvSpPr>
          <p:nvPr>
            <p:ph type="ctrTitle"/>
          </p:nvPr>
        </p:nvSpPr>
        <p:spPr/>
        <p:txBody>
          <a:bodyPr>
            <a:normAutofit fontScale="90000"/>
          </a:bodyPr>
          <a:lstStyle/>
          <a:p>
            <a:pPr lvl="0"/>
            <a:r>
              <a:rPr lang="en-US" dirty="0" smtClean="0"/>
              <a:t/>
            </a:r>
            <a:br>
              <a:rPr lang="en-US" dirty="0" smtClean="0"/>
            </a:br>
            <a:r>
              <a:rPr lang="en-US" dirty="0" smtClean="0"/>
              <a:t>Introduction to the BCBS System</a:t>
            </a:r>
            <a:endParaRPr lang="en-US" dirty="0"/>
          </a:p>
        </p:txBody>
      </p:sp>
      <p:sp>
        <p:nvSpPr>
          <p:cNvPr id="83971" name="Rectangle 3"/>
          <p:cNvSpPr>
            <a:spLocks noGrp="1" noChangeArrowheads="1"/>
          </p:cNvSpPr>
          <p:nvPr>
            <p:ph type="subTitle" idx="1"/>
          </p:nvPr>
        </p:nvSpPr>
        <p:spPr/>
        <p:txBody>
          <a:bodyPr/>
          <a:lstStyle/>
          <a:p>
            <a:r>
              <a:rPr lang="en-US" dirty="0" smtClean="0"/>
              <a:t>Lesson 1</a:t>
            </a:r>
          </a:p>
        </p:txBody>
      </p:sp>
      <p:sp>
        <p:nvSpPr>
          <p:cNvPr id="9" name="Text Placeholder 8"/>
          <p:cNvSpPr>
            <a:spLocks noGrp="1"/>
          </p:cNvSpPr>
          <p:nvPr>
            <p:ph type="body" sz="quarter" idx="10"/>
          </p:nvPr>
        </p:nvSpPr>
        <p:spPr/>
        <p:txBody>
          <a:bodyPr/>
          <a:lstStyle/>
          <a:p>
            <a:r>
              <a:rPr lang="en-US" dirty="0" smtClean="0"/>
              <a:t>Inter-Plan Programs Training Modules</a:t>
            </a:r>
            <a:endParaRPr lang="en-US" dirty="0"/>
          </a:p>
        </p:txBody>
      </p:sp>
      <p:sp>
        <p:nvSpPr>
          <p:cNvPr id="2" name="Text Placeholder 1"/>
          <p:cNvSpPr>
            <a:spLocks noGrp="1"/>
          </p:cNvSpPr>
          <p:nvPr>
            <p:ph type="body" sz="quarter" idx="11"/>
          </p:nvPr>
        </p:nvSpPr>
        <p:spPr/>
        <p:txBody>
          <a:bodyPr/>
          <a:lstStyle/>
          <a:p>
            <a:r>
              <a:rPr lang="en-US" dirty="0" smtClean="0"/>
              <a:t>Confidential-For Plan Use </a:t>
            </a:r>
            <a:r>
              <a:rPr lang="en-US" dirty="0"/>
              <a:t>O</a:t>
            </a:r>
            <a:r>
              <a:rPr lang="en-US" dirty="0" smtClean="0"/>
              <a:t>nly</a:t>
            </a:r>
            <a:endParaRPr lang="en-US" dirty="0"/>
          </a:p>
        </p:txBody>
      </p:sp>
    </p:spTree>
    <p:extLst>
      <p:ext uri="{BB962C8B-B14F-4D97-AF65-F5344CB8AC3E}">
        <p14:creationId xmlns:p14="http://schemas.microsoft.com/office/powerpoint/2010/main" val="839093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 name="Content Placeholder 469"/>
          <p:cNvSpPr>
            <a:spLocks noGrp="1"/>
          </p:cNvSpPr>
          <p:nvPr>
            <p:ph idx="13"/>
          </p:nvPr>
        </p:nvSpPr>
        <p:spPr>
          <a:xfrm>
            <a:off x="484188" y="1339576"/>
            <a:ext cx="5583080" cy="961685"/>
          </a:xfrm>
        </p:spPr>
        <p:txBody>
          <a:bodyPr/>
          <a:lstStyle/>
          <a:p>
            <a:r>
              <a:rPr lang="en-US" sz="1600" dirty="0" smtClean="0"/>
              <a:t>Five </a:t>
            </a:r>
            <a:r>
              <a:rPr lang="en-US" sz="1600" dirty="0"/>
              <a:t>states have more than one Plan operating within its </a:t>
            </a:r>
            <a:r>
              <a:rPr lang="en-US" sz="1600" dirty="0" smtClean="0"/>
              <a:t>territory (commonly referred to as overlapping service areas).</a:t>
            </a:r>
            <a:endParaRPr lang="en-US" sz="1600" dirty="0"/>
          </a:p>
        </p:txBody>
      </p:sp>
      <p:sp>
        <p:nvSpPr>
          <p:cNvPr id="21507" name="Rectangle 256"/>
          <p:cNvSpPr>
            <a:spLocks noGrp="1" noChangeArrowheads="1"/>
          </p:cNvSpPr>
          <p:nvPr>
            <p:ph type="title"/>
          </p:nvPr>
        </p:nvSpPr>
        <p:spPr>
          <a:xfrm>
            <a:off x="459804" y="799194"/>
            <a:ext cx="8229600" cy="420006"/>
          </a:xfrm>
        </p:spPr>
        <p:txBody>
          <a:bodyPr/>
          <a:lstStyle/>
          <a:p>
            <a:pPr eaLnBrk="1" hangingPunct="1"/>
            <a:r>
              <a:rPr lang="en-US" sz="2400" dirty="0" smtClean="0">
                <a:solidFill>
                  <a:schemeClr val="accent1">
                    <a:lumMod val="50000"/>
                  </a:schemeClr>
                </a:solidFill>
              </a:rPr>
              <a:t>States with Multiple Plans </a:t>
            </a:r>
          </a:p>
        </p:txBody>
      </p:sp>
      <p:grpSp>
        <p:nvGrpSpPr>
          <p:cNvPr id="2" name="Group 1153"/>
          <p:cNvGrpSpPr>
            <a:grpSpLocks/>
          </p:cNvGrpSpPr>
          <p:nvPr/>
        </p:nvGrpSpPr>
        <p:grpSpPr bwMode="auto">
          <a:xfrm>
            <a:off x="809625" y="2455863"/>
            <a:ext cx="5081588" cy="3298825"/>
            <a:chOff x="480" y="1464"/>
            <a:chExt cx="3201" cy="2078"/>
          </a:xfrm>
        </p:grpSpPr>
        <p:grpSp>
          <p:nvGrpSpPr>
            <p:cNvPr id="3" name="Group 1154"/>
            <p:cNvGrpSpPr>
              <a:grpSpLocks/>
            </p:cNvGrpSpPr>
            <p:nvPr/>
          </p:nvGrpSpPr>
          <p:grpSpPr bwMode="auto">
            <a:xfrm>
              <a:off x="3441" y="1464"/>
              <a:ext cx="240" cy="352"/>
              <a:chOff x="3725" y="1315"/>
              <a:chExt cx="264" cy="303"/>
            </a:xfrm>
          </p:grpSpPr>
          <p:sp>
            <p:nvSpPr>
              <p:cNvPr id="21971" name="Freeform 1155"/>
              <p:cNvSpPr>
                <a:spLocks/>
              </p:cNvSpPr>
              <p:nvPr/>
            </p:nvSpPr>
            <p:spPr bwMode="gray">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close/>
                  </a:path>
                </a:pathLst>
              </a:custGeom>
              <a:solidFill>
                <a:srgbClr val="DDDDDD"/>
              </a:solidFill>
              <a:ln w="28575" cmpd="sng">
                <a:solidFill>
                  <a:srgbClr val="DDDDDD"/>
                </a:solidFill>
                <a:round/>
                <a:headEnd/>
                <a:tailEnd/>
              </a:ln>
            </p:spPr>
            <p:txBody>
              <a:bodyPr/>
              <a:lstStyle/>
              <a:p>
                <a:endParaRPr lang="en-US" dirty="0"/>
              </a:p>
            </p:txBody>
          </p:sp>
          <p:sp>
            <p:nvSpPr>
              <p:cNvPr id="21972" name="Freeform 1156"/>
              <p:cNvSpPr>
                <a:spLocks/>
              </p:cNvSpPr>
              <p:nvPr/>
            </p:nvSpPr>
            <p:spPr bwMode="gray">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4" name="Group 1157"/>
            <p:cNvGrpSpPr>
              <a:grpSpLocks/>
            </p:cNvGrpSpPr>
            <p:nvPr/>
          </p:nvGrpSpPr>
          <p:grpSpPr bwMode="auto">
            <a:xfrm>
              <a:off x="3090" y="2162"/>
              <a:ext cx="307" cy="125"/>
              <a:chOff x="3337" y="1916"/>
              <a:chExt cx="339" cy="107"/>
            </a:xfrm>
          </p:grpSpPr>
          <p:sp>
            <p:nvSpPr>
              <p:cNvPr id="21969" name="Freeform 1158"/>
              <p:cNvSpPr>
                <a:spLocks/>
              </p:cNvSpPr>
              <p:nvPr/>
            </p:nvSpPr>
            <p:spPr bwMode="gray">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close/>
                  </a:path>
                </a:pathLst>
              </a:custGeom>
              <a:solidFill>
                <a:srgbClr val="DDDDDD"/>
              </a:solidFill>
              <a:ln w="28575" cmpd="sng">
                <a:solidFill>
                  <a:srgbClr val="DDDDDD"/>
                </a:solidFill>
                <a:round/>
                <a:headEnd/>
                <a:tailEnd/>
              </a:ln>
            </p:spPr>
            <p:txBody>
              <a:bodyPr/>
              <a:lstStyle/>
              <a:p>
                <a:endParaRPr lang="en-US" dirty="0"/>
              </a:p>
            </p:txBody>
          </p:sp>
          <p:sp>
            <p:nvSpPr>
              <p:cNvPr id="21970" name="Freeform 1159"/>
              <p:cNvSpPr>
                <a:spLocks/>
              </p:cNvSpPr>
              <p:nvPr/>
            </p:nvSpPr>
            <p:spPr bwMode="gray">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5" name="Group 1160"/>
            <p:cNvGrpSpPr>
              <a:grpSpLocks/>
            </p:cNvGrpSpPr>
            <p:nvPr/>
          </p:nvGrpSpPr>
          <p:grpSpPr bwMode="auto">
            <a:xfrm>
              <a:off x="614" y="1486"/>
              <a:ext cx="397" cy="294"/>
              <a:chOff x="605" y="1334"/>
              <a:chExt cx="438" cy="253"/>
            </a:xfrm>
          </p:grpSpPr>
          <p:sp>
            <p:nvSpPr>
              <p:cNvPr id="21967" name="Freeform 1161"/>
              <p:cNvSpPr>
                <a:spLocks/>
              </p:cNvSpPr>
              <p:nvPr/>
            </p:nvSpPr>
            <p:spPr bwMode="gray">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close/>
                  </a:path>
                </a:pathLst>
              </a:custGeom>
              <a:solidFill>
                <a:srgbClr val="DDDDDD"/>
              </a:solidFill>
              <a:ln w="28575" cmpd="sng">
                <a:solidFill>
                  <a:srgbClr val="DDDDDD"/>
                </a:solidFill>
                <a:round/>
                <a:headEnd/>
                <a:tailEnd/>
              </a:ln>
            </p:spPr>
            <p:txBody>
              <a:bodyPr/>
              <a:lstStyle/>
              <a:p>
                <a:endParaRPr lang="en-US" dirty="0"/>
              </a:p>
            </p:txBody>
          </p:sp>
          <p:sp>
            <p:nvSpPr>
              <p:cNvPr id="21968" name="Freeform 1162"/>
              <p:cNvSpPr>
                <a:spLocks/>
              </p:cNvSpPr>
              <p:nvPr/>
            </p:nvSpPr>
            <p:spPr bwMode="gray">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6" name="Group 1163"/>
            <p:cNvGrpSpPr>
              <a:grpSpLocks/>
            </p:cNvGrpSpPr>
            <p:nvPr/>
          </p:nvGrpSpPr>
          <p:grpSpPr bwMode="auto">
            <a:xfrm>
              <a:off x="517" y="1699"/>
              <a:ext cx="501" cy="375"/>
              <a:chOff x="498" y="1517"/>
              <a:chExt cx="553" cy="323"/>
            </a:xfrm>
          </p:grpSpPr>
          <p:sp>
            <p:nvSpPr>
              <p:cNvPr id="21965" name="Freeform 1164"/>
              <p:cNvSpPr>
                <a:spLocks/>
              </p:cNvSpPr>
              <p:nvPr/>
            </p:nvSpPr>
            <p:spPr bwMode="gray">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close/>
                  </a:path>
                </a:pathLst>
              </a:custGeom>
              <a:solidFill>
                <a:srgbClr val="DDDDDD"/>
              </a:solidFill>
              <a:ln w="28575" cmpd="sng">
                <a:solidFill>
                  <a:srgbClr val="DDDDDD"/>
                </a:solidFill>
                <a:round/>
                <a:headEnd/>
                <a:tailEnd/>
              </a:ln>
            </p:spPr>
            <p:txBody>
              <a:bodyPr/>
              <a:lstStyle/>
              <a:p>
                <a:endParaRPr lang="en-US" dirty="0"/>
              </a:p>
            </p:txBody>
          </p:sp>
          <p:sp>
            <p:nvSpPr>
              <p:cNvPr id="21966" name="Freeform 1165"/>
              <p:cNvSpPr>
                <a:spLocks/>
              </p:cNvSpPr>
              <p:nvPr/>
            </p:nvSpPr>
            <p:spPr bwMode="gray">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7" name="Group 1166"/>
            <p:cNvGrpSpPr>
              <a:grpSpLocks/>
            </p:cNvGrpSpPr>
            <p:nvPr/>
          </p:nvGrpSpPr>
          <p:grpSpPr bwMode="auto">
            <a:xfrm>
              <a:off x="480" y="1987"/>
              <a:ext cx="523" cy="799"/>
              <a:chOff x="457" y="1764"/>
              <a:chExt cx="578" cy="689"/>
            </a:xfrm>
          </p:grpSpPr>
          <p:sp>
            <p:nvSpPr>
              <p:cNvPr id="21963" name="Freeform 1167"/>
              <p:cNvSpPr>
                <a:spLocks/>
              </p:cNvSpPr>
              <p:nvPr/>
            </p:nvSpPr>
            <p:spPr bwMode="gray">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close/>
                  </a:path>
                </a:pathLst>
              </a:custGeom>
              <a:solidFill>
                <a:srgbClr val="DDDDDD"/>
              </a:solidFill>
              <a:ln w="28575" cmpd="sng">
                <a:solidFill>
                  <a:srgbClr val="DDDDDD"/>
                </a:solidFill>
                <a:round/>
                <a:headEnd/>
                <a:tailEnd/>
              </a:ln>
            </p:spPr>
            <p:txBody>
              <a:bodyPr/>
              <a:lstStyle/>
              <a:p>
                <a:endParaRPr lang="en-US" dirty="0"/>
              </a:p>
            </p:txBody>
          </p:sp>
          <p:sp>
            <p:nvSpPr>
              <p:cNvPr id="21964" name="Freeform 1168"/>
              <p:cNvSpPr>
                <a:spLocks/>
              </p:cNvSpPr>
              <p:nvPr/>
            </p:nvSpPr>
            <p:spPr bwMode="gray">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8" name="Group 1169"/>
            <p:cNvGrpSpPr>
              <a:grpSpLocks/>
            </p:cNvGrpSpPr>
            <p:nvPr/>
          </p:nvGrpSpPr>
          <p:grpSpPr bwMode="auto">
            <a:xfrm>
              <a:off x="712" y="2037"/>
              <a:ext cx="396" cy="587"/>
              <a:chOff x="713" y="1808"/>
              <a:chExt cx="437" cy="506"/>
            </a:xfrm>
          </p:grpSpPr>
          <p:sp>
            <p:nvSpPr>
              <p:cNvPr id="21961" name="Freeform 1170"/>
              <p:cNvSpPr>
                <a:spLocks/>
              </p:cNvSpPr>
              <p:nvPr/>
            </p:nvSpPr>
            <p:spPr bwMode="gray">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close/>
                  </a:path>
                </a:pathLst>
              </a:custGeom>
              <a:solidFill>
                <a:srgbClr val="DDDDDD"/>
              </a:solidFill>
              <a:ln w="28575" cmpd="sng">
                <a:solidFill>
                  <a:srgbClr val="DDDDDD"/>
                </a:solidFill>
                <a:round/>
                <a:headEnd/>
                <a:tailEnd/>
              </a:ln>
            </p:spPr>
            <p:txBody>
              <a:bodyPr/>
              <a:lstStyle/>
              <a:p>
                <a:endParaRPr lang="en-US" dirty="0"/>
              </a:p>
            </p:txBody>
          </p:sp>
          <p:sp>
            <p:nvSpPr>
              <p:cNvPr id="21962" name="Freeform 1171"/>
              <p:cNvSpPr>
                <a:spLocks/>
              </p:cNvSpPr>
              <p:nvPr/>
            </p:nvSpPr>
            <p:spPr bwMode="gray">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9" name="Group 1172"/>
            <p:cNvGrpSpPr>
              <a:grpSpLocks/>
            </p:cNvGrpSpPr>
            <p:nvPr/>
          </p:nvGrpSpPr>
          <p:grpSpPr bwMode="auto">
            <a:xfrm>
              <a:off x="929" y="1552"/>
              <a:ext cx="359" cy="573"/>
              <a:chOff x="952" y="1391"/>
              <a:chExt cx="396" cy="493"/>
            </a:xfrm>
          </p:grpSpPr>
          <p:sp>
            <p:nvSpPr>
              <p:cNvPr id="21959" name="Freeform 1173"/>
              <p:cNvSpPr>
                <a:spLocks/>
              </p:cNvSpPr>
              <p:nvPr/>
            </p:nvSpPr>
            <p:spPr bwMode="gray">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close/>
                  </a:path>
                </a:pathLst>
              </a:custGeom>
              <a:solidFill>
                <a:srgbClr val="DDDDDD"/>
              </a:solidFill>
              <a:ln w="28575" cmpd="sng">
                <a:solidFill>
                  <a:srgbClr val="DDDDDD"/>
                </a:solidFill>
                <a:round/>
                <a:headEnd/>
                <a:tailEnd/>
              </a:ln>
            </p:spPr>
            <p:txBody>
              <a:bodyPr/>
              <a:lstStyle/>
              <a:p>
                <a:endParaRPr lang="en-US" dirty="0"/>
              </a:p>
            </p:txBody>
          </p:sp>
          <p:sp>
            <p:nvSpPr>
              <p:cNvPr id="21960" name="Freeform 1174"/>
              <p:cNvSpPr>
                <a:spLocks/>
              </p:cNvSpPr>
              <p:nvPr/>
            </p:nvSpPr>
            <p:spPr bwMode="gray">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0" name="Group 1175"/>
            <p:cNvGrpSpPr>
              <a:grpSpLocks/>
            </p:cNvGrpSpPr>
            <p:nvPr/>
          </p:nvGrpSpPr>
          <p:grpSpPr bwMode="auto">
            <a:xfrm>
              <a:off x="1040" y="2103"/>
              <a:ext cx="330" cy="419"/>
              <a:chOff x="1076" y="1865"/>
              <a:chExt cx="363" cy="360"/>
            </a:xfrm>
          </p:grpSpPr>
          <p:sp>
            <p:nvSpPr>
              <p:cNvPr id="21957" name="Freeform 1176"/>
              <p:cNvSpPr>
                <a:spLocks/>
              </p:cNvSpPr>
              <p:nvPr/>
            </p:nvSpPr>
            <p:spPr bwMode="gray">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close/>
                  </a:path>
                </a:pathLst>
              </a:custGeom>
              <a:solidFill>
                <a:srgbClr val="DDDDDD"/>
              </a:solidFill>
              <a:ln w="28575" cmpd="sng">
                <a:solidFill>
                  <a:srgbClr val="DDDDDD"/>
                </a:solidFill>
                <a:round/>
                <a:headEnd/>
                <a:tailEnd/>
              </a:ln>
            </p:spPr>
            <p:txBody>
              <a:bodyPr/>
              <a:lstStyle/>
              <a:p>
                <a:endParaRPr lang="en-US" dirty="0"/>
              </a:p>
            </p:txBody>
          </p:sp>
          <p:sp>
            <p:nvSpPr>
              <p:cNvPr id="21958" name="Freeform 1177"/>
              <p:cNvSpPr>
                <a:spLocks/>
              </p:cNvSpPr>
              <p:nvPr/>
            </p:nvSpPr>
            <p:spPr bwMode="gray">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1" name="Group 1178"/>
            <p:cNvGrpSpPr>
              <a:grpSpLocks/>
            </p:cNvGrpSpPr>
            <p:nvPr/>
          </p:nvGrpSpPr>
          <p:grpSpPr bwMode="auto">
            <a:xfrm>
              <a:off x="1055" y="1559"/>
              <a:ext cx="622" cy="383"/>
              <a:chOff x="1092" y="1397"/>
              <a:chExt cx="685" cy="329"/>
            </a:xfrm>
          </p:grpSpPr>
          <p:sp>
            <p:nvSpPr>
              <p:cNvPr id="21955" name="Freeform 1179"/>
              <p:cNvSpPr>
                <a:spLocks/>
              </p:cNvSpPr>
              <p:nvPr/>
            </p:nvSpPr>
            <p:spPr bwMode="gray">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close/>
                  </a:path>
                </a:pathLst>
              </a:custGeom>
              <a:solidFill>
                <a:srgbClr val="DDDDDD"/>
              </a:solidFill>
              <a:ln w="28575" cmpd="sng">
                <a:solidFill>
                  <a:srgbClr val="DDDDDD"/>
                </a:solidFill>
                <a:round/>
                <a:headEnd/>
                <a:tailEnd/>
              </a:ln>
            </p:spPr>
            <p:txBody>
              <a:bodyPr/>
              <a:lstStyle/>
              <a:p>
                <a:endParaRPr lang="en-US" dirty="0"/>
              </a:p>
            </p:txBody>
          </p:sp>
          <p:sp>
            <p:nvSpPr>
              <p:cNvPr id="21956" name="Freeform 1180"/>
              <p:cNvSpPr>
                <a:spLocks/>
              </p:cNvSpPr>
              <p:nvPr/>
            </p:nvSpPr>
            <p:spPr bwMode="gray">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2" name="Group 1181"/>
            <p:cNvGrpSpPr>
              <a:grpSpLocks/>
            </p:cNvGrpSpPr>
            <p:nvPr/>
          </p:nvGrpSpPr>
          <p:grpSpPr bwMode="auto">
            <a:xfrm>
              <a:off x="1251" y="1891"/>
              <a:ext cx="426" cy="345"/>
              <a:chOff x="1307" y="1682"/>
              <a:chExt cx="470" cy="297"/>
            </a:xfrm>
          </p:grpSpPr>
          <p:sp>
            <p:nvSpPr>
              <p:cNvPr id="21953" name="Freeform 1182"/>
              <p:cNvSpPr>
                <a:spLocks/>
              </p:cNvSpPr>
              <p:nvPr/>
            </p:nvSpPr>
            <p:spPr bwMode="gray">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close/>
                  </a:path>
                </a:pathLst>
              </a:custGeom>
              <a:solidFill>
                <a:srgbClr val="DDDDDD"/>
              </a:solidFill>
              <a:ln w="28575" cmpd="sng">
                <a:solidFill>
                  <a:srgbClr val="DDDDDD"/>
                </a:solidFill>
                <a:round/>
                <a:headEnd/>
                <a:tailEnd/>
              </a:ln>
            </p:spPr>
            <p:txBody>
              <a:bodyPr/>
              <a:lstStyle/>
              <a:p>
                <a:endParaRPr lang="en-US" dirty="0"/>
              </a:p>
            </p:txBody>
          </p:sp>
          <p:sp>
            <p:nvSpPr>
              <p:cNvPr id="21954" name="Freeform 1183"/>
              <p:cNvSpPr>
                <a:spLocks/>
              </p:cNvSpPr>
              <p:nvPr/>
            </p:nvSpPr>
            <p:spPr bwMode="gray">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3" name="Group 1184"/>
            <p:cNvGrpSpPr>
              <a:grpSpLocks/>
            </p:cNvGrpSpPr>
            <p:nvPr/>
          </p:nvGrpSpPr>
          <p:grpSpPr bwMode="auto">
            <a:xfrm>
              <a:off x="1333" y="2213"/>
              <a:ext cx="449" cy="323"/>
              <a:chOff x="1398" y="1960"/>
              <a:chExt cx="495" cy="278"/>
            </a:xfrm>
          </p:grpSpPr>
          <p:sp>
            <p:nvSpPr>
              <p:cNvPr id="21951" name="Freeform 1185"/>
              <p:cNvSpPr>
                <a:spLocks/>
              </p:cNvSpPr>
              <p:nvPr/>
            </p:nvSpPr>
            <p:spPr bwMode="gray">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close/>
                  </a:path>
                </a:pathLst>
              </a:custGeom>
              <a:solidFill>
                <a:srgbClr val="DDDDDD"/>
              </a:solidFill>
              <a:ln w="28575" cmpd="sng">
                <a:solidFill>
                  <a:srgbClr val="DDDDDD"/>
                </a:solidFill>
                <a:round/>
                <a:headEnd/>
                <a:tailEnd/>
              </a:ln>
            </p:spPr>
            <p:txBody>
              <a:bodyPr/>
              <a:lstStyle/>
              <a:p>
                <a:endParaRPr lang="en-US" dirty="0"/>
              </a:p>
            </p:txBody>
          </p:sp>
          <p:sp>
            <p:nvSpPr>
              <p:cNvPr id="21952" name="Freeform 1186"/>
              <p:cNvSpPr>
                <a:spLocks/>
              </p:cNvSpPr>
              <p:nvPr/>
            </p:nvSpPr>
            <p:spPr bwMode="gray">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4" name="Group 1187"/>
            <p:cNvGrpSpPr>
              <a:grpSpLocks/>
            </p:cNvGrpSpPr>
            <p:nvPr/>
          </p:nvGrpSpPr>
          <p:grpSpPr bwMode="auto">
            <a:xfrm>
              <a:off x="937" y="2485"/>
              <a:ext cx="403" cy="441"/>
              <a:chOff x="960" y="2194"/>
              <a:chExt cx="446" cy="379"/>
            </a:xfrm>
          </p:grpSpPr>
          <p:sp>
            <p:nvSpPr>
              <p:cNvPr id="21949" name="Freeform 1188"/>
              <p:cNvSpPr>
                <a:spLocks/>
              </p:cNvSpPr>
              <p:nvPr/>
            </p:nvSpPr>
            <p:spPr bwMode="gray">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close/>
                  </a:path>
                </a:pathLst>
              </a:custGeom>
              <a:solidFill>
                <a:srgbClr val="DDDDDD"/>
              </a:solidFill>
              <a:ln w="28575" cmpd="sng">
                <a:solidFill>
                  <a:srgbClr val="DDDDDD"/>
                </a:solidFill>
                <a:round/>
                <a:headEnd/>
                <a:tailEnd/>
              </a:ln>
            </p:spPr>
            <p:txBody>
              <a:bodyPr/>
              <a:lstStyle/>
              <a:p>
                <a:endParaRPr lang="en-US" dirty="0"/>
              </a:p>
            </p:txBody>
          </p:sp>
          <p:sp>
            <p:nvSpPr>
              <p:cNvPr id="21950" name="Freeform 1189"/>
              <p:cNvSpPr>
                <a:spLocks/>
              </p:cNvSpPr>
              <p:nvPr/>
            </p:nvSpPr>
            <p:spPr bwMode="gray">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5" name="Group 1190"/>
            <p:cNvGrpSpPr>
              <a:grpSpLocks/>
            </p:cNvGrpSpPr>
            <p:nvPr/>
          </p:nvGrpSpPr>
          <p:grpSpPr bwMode="auto">
            <a:xfrm>
              <a:off x="1288" y="2514"/>
              <a:ext cx="427" cy="419"/>
              <a:chOff x="1348" y="2219"/>
              <a:chExt cx="471" cy="360"/>
            </a:xfrm>
          </p:grpSpPr>
          <p:sp>
            <p:nvSpPr>
              <p:cNvPr id="21947" name="Freeform 1191"/>
              <p:cNvSpPr>
                <a:spLocks/>
              </p:cNvSpPr>
              <p:nvPr/>
            </p:nvSpPr>
            <p:spPr bwMode="gray">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close/>
                  </a:path>
                </a:pathLst>
              </a:custGeom>
              <a:solidFill>
                <a:srgbClr val="DDDDDD"/>
              </a:solidFill>
              <a:ln w="28575" cmpd="sng">
                <a:solidFill>
                  <a:srgbClr val="DDDDDD"/>
                </a:solidFill>
                <a:round/>
                <a:headEnd/>
                <a:tailEnd/>
              </a:ln>
            </p:spPr>
            <p:txBody>
              <a:bodyPr/>
              <a:lstStyle/>
              <a:p>
                <a:endParaRPr lang="en-US" dirty="0"/>
              </a:p>
            </p:txBody>
          </p:sp>
          <p:sp>
            <p:nvSpPr>
              <p:cNvPr id="21948" name="Freeform 1192"/>
              <p:cNvSpPr>
                <a:spLocks/>
              </p:cNvSpPr>
              <p:nvPr/>
            </p:nvSpPr>
            <p:spPr bwMode="gray">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6" name="Group 1193"/>
            <p:cNvGrpSpPr>
              <a:grpSpLocks/>
            </p:cNvGrpSpPr>
            <p:nvPr/>
          </p:nvGrpSpPr>
          <p:grpSpPr bwMode="auto">
            <a:xfrm>
              <a:off x="1460" y="2581"/>
              <a:ext cx="860" cy="785"/>
              <a:chOff x="1538" y="2276"/>
              <a:chExt cx="949" cy="676"/>
            </a:xfrm>
          </p:grpSpPr>
          <p:sp>
            <p:nvSpPr>
              <p:cNvPr id="21945" name="Freeform 1194"/>
              <p:cNvSpPr>
                <a:spLocks/>
              </p:cNvSpPr>
              <p:nvPr/>
            </p:nvSpPr>
            <p:spPr bwMode="gray">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close/>
                  </a:path>
                </a:pathLst>
              </a:custGeom>
              <a:solidFill>
                <a:srgbClr val="DDDDDD"/>
              </a:solidFill>
              <a:ln w="28575" cmpd="sng">
                <a:solidFill>
                  <a:srgbClr val="DDDDDD"/>
                </a:solidFill>
                <a:round/>
                <a:headEnd/>
                <a:tailEnd/>
              </a:ln>
            </p:spPr>
            <p:txBody>
              <a:bodyPr/>
              <a:lstStyle/>
              <a:p>
                <a:endParaRPr lang="en-US" dirty="0"/>
              </a:p>
            </p:txBody>
          </p:sp>
          <p:sp>
            <p:nvSpPr>
              <p:cNvPr id="21946" name="Freeform 1195"/>
              <p:cNvSpPr>
                <a:spLocks/>
              </p:cNvSpPr>
              <p:nvPr/>
            </p:nvSpPr>
            <p:spPr bwMode="gray">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7" name="Group 1196"/>
            <p:cNvGrpSpPr>
              <a:grpSpLocks/>
            </p:cNvGrpSpPr>
            <p:nvPr/>
          </p:nvGrpSpPr>
          <p:grpSpPr bwMode="auto">
            <a:xfrm>
              <a:off x="1677" y="1619"/>
              <a:ext cx="419" cy="242"/>
              <a:chOff x="1777" y="1448"/>
              <a:chExt cx="463" cy="208"/>
            </a:xfrm>
          </p:grpSpPr>
          <p:sp>
            <p:nvSpPr>
              <p:cNvPr id="21943" name="Freeform 1197"/>
              <p:cNvSpPr>
                <a:spLocks/>
              </p:cNvSpPr>
              <p:nvPr/>
            </p:nvSpPr>
            <p:spPr bwMode="gray">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close/>
                  </a:path>
                </a:pathLst>
              </a:custGeom>
              <a:solidFill>
                <a:srgbClr val="DDDDDD"/>
              </a:solidFill>
              <a:ln w="28575" cmpd="sng">
                <a:solidFill>
                  <a:srgbClr val="DDDDDD"/>
                </a:solidFill>
                <a:round/>
                <a:headEnd/>
                <a:tailEnd/>
              </a:ln>
            </p:spPr>
            <p:txBody>
              <a:bodyPr/>
              <a:lstStyle/>
              <a:p>
                <a:endParaRPr lang="en-US" dirty="0"/>
              </a:p>
            </p:txBody>
          </p:sp>
          <p:sp>
            <p:nvSpPr>
              <p:cNvPr id="21944" name="Freeform 1198"/>
              <p:cNvSpPr>
                <a:spLocks/>
              </p:cNvSpPr>
              <p:nvPr/>
            </p:nvSpPr>
            <p:spPr bwMode="gray">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8" name="Group 1199"/>
            <p:cNvGrpSpPr>
              <a:grpSpLocks/>
            </p:cNvGrpSpPr>
            <p:nvPr/>
          </p:nvGrpSpPr>
          <p:grpSpPr bwMode="auto">
            <a:xfrm>
              <a:off x="1661" y="1854"/>
              <a:ext cx="442" cy="278"/>
              <a:chOff x="1761" y="1650"/>
              <a:chExt cx="487" cy="240"/>
            </a:xfrm>
          </p:grpSpPr>
          <p:sp>
            <p:nvSpPr>
              <p:cNvPr id="21941" name="Freeform 1200"/>
              <p:cNvSpPr>
                <a:spLocks/>
              </p:cNvSpPr>
              <p:nvPr/>
            </p:nvSpPr>
            <p:spPr bwMode="gray">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close/>
                  </a:path>
                </a:pathLst>
              </a:custGeom>
              <a:solidFill>
                <a:srgbClr val="DDDDDD"/>
              </a:solidFill>
              <a:ln w="28575" cmpd="sng">
                <a:solidFill>
                  <a:srgbClr val="DDDDDD"/>
                </a:solidFill>
                <a:round/>
                <a:headEnd/>
                <a:tailEnd/>
              </a:ln>
            </p:spPr>
            <p:txBody>
              <a:bodyPr/>
              <a:lstStyle/>
              <a:p>
                <a:endParaRPr lang="en-US" dirty="0"/>
              </a:p>
            </p:txBody>
          </p:sp>
          <p:sp>
            <p:nvSpPr>
              <p:cNvPr id="21942" name="Freeform 1201"/>
              <p:cNvSpPr>
                <a:spLocks/>
              </p:cNvSpPr>
              <p:nvPr/>
            </p:nvSpPr>
            <p:spPr bwMode="gray">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 name="Group 1202"/>
            <p:cNvGrpSpPr>
              <a:grpSpLocks/>
            </p:cNvGrpSpPr>
            <p:nvPr/>
          </p:nvGrpSpPr>
          <p:grpSpPr bwMode="auto">
            <a:xfrm>
              <a:off x="1654" y="2081"/>
              <a:ext cx="524" cy="235"/>
              <a:chOff x="1753" y="1846"/>
              <a:chExt cx="577" cy="202"/>
            </a:xfrm>
          </p:grpSpPr>
          <p:sp>
            <p:nvSpPr>
              <p:cNvPr id="21939" name="Freeform 1203"/>
              <p:cNvSpPr>
                <a:spLocks/>
              </p:cNvSpPr>
              <p:nvPr/>
            </p:nvSpPr>
            <p:spPr bwMode="gray">
              <a:xfrm>
                <a:off x="1753" y="1846"/>
                <a:ext cx="577" cy="20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close/>
                  </a:path>
                </a:pathLst>
              </a:custGeom>
              <a:solidFill>
                <a:srgbClr val="DDDDDD"/>
              </a:solidFill>
              <a:ln w="28575" cmpd="sng">
                <a:solidFill>
                  <a:srgbClr val="DDDDDD"/>
                </a:solidFill>
                <a:round/>
                <a:headEnd/>
                <a:tailEnd/>
              </a:ln>
            </p:spPr>
            <p:txBody>
              <a:bodyPr/>
              <a:lstStyle/>
              <a:p>
                <a:endParaRPr lang="en-US" dirty="0"/>
              </a:p>
            </p:txBody>
          </p:sp>
          <p:sp>
            <p:nvSpPr>
              <p:cNvPr id="21940" name="Freeform 1204"/>
              <p:cNvSpPr>
                <a:spLocks/>
              </p:cNvSpPr>
              <p:nvPr/>
            </p:nvSpPr>
            <p:spPr bwMode="gray">
              <a:xfrm>
                <a:off x="1753" y="1846"/>
                <a:ext cx="577" cy="20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 name="Group 1205"/>
            <p:cNvGrpSpPr>
              <a:grpSpLocks/>
            </p:cNvGrpSpPr>
            <p:nvPr/>
          </p:nvGrpSpPr>
          <p:grpSpPr bwMode="auto">
            <a:xfrm>
              <a:off x="1766" y="2308"/>
              <a:ext cx="464" cy="235"/>
              <a:chOff x="1876" y="2042"/>
              <a:chExt cx="512" cy="202"/>
            </a:xfrm>
          </p:grpSpPr>
          <p:sp>
            <p:nvSpPr>
              <p:cNvPr id="21937" name="Freeform 1206"/>
              <p:cNvSpPr>
                <a:spLocks/>
              </p:cNvSpPr>
              <p:nvPr/>
            </p:nvSpPr>
            <p:spPr bwMode="gray">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close/>
                  </a:path>
                </a:pathLst>
              </a:custGeom>
              <a:solidFill>
                <a:srgbClr val="DDDDDD"/>
              </a:solidFill>
              <a:ln w="28575" cmpd="sng">
                <a:solidFill>
                  <a:srgbClr val="DDDDDD"/>
                </a:solidFill>
                <a:round/>
                <a:headEnd/>
                <a:tailEnd/>
              </a:ln>
            </p:spPr>
            <p:txBody>
              <a:bodyPr/>
              <a:lstStyle/>
              <a:p>
                <a:endParaRPr lang="en-US" dirty="0"/>
              </a:p>
            </p:txBody>
          </p:sp>
          <p:sp>
            <p:nvSpPr>
              <p:cNvPr id="21938" name="Freeform 1207"/>
              <p:cNvSpPr>
                <a:spLocks/>
              </p:cNvSpPr>
              <p:nvPr/>
            </p:nvSpPr>
            <p:spPr bwMode="gray">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 name="Group 1208"/>
            <p:cNvGrpSpPr>
              <a:grpSpLocks/>
            </p:cNvGrpSpPr>
            <p:nvPr/>
          </p:nvGrpSpPr>
          <p:grpSpPr bwMode="auto">
            <a:xfrm>
              <a:off x="1706" y="2536"/>
              <a:ext cx="540" cy="250"/>
              <a:chOff x="1810" y="2238"/>
              <a:chExt cx="595" cy="215"/>
            </a:xfrm>
          </p:grpSpPr>
          <p:sp>
            <p:nvSpPr>
              <p:cNvPr id="21935" name="Freeform 1209"/>
              <p:cNvSpPr>
                <a:spLocks/>
              </p:cNvSpPr>
              <p:nvPr/>
            </p:nvSpPr>
            <p:spPr bwMode="gray">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close/>
                  </a:path>
                </a:pathLst>
              </a:custGeom>
              <a:solidFill>
                <a:srgbClr val="DDDDDD"/>
              </a:solidFill>
              <a:ln w="28575" cmpd="sng">
                <a:solidFill>
                  <a:srgbClr val="DDDDDD"/>
                </a:solidFill>
                <a:round/>
                <a:headEnd/>
                <a:tailEnd/>
              </a:ln>
            </p:spPr>
            <p:txBody>
              <a:bodyPr/>
              <a:lstStyle/>
              <a:p>
                <a:endParaRPr lang="en-US" dirty="0"/>
              </a:p>
            </p:txBody>
          </p:sp>
          <p:sp>
            <p:nvSpPr>
              <p:cNvPr id="21936" name="Freeform 1210"/>
              <p:cNvSpPr>
                <a:spLocks/>
              </p:cNvSpPr>
              <p:nvPr/>
            </p:nvSpPr>
            <p:spPr bwMode="gray">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2" name="Group 1211"/>
            <p:cNvGrpSpPr>
              <a:grpSpLocks/>
            </p:cNvGrpSpPr>
            <p:nvPr/>
          </p:nvGrpSpPr>
          <p:grpSpPr bwMode="auto">
            <a:xfrm>
              <a:off x="2230" y="2543"/>
              <a:ext cx="308" cy="279"/>
              <a:chOff x="2388" y="2244"/>
              <a:chExt cx="339" cy="240"/>
            </a:xfrm>
          </p:grpSpPr>
          <p:sp>
            <p:nvSpPr>
              <p:cNvPr id="21933" name="Freeform 1212"/>
              <p:cNvSpPr>
                <a:spLocks/>
              </p:cNvSpPr>
              <p:nvPr/>
            </p:nvSpPr>
            <p:spPr bwMode="gray">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close/>
                  </a:path>
                </a:pathLst>
              </a:custGeom>
              <a:solidFill>
                <a:srgbClr val="DDDDDD"/>
              </a:solidFill>
              <a:ln w="28575" cmpd="sng">
                <a:solidFill>
                  <a:srgbClr val="DDDDDD"/>
                </a:solidFill>
                <a:round/>
                <a:headEnd/>
                <a:tailEnd/>
              </a:ln>
            </p:spPr>
            <p:txBody>
              <a:bodyPr/>
              <a:lstStyle/>
              <a:p>
                <a:endParaRPr lang="en-US" dirty="0"/>
              </a:p>
            </p:txBody>
          </p:sp>
          <p:sp>
            <p:nvSpPr>
              <p:cNvPr id="21934" name="Freeform 1213"/>
              <p:cNvSpPr>
                <a:spLocks/>
              </p:cNvSpPr>
              <p:nvPr/>
            </p:nvSpPr>
            <p:spPr bwMode="gray">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3" name="Group 1214"/>
            <p:cNvGrpSpPr>
              <a:grpSpLocks/>
            </p:cNvGrpSpPr>
            <p:nvPr/>
          </p:nvGrpSpPr>
          <p:grpSpPr bwMode="auto">
            <a:xfrm>
              <a:off x="2275" y="2815"/>
              <a:ext cx="374" cy="287"/>
              <a:chOff x="2438" y="2478"/>
              <a:chExt cx="412" cy="247"/>
            </a:xfrm>
          </p:grpSpPr>
          <p:sp>
            <p:nvSpPr>
              <p:cNvPr id="21931" name="Freeform 1215"/>
              <p:cNvSpPr>
                <a:spLocks/>
              </p:cNvSpPr>
              <p:nvPr/>
            </p:nvSpPr>
            <p:spPr bwMode="gray">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close/>
                  </a:path>
                </a:pathLst>
              </a:custGeom>
              <a:solidFill>
                <a:srgbClr val="DDDDDD"/>
              </a:solidFill>
              <a:ln w="28575" cmpd="sng">
                <a:solidFill>
                  <a:srgbClr val="DDDDDD"/>
                </a:solidFill>
                <a:round/>
                <a:headEnd/>
                <a:tailEnd/>
              </a:ln>
            </p:spPr>
            <p:txBody>
              <a:bodyPr/>
              <a:lstStyle/>
              <a:p>
                <a:endParaRPr lang="en-US" dirty="0"/>
              </a:p>
            </p:txBody>
          </p:sp>
          <p:sp>
            <p:nvSpPr>
              <p:cNvPr id="21932" name="Freeform 1216"/>
              <p:cNvSpPr>
                <a:spLocks/>
              </p:cNvSpPr>
              <p:nvPr/>
            </p:nvSpPr>
            <p:spPr bwMode="gray">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4" name="Group 1217"/>
            <p:cNvGrpSpPr>
              <a:grpSpLocks/>
            </p:cNvGrpSpPr>
            <p:nvPr/>
          </p:nvGrpSpPr>
          <p:grpSpPr bwMode="auto">
            <a:xfrm>
              <a:off x="2020" y="1588"/>
              <a:ext cx="412" cy="456"/>
              <a:chOff x="2157" y="1422"/>
              <a:chExt cx="454" cy="392"/>
            </a:xfrm>
          </p:grpSpPr>
          <p:sp>
            <p:nvSpPr>
              <p:cNvPr id="21929" name="Freeform 1218"/>
              <p:cNvSpPr>
                <a:spLocks/>
              </p:cNvSpPr>
              <p:nvPr/>
            </p:nvSpPr>
            <p:spPr bwMode="gray">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21930" name="Freeform 1219"/>
              <p:cNvSpPr>
                <a:spLocks/>
              </p:cNvSpPr>
              <p:nvPr/>
            </p:nvSpPr>
            <p:spPr bwMode="gray">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5" name="Group 1220"/>
            <p:cNvGrpSpPr>
              <a:grpSpLocks/>
            </p:cNvGrpSpPr>
            <p:nvPr/>
          </p:nvGrpSpPr>
          <p:grpSpPr bwMode="auto">
            <a:xfrm>
              <a:off x="2290" y="1742"/>
              <a:ext cx="314" cy="361"/>
              <a:chOff x="2454" y="1555"/>
              <a:chExt cx="347" cy="310"/>
            </a:xfrm>
          </p:grpSpPr>
          <p:sp>
            <p:nvSpPr>
              <p:cNvPr id="21927" name="Freeform 1221"/>
              <p:cNvSpPr>
                <a:spLocks/>
              </p:cNvSpPr>
              <p:nvPr/>
            </p:nvSpPr>
            <p:spPr bwMode="gray">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close/>
                  </a:path>
                </a:pathLst>
              </a:custGeom>
              <a:solidFill>
                <a:srgbClr val="DDDDDD"/>
              </a:solidFill>
              <a:ln w="28575" cmpd="sng">
                <a:solidFill>
                  <a:srgbClr val="DDDDDD"/>
                </a:solidFill>
                <a:round/>
                <a:headEnd/>
                <a:tailEnd/>
              </a:ln>
            </p:spPr>
            <p:txBody>
              <a:bodyPr/>
              <a:lstStyle/>
              <a:p>
                <a:endParaRPr lang="en-US" dirty="0"/>
              </a:p>
            </p:txBody>
          </p:sp>
          <p:sp>
            <p:nvSpPr>
              <p:cNvPr id="21928" name="Freeform 1222"/>
              <p:cNvSpPr>
                <a:spLocks/>
              </p:cNvSpPr>
              <p:nvPr/>
            </p:nvSpPr>
            <p:spPr bwMode="gray">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6" name="Group 1223"/>
            <p:cNvGrpSpPr>
              <a:grpSpLocks/>
            </p:cNvGrpSpPr>
            <p:nvPr/>
          </p:nvGrpSpPr>
          <p:grpSpPr bwMode="auto">
            <a:xfrm>
              <a:off x="2096" y="2030"/>
              <a:ext cx="359" cy="235"/>
              <a:chOff x="2240" y="1802"/>
              <a:chExt cx="396" cy="202"/>
            </a:xfrm>
          </p:grpSpPr>
          <p:sp>
            <p:nvSpPr>
              <p:cNvPr id="21925" name="Freeform 1224"/>
              <p:cNvSpPr>
                <a:spLocks/>
              </p:cNvSpPr>
              <p:nvPr/>
            </p:nvSpPr>
            <p:spPr bwMode="gray">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close/>
                  </a:path>
                </a:pathLst>
              </a:custGeom>
              <a:solidFill>
                <a:srgbClr val="DDDDDD"/>
              </a:solidFill>
              <a:ln w="28575" cmpd="sng">
                <a:solidFill>
                  <a:srgbClr val="DDDDDD"/>
                </a:solidFill>
                <a:round/>
                <a:headEnd/>
                <a:tailEnd/>
              </a:ln>
            </p:spPr>
            <p:txBody>
              <a:bodyPr/>
              <a:lstStyle/>
              <a:p>
                <a:endParaRPr lang="en-US" dirty="0"/>
              </a:p>
            </p:txBody>
          </p:sp>
          <p:sp>
            <p:nvSpPr>
              <p:cNvPr id="21926" name="Freeform 1225"/>
              <p:cNvSpPr>
                <a:spLocks/>
              </p:cNvSpPr>
              <p:nvPr/>
            </p:nvSpPr>
            <p:spPr bwMode="gray">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7" name="Group 1226"/>
            <p:cNvGrpSpPr>
              <a:grpSpLocks/>
            </p:cNvGrpSpPr>
            <p:nvPr/>
          </p:nvGrpSpPr>
          <p:grpSpPr bwMode="auto">
            <a:xfrm>
              <a:off x="2409" y="1699"/>
              <a:ext cx="338" cy="139"/>
              <a:chOff x="2586" y="1517"/>
              <a:chExt cx="372" cy="120"/>
            </a:xfrm>
          </p:grpSpPr>
          <p:sp>
            <p:nvSpPr>
              <p:cNvPr id="21923" name="Freeform 1227"/>
              <p:cNvSpPr>
                <a:spLocks/>
              </p:cNvSpPr>
              <p:nvPr/>
            </p:nvSpPr>
            <p:spPr bwMode="gray">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close/>
                  </a:path>
                </a:pathLst>
              </a:custGeom>
              <a:solidFill>
                <a:srgbClr val="DDDDDD"/>
              </a:solidFill>
              <a:ln w="28575" cmpd="sng">
                <a:solidFill>
                  <a:srgbClr val="DDDDDD"/>
                </a:solidFill>
                <a:round/>
                <a:headEnd/>
                <a:tailEnd/>
              </a:ln>
            </p:spPr>
            <p:txBody>
              <a:bodyPr/>
              <a:lstStyle/>
              <a:p>
                <a:endParaRPr lang="en-US" dirty="0"/>
              </a:p>
            </p:txBody>
          </p:sp>
          <p:sp>
            <p:nvSpPr>
              <p:cNvPr id="21924" name="Freeform 1228"/>
              <p:cNvSpPr>
                <a:spLocks/>
              </p:cNvSpPr>
              <p:nvPr/>
            </p:nvSpPr>
            <p:spPr bwMode="gray">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8" name="Group 1229"/>
            <p:cNvGrpSpPr>
              <a:grpSpLocks/>
            </p:cNvGrpSpPr>
            <p:nvPr/>
          </p:nvGrpSpPr>
          <p:grpSpPr bwMode="auto">
            <a:xfrm>
              <a:off x="2649" y="1794"/>
              <a:ext cx="240" cy="323"/>
              <a:chOff x="2850" y="1599"/>
              <a:chExt cx="264" cy="279"/>
            </a:xfrm>
          </p:grpSpPr>
          <p:sp>
            <p:nvSpPr>
              <p:cNvPr id="21921" name="Freeform 1230"/>
              <p:cNvSpPr>
                <a:spLocks/>
              </p:cNvSpPr>
              <p:nvPr/>
            </p:nvSpPr>
            <p:spPr bwMode="gray">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close/>
                  </a:path>
                </a:pathLst>
              </a:custGeom>
              <a:solidFill>
                <a:srgbClr val="DDDDDD"/>
              </a:solidFill>
              <a:ln w="28575" cmpd="sng">
                <a:solidFill>
                  <a:srgbClr val="DDDDDD"/>
                </a:solidFill>
                <a:round/>
                <a:headEnd/>
                <a:tailEnd/>
              </a:ln>
            </p:spPr>
            <p:txBody>
              <a:bodyPr/>
              <a:lstStyle/>
              <a:p>
                <a:endParaRPr lang="en-US" dirty="0"/>
              </a:p>
            </p:txBody>
          </p:sp>
          <p:sp>
            <p:nvSpPr>
              <p:cNvPr id="21922" name="Freeform 1231"/>
              <p:cNvSpPr>
                <a:spLocks/>
              </p:cNvSpPr>
              <p:nvPr/>
            </p:nvSpPr>
            <p:spPr bwMode="gray">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9" name="Group 1232"/>
            <p:cNvGrpSpPr>
              <a:grpSpLocks/>
            </p:cNvGrpSpPr>
            <p:nvPr/>
          </p:nvGrpSpPr>
          <p:grpSpPr bwMode="auto">
            <a:xfrm>
              <a:off x="2387" y="2081"/>
              <a:ext cx="253" cy="418"/>
              <a:chOff x="2561" y="1846"/>
              <a:chExt cx="281" cy="360"/>
            </a:xfrm>
          </p:grpSpPr>
          <p:sp>
            <p:nvSpPr>
              <p:cNvPr id="21919" name="Freeform 1233"/>
              <p:cNvSpPr>
                <a:spLocks/>
              </p:cNvSpPr>
              <p:nvPr/>
            </p:nvSpPr>
            <p:spPr bwMode="gray">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close/>
                  </a:path>
                </a:pathLst>
              </a:custGeom>
              <a:solidFill>
                <a:srgbClr val="DDDDDD"/>
              </a:solidFill>
              <a:ln w="28575" cmpd="sng">
                <a:solidFill>
                  <a:srgbClr val="DDDDDD"/>
                </a:solidFill>
                <a:round/>
                <a:headEnd/>
                <a:tailEnd/>
              </a:ln>
            </p:spPr>
            <p:txBody>
              <a:bodyPr/>
              <a:lstStyle/>
              <a:p>
                <a:endParaRPr lang="en-US" dirty="0"/>
              </a:p>
            </p:txBody>
          </p:sp>
          <p:sp>
            <p:nvSpPr>
              <p:cNvPr id="21920" name="Freeform 1234"/>
              <p:cNvSpPr>
                <a:spLocks/>
              </p:cNvSpPr>
              <p:nvPr/>
            </p:nvSpPr>
            <p:spPr bwMode="gray">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30" name="Group 1235"/>
            <p:cNvGrpSpPr>
              <a:grpSpLocks/>
            </p:cNvGrpSpPr>
            <p:nvPr/>
          </p:nvGrpSpPr>
          <p:grpSpPr bwMode="auto">
            <a:xfrm>
              <a:off x="2156" y="2249"/>
              <a:ext cx="411" cy="339"/>
              <a:chOff x="2306" y="1991"/>
              <a:chExt cx="454" cy="291"/>
            </a:xfrm>
          </p:grpSpPr>
          <p:sp>
            <p:nvSpPr>
              <p:cNvPr id="21917" name="Freeform 1236"/>
              <p:cNvSpPr>
                <a:spLocks/>
              </p:cNvSpPr>
              <p:nvPr/>
            </p:nvSpPr>
            <p:spPr bwMode="gray">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close/>
                  </a:path>
                </a:pathLst>
              </a:custGeom>
              <a:solidFill>
                <a:srgbClr val="DDDDDD"/>
              </a:solidFill>
              <a:ln w="28575" cmpd="sng">
                <a:solidFill>
                  <a:srgbClr val="DDDDDD"/>
                </a:solidFill>
                <a:round/>
                <a:headEnd/>
                <a:tailEnd/>
              </a:ln>
            </p:spPr>
            <p:txBody>
              <a:bodyPr/>
              <a:lstStyle/>
              <a:p>
                <a:endParaRPr lang="en-US" dirty="0"/>
              </a:p>
            </p:txBody>
          </p:sp>
          <p:sp>
            <p:nvSpPr>
              <p:cNvPr id="21918" name="Freeform 1237"/>
              <p:cNvSpPr>
                <a:spLocks/>
              </p:cNvSpPr>
              <p:nvPr/>
            </p:nvSpPr>
            <p:spPr bwMode="gray">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31" name="Group 1238"/>
            <p:cNvGrpSpPr>
              <a:grpSpLocks/>
            </p:cNvGrpSpPr>
            <p:nvPr/>
          </p:nvGrpSpPr>
          <p:grpSpPr bwMode="auto">
            <a:xfrm>
              <a:off x="2604" y="2110"/>
              <a:ext cx="202" cy="324"/>
              <a:chOff x="2801" y="1871"/>
              <a:chExt cx="223" cy="278"/>
            </a:xfrm>
          </p:grpSpPr>
          <p:sp>
            <p:nvSpPr>
              <p:cNvPr id="21915" name="Freeform 1239"/>
              <p:cNvSpPr>
                <a:spLocks/>
              </p:cNvSpPr>
              <p:nvPr/>
            </p:nvSpPr>
            <p:spPr bwMode="gray">
              <a:xfrm>
                <a:off x="2801" y="1871"/>
                <a:ext cx="223" cy="278"/>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21916" name="Freeform 1240"/>
              <p:cNvSpPr>
                <a:spLocks/>
              </p:cNvSpPr>
              <p:nvPr/>
            </p:nvSpPr>
            <p:spPr bwMode="gray">
              <a:xfrm>
                <a:off x="2801" y="1871"/>
                <a:ext cx="223" cy="278"/>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04" name="Group 1241"/>
            <p:cNvGrpSpPr>
              <a:grpSpLocks/>
            </p:cNvGrpSpPr>
            <p:nvPr/>
          </p:nvGrpSpPr>
          <p:grpSpPr bwMode="auto">
            <a:xfrm>
              <a:off x="2761" y="2044"/>
              <a:ext cx="262" cy="295"/>
              <a:chOff x="2974" y="1814"/>
              <a:chExt cx="289" cy="253"/>
            </a:xfrm>
          </p:grpSpPr>
          <p:sp>
            <p:nvSpPr>
              <p:cNvPr id="21913" name="Freeform 1242"/>
              <p:cNvSpPr>
                <a:spLocks/>
              </p:cNvSpPr>
              <p:nvPr/>
            </p:nvSpPr>
            <p:spPr bwMode="gray">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close/>
                  </a:path>
                </a:pathLst>
              </a:custGeom>
              <a:solidFill>
                <a:srgbClr val="DDDDDD"/>
              </a:solidFill>
              <a:ln w="28575" cmpd="sng">
                <a:solidFill>
                  <a:srgbClr val="DDDDDD"/>
                </a:solidFill>
                <a:round/>
                <a:headEnd/>
                <a:tailEnd/>
              </a:ln>
            </p:spPr>
            <p:txBody>
              <a:bodyPr/>
              <a:lstStyle/>
              <a:p>
                <a:endParaRPr lang="en-US" dirty="0"/>
              </a:p>
            </p:txBody>
          </p:sp>
          <p:sp>
            <p:nvSpPr>
              <p:cNvPr id="21914" name="Freeform 1243"/>
              <p:cNvSpPr>
                <a:spLocks/>
              </p:cNvSpPr>
              <p:nvPr/>
            </p:nvSpPr>
            <p:spPr bwMode="gray">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05" name="Group 1244"/>
            <p:cNvGrpSpPr>
              <a:grpSpLocks/>
            </p:cNvGrpSpPr>
            <p:nvPr/>
          </p:nvGrpSpPr>
          <p:grpSpPr bwMode="auto">
            <a:xfrm>
              <a:off x="2529" y="2308"/>
              <a:ext cx="457" cy="251"/>
              <a:chOff x="2718" y="2042"/>
              <a:chExt cx="504" cy="215"/>
            </a:xfrm>
          </p:grpSpPr>
          <p:sp>
            <p:nvSpPr>
              <p:cNvPr id="21911" name="Freeform 1245"/>
              <p:cNvSpPr>
                <a:spLocks/>
              </p:cNvSpPr>
              <p:nvPr/>
            </p:nvSpPr>
            <p:spPr bwMode="gray">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close/>
                  </a:path>
                </a:pathLst>
              </a:custGeom>
              <a:solidFill>
                <a:srgbClr val="DDDDDD"/>
              </a:solidFill>
              <a:ln w="28575" cmpd="sng">
                <a:solidFill>
                  <a:srgbClr val="DDDDDD"/>
                </a:solidFill>
                <a:round/>
                <a:headEnd/>
                <a:tailEnd/>
              </a:ln>
            </p:spPr>
            <p:txBody>
              <a:bodyPr/>
              <a:lstStyle/>
              <a:p>
                <a:endParaRPr lang="en-US" dirty="0"/>
              </a:p>
            </p:txBody>
          </p:sp>
          <p:sp>
            <p:nvSpPr>
              <p:cNvPr id="21912" name="Freeform 1246"/>
              <p:cNvSpPr>
                <a:spLocks/>
              </p:cNvSpPr>
              <p:nvPr/>
            </p:nvSpPr>
            <p:spPr bwMode="gray">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09" name="Group 1247"/>
            <p:cNvGrpSpPr>
              <a:grpSpLocks/>
            </p:cNvGrpSpPr>
            <p:nvPr/>
          </p:nvGrpSpPr>
          <p:grpSpPr bwMode="auto">
            <a:xfrm>
              <a:off x="2499" y="2470"/>
              <a:ext cx="531" cy="190"/>
              <a:chOff x="2685" y="2181"/>
              <a:chExt cx="586" cy="164"/>
            </a:xfrm>
          </p:grpSpPr>
          <p:sp>
            <p:nvSpPr>
              <p:cNvPr id="21909" name="Freeform 1248"/>
              <p:cNvSpPr>
                <a:spLocks/>
              </p:cNvSpPr>
              <p:nvPr/>
            </p:nvSpPr>
            <p:spPr bwMode="gray">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close/>
                  </a:path>
                </a:pathLst>
              </a:custGeom>
              <a:solidFill>
                <a:srgbClr val="DDDDDD"/>
              </a:solidFill>
              <a:ln w="28575" cmpd="sng">
                <a:solidFill>
                  <a:srgbClr val="DDDDDD"/>
                </a:solidFill>
                <a:round/>
                <a:headEnd/>
                <a:tailEnd/>
              </a:ln>
            </p:spPr>
            <p:txBody>
              <a:bodyPr/>
              <a:lstStyle/>
              <a:p>
                <a:endParaRPr lang="en-US" dirty="0"/>
              </a:p>
            </p:txBody>
          </p:sp>
          <p:sp>
            <p:nvSpPr>
              <p:cNvPr id="21910" name="Freeform 1249"/>
              <p:cNvSpPr>
                <a:spLocks/>
              </p:cNvSpPr>
              <p:nvPr/>
            </p:nvSpPr>
            <p:spPr bwMode="gray">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10" name="Group 1250"/>
            <p:cNvGrpSpPr>
              <a:grpSpLocks/>
            </p:cNvGrpSpPr>
            <p:nvPr/>
          </p:nvGrpSpPr>
          <p:grpSpPr bwMode="auto">
            <a:xfrm>
              <a:off x="2446" y="2648"/>
              <a:ext cx="218" cy="366"/>
              <a:chOff x="2627" y="2333"/>
              <a:chExt cx="240" cy="316"/>
            </a:xfrm>
          </p:grpSpPr>
          <p:sp>
            <p:nvSpPr>
              <p:cNvPr id="21907" name="Freeform 1251"/>
              <p:cNvSpPr>
                <a:spLocks/>
              </p:cNvSpPr>
              <p:nvPr/>
            </p:nvSpPr>
            <p:spPr bwMode="gray">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close/>
                  </a:path>
                </a:pathLst>
              </a:custGeom>
              <a:solidFill>
                <a:srgbClr val="DDDDDD"/>
              </a:solidFill>
              <a:ln w="28575" cmpd="sng">
                <a:solidFill>
                  <a:srgbClr val="DDDDDD"/>
                </a:solidFill>
                <a:round/>
                <a:headEnd/>
                <a:tailEnd/>
              </a:ln>
            </p:spPr>
            <p:txBody>
              <a:bodyPr/>
              <a:lstStyle/>
              <a:p>
                <a:endParaRPr lang="en-US" dirty="0"/>
              </a:p>
            </p:txBody>
          </p:sp>
          <p:sp>
            <p:nvSpPr>
              <p:cNvPr id="21908" name="Freeform 1252"/>
              <p:cNvSpPr>
                <a:spLocks/>
              </p:cNvSpPr>
              <p:nvPr/>
            </p:nvSpPr>
            <p:spPr bwMode="gray">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11" name="Group 1253"/>
            <p:cNvGrpSpPr>
              <a:grpSpLocks/>
            </p:cNvGrpSpPr>
            <p:nvPr/>
          </p:nvGrpSpPr>
          <p:grpSpPr bwMode="auto">
            <a:xfrm>
              <a:off x="2649" y="2624"/>
              <a:ext cx="247" cy="375"/>
              <a:chOff x="2850" y="2314"/>
              <a:chExt cx="273" cy="322"/>
            </a:xfrm>
          </p:grpSpPr>
          <p:sp>
            <p:nvSpPr>
              <p:cNvPr id="21905" name="Freeform 1254"/>
              <p:cNvSpPr>
                <a:spLocks/>
              </p:cNvSpPr>
              <p:nvPr/>
            </p:nvSpPr>
            <p:spPr bwMode="gray">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21906" name="Freeform 1255"/>
              <p:cNvSpPr>
                <a:spLocks/>
              </p:cNvSpPr>
              <p:nvPr/>
            </p:nvSpPr>
            <p:spPr bwMode="gray">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12" name="Group 1256"/>
            <p:cNvGrpSpPr>
              <a:grpSpLocks/>
            </p:cNvGrpSpPr>
            <p:nvPr/>
          </p:nvGrpSpPr>
          <p:grpSpPr bwMode="auto">
            <a:xfrm>
              <a:off x="2806" y="2610"/>
              <a:ext cx="336" cy="337"/>
              <a:chOff x="3024" y="2301"/>
              <a:chExt cx="371" cy="291"/>
            </a:xfrm>
          </p:grpSpPr>
          <p:sp>
            <p:nvSpPr>
              <p:cNvPr id="21903" name="Freeform 1257"/>
              <p:cNvSpPr>
                <a:spLocks/>
              </p:cNvSpPr>
              <p:nvPr/>
            </p:nvSpPr>
            <p:spPr bwMode="gray">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close/>
                  </a:path>
                </a:pathLst>
              </a:custGeom>
              <a:solidFill>
                <a:srgbClr val="DDDDDD"/>
              </a:solidFill>
              <a:ln w="28575" cmpd="sng">
                <a:solidFill>
                  <a:srgbClr val="DDDDDD"/>
                </a:solidFill>
                <a:round/>
                <a:headEnd/>
                <a:tailEnd/>
              </a:ln>
            </p:spPr>
            <p:txBody>
              <a:bodyPr/>
              <a:lstStyle/>
              <a:p>
                <a:endParaRPr lang="en-US" dirty="0"/>
              </a:p>
            </p:txBody>
          </p:sp>
          <p:sp>
            <p:nvSpPr>
              <p:cNvPr id="21904" name="Freeform 1258"/>
              <p:cNvSpPr>
                <a:spLocks/>
              </p:cNvSpPr>
              <p:nvPr/>
            </p:nvSpPr>
            <p:spPr bwMode="gray">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13" name="Group 1259"/>
            <p:cNvGrpSpPr>
              <a:grpSpLocks/>
            </p:cNvGrpSpPr>
            <p:nvPr/>
          </p:nvGrpSpPr>
          <p:grpSpPr bwMode="auto">
            <a:xfrm>
              <a:off x="2948" y="2559"/>
              <a:ext cx="307" cy="242"/>
              <a:chOff x="3181" y="2257"/>
              <a:chExt cx="338" cy="208"/>
            </a:xfrm>
          </p:grpSpPr>
          <p:sp>
            <p:nvSpPr>
              <p:cNvPr id="21901" name="Freeform 1260"/>
              <p:cNvSpPr>
                <a:spLocks/>
              </p:cNvSpPr>
              <p:nvPr/>
            </p:nvSpPr>
            <p:spPr bwMode="gray">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close/>
                  </a:path>
                </a:pathLst>
              </a:custGeom>
              <a:solidFill>
                <a:srgbClr val="DDDDDD"/>
              </a:solidFill>
              <a:ln w="28575" cmpd="sng">
                <a:solidFill>
                  <a:srgbClr val="DDDDDD"/>
                </a:solidFill>
                <a:round/>
                <a:headEnd/>
                <a:tailEnd/>
              </a:ln>
            </p:spPr>
            <p:txBody>
              <a:bodyPr/>
              <a:lstStyle/>
              <a:p>
                <a:endParaRPr lang="en-US" dirty="0"/>
              </a:p>
            </p:txBody>
          </p:sp>
          <p:sp>
            <p:nvSpPr>
              <p:cNvPr id="21902" name="Freeform 1261"/>
              <p:cNvSpPr>
                <a:spLocks/>
              </p:cNvSpPr>
              <p:nvPr/>
            </p:nvSpPr>
            <p:spPr bwMode="gray">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14" name="Group 1262"/>
            <p:cNvGrpSpPr>
              <a:grpSpLocks/>
            </p:cNvGrpSpPr>
            <p:nvPr/>
          </p:nvGrpSpPr>
          <p:grpSpPr bwMode="auto">
            <a:xfrm>
              <a:off x="2732" y="2904"/>
              <a:ext cx="576" cy="383"/>
              <a:chOff x="2941" y="2554"/>
              <a:chExt cx="636" cy="329"/>
            </a:xfrm>
          </p:grpSpPr>
          <p:sp>
            <p:nvSpPr>
              <p:cNvPr id="21899" name="Freeform 1263"/>
              <p:cNvSpPr>
                <a:spLocks/>
              </p:cNvSpPr>
              <p:nvPr/>
            </p:nvSpPr>
            <p:spPr bwMode="gray">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21900" name="Freeform 1264"/>
              <p:cNvSpPr>
                <a:spLocks/>
              </p:cNvSpPr>
              <p:nvPr/>
            </p:nvSpPr>
            <p:spPr bwMode="gray">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15" name="Group 1265"/>
            <p:cNvGrpSpPr>
              <a:grpSpLocks/>
            </p:cNvGrpSpPr>
            <p:nvPr/>
          </p:nvGrpSpPr>
          <p:grpSpPr bwMode="auto">
            <a:xfrm>
              <a:off x="2889" y="2398"/>
              <a:ext cx="530" cy="226"/>
              <a:chOff x="3114" y="2118"/>
              <a:chExt cx="586" cy="196"/>
            </a:xfrm>
          </p:grpSpPr>
          <p:sp>
            <p:nvSpPr>
              <p:cNvPr id="21897" name="Freeform 1266"/>
              <p:cNvSpPr>
                <a:spLocks/>
              </p:cNvSpPr>
              <p:nvPr/>
            </p:nvSpPr>
            <p:spPr bwMode="gray">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close/>
                  </a:path>
                </a:pathLst>
              </a:custGeom>
              <a:solidFill>
                <a:srgbClr val="DDDDDD"/>
              </a:solidFill>
              <a:ln w="28575" cmpd="sng">
                <a:solidFill>
                  <a:srgbClr val="DDDDDD"/>
                </a:solidFill>
                <a:round/>
                <a:headEnd/>
                <a:tailEnd/>
              </a:ln>
            </p:spPr>
            <p:txBody>
              <a:bodyPr/>
              <a:lstStyle/>
              <a:p>
                <a:endParaRPr lang="en-US" dirty="0"/>
              </a:p>
            </p:txBody>
          </p:sp>
          <p:sp>
            <p:nvSpPr>
              <p:cNvPr id="21898" name="Freeform 1267"/>
              <p:cNvSpPr>
                <a:spLocks/>
              </p:cNvSpPr>
              <p:nvPr/>
            </p:nvSpPr>
            <p:spPr bwMode="gray">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16" name="Group 1268"/>
            <p:cNvGrpSpPr>
              <a:grpSpLocks/>
            </p:cNvGrpSpPr>
            <p:nvPr/>
          </p:nvGrpSpPr>
          <p:grpSpPr bwMode="auto">
            <a:xfrm>
              <a:off x="2910" y="2206"/>
              <a:ext cx="465" cy="287"/>
              <a:chOff x="3139" y="1953"/>
              <a:chExt cx="512" cy="247"/>
            </a:xfrm>
          </p:grpSpPr>
          <p:sp>
            <p:nvSpPr>
              <p:cNvPr id="21895" name="Freeform 1269"/>
              <p:cNvSpPr>
                <a:spLocks/>
              </p:cNvSpPr>
              <p:nvPr/>
            </p:nvSpPr>
            <p:spPr bwMode="gray">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close/>
                  </a:path>
                </a:pathLst>
              </a:custGeom>
              <a:solidFill>
                <a:srgbClr val="DDDDDD"/>
              </a:solidFill>
              <a:ln w="28575" cmpd="sng">
                <a:solidFill>
                  <a:srgbClr val="DDDDDD"/>
                </a:solidFill>
                <a:round/>
                <a:headEnd/>
                <a:tailEnd/>
              </a:ln>
            </p:spPr>
            <p:txBody>
              <a:bodyPr/>
              <a:lstStyle/>
              <a:p>
                <a:endParaRPr lang="en-US" dirty="0"/>
              </a:p>
            </p:txBody>
          </p:sp>
          <p:sp>
            <p:nvSpPr>
              <p:cNvPr id="21896" name="Freeform 1270"/>
              <p:cNvSpPr>
                <a:spLocks/>
              </p:cNvSpPr>
              <p:nvPr/>
            </p:nvSpPr>
            <p:spPr bwMode="gray">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17" name="Group 1271"/>
            <p:cNvGrpSpPr>
              <a:grpSpLocks/>
            </p:cNvGrpSpPr>
            <p:nvPr/>
          </p:nvGrpSpPr>
          <p:grpSpPr bwMode="auto">
            <a:xfrm>
              <a:off x="2941" y="2154"/>
              <a:ext cx="268" cy="265"/>
              <a:chOff x="3172" y="1909"/>
              <a:chExt cx="297" cy="228"/>
            </a:xfrm>
          </p:grpSpPr>
          <p:sp>
            <p:nvSpPr>
              <p:cNvPr id="21893" name="Freeform 1272"/>
              <p:cNvSpPr>
                <a:spLocks/>
              </p:cNvSpPr>
              <p:nvPr/>
            </p:nvSpPr>
            <p:spPr bwMode="gray">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close/>
                  </a:path>
                </a:pathLst>
              </a:custGeom>
              <a:solidFill>
                <a:srgbClr val="DDDDDD"/>
              </a:solidFill>
              <a:ln w="28575" cmpd="sng">
                <a:solidFill>
                  <a:srgbClr val="DDDDDD"/>
                </a:solidFill>
                <a:round/>
                <a:headEnd/>
                <a:tailEnd/>
              </a:ln>
            </p:spPr>
            <p:txBody>
              <a:bodyPr/>
              <a:lstStyle/>
              <a:p>
                <a:endParaRPr lang="en-US" dirty="0"/>
              </a:p>
            </p:txBody>
          </p:sp>
          <p:sp>
            <p:nvSpPr>
              <p:cNvPr id="21894" name="Freeform 1273"/>
              <p:cNvSpPr>
                <a:spLocks/>
              </p:cNvSpPr>
              <p:nvPr/>
            </p:nvSpPr>
            <p:spPr bwMode="gray">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18" name="Group 1274"/>
            <p:cNvGrpSpPr>
              <a:grpSpLocks/>
            </p:cNvGrpSpPr>
            <p:nvPr/>
          </p:nvGrpSpPr>
          <p:grpSpPr bwMode="auto">
            <a:xfrm>
              <a:off x="3315" y="2154"/>
              <a:ext cx="75" cy="95"/>
              <a:chOff x="3585" y="1909"/>
              <a:chExt cx="82" cy="82"/>
            </a:xfrm>
          </p:grpSpPr>
          <p:sp>
            <p:nvSpPr>
              <p:cNvPr id="21891" name="Freeform 1275"/>
              <p:cNvSpPr>
                <a:spLocks/>
              </p:cNvSpPr>
              <p:nvPr/>
            </p:nvSpPr>
            <p:spPr bwMode="gray">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close/>
                  </a:path>
                </a:pathLst>
              </a:custGeom>
              <a:solidFill>
                <a:srgbClr val="DDDDDD"/>
              </a:solidFill>
              <a:ln w="28575" cmpd="sng">
                <a:solidFill>
                  <a:srgbClr val="DDDDDD"/>
                </a:solidFill>
                <a:round/>
                <a:headEnd/>
                <a:tailEnd/>
              </a:ln>
            </p:spPr>
            <p:txBody>
              <a:bodyPr/>
              <a:lstStyle/>
              <a:p>
                <a:endParaRPr lang="en-US" dirty="0"/>
              </a:p>
            </p:txBody>
          </p:sp>
          <p:sp>
            <p:nvSpPr>
              <p:cNvPr id="21892" name="Freeform 1276"/>
              <p:cNvSpPr>
                <a:spLocks/>
              </p:cNvSpPr>
              <p:nvPr/>
            </p:nvSpPr>
            <p:spPr bwMode="gray">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19" name="Group 1277"/>
            <p:cNvGrpSpPr>
              <a:grpSpLocks/>
            </p:cNvGrpSpPr>
            <p:nvPr/>
          </p:nvGrpSpPr>
          <p:grpSpPr bwMode="auto">
            <a:xfrm>
              <a:off x="3000" y="1978"/>
              <a:ext cx="359" cy="228"/>
              <a:chOff x="3238" y="1757"/>
              <a:chExt cx="396" cy="196"/>
            </a:xfrm>
          </p:grpSpPr>
          <p:sp>
            <p:nvSpPr>
              <p:cNvPr id="21889" name="Freeform 1278"/>
              <p:cNvSpPr>
                <a:spLocks/>
              </p:cNvSpPr>
              <p:nvPr/>
            </p:nvSpPr>
            <p:spPr bwMode="gray">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close/>
                  </a:path>
                </a:pathLst>
              </a:custGeom>
              <a:solidFill>
                <a:srgbClr val="DDDDDD"/>
              </a:solidFill>
              <a:ln w="28575" cmpd="sng">
                <a:solidFill>
                  <a:srgbClr val="DDDDDD"/>
                </a:solidFill>
                <a:round/>
                <a:headEnd/>
                <a:tailEnd/>
              </a:ln>
            </p:spPr>
            <p:txBody>
              <a:bodyPr/>
              <a:lstStyle/>
              <a:p>
                <a:endParaRPr lang="en-US" dirty="0"/>
              </a:p>
            </p:txBody>
          </p:sp>
          <p:sp>
            <p:nvSpPr>
              <p:cNvPr id="21890" name="Freeform 1279"/>
              <p:cNvSpPr>
                <a:spLocks/>
              </p:cNvSpPr>
              <p:nvPr/>
            </p:nvSpPr>
            <p:spPr bwMode="gray">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20" name="Group 1280"/>
            <p:cNvGrpSpPr>
              <a:grpSpLocks/>
            </p:cNvGrpSpPr>
            <p:nvPr/>
          </p:nvGrpSpPr>
          <p:grpSpPr bwMode="auto">
            <a:xfrm>
              <a:off x="3322" y="2008"/>
              <a:ext cx="97" cy="183"/>
              <a:chOff x="3593" y="1783"/>
              <a:chExt cx="107" cy="158"/>
            </a:xfrm>
          </p:grpSpPr>
          <p:sp>
            <p:nvSpPr>
              <p:cNvPr id="21887" name="Freeform 1281"/>
              <p:cNvSpPr>
                <a:spLocks/>
              </p:cNvSpPr>
              <p:nvPr/>
            </p:nvSpPr>
            <p:spPr bwMode="gray">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close/>
                  </a:path>
                </a:pathLst>
              </a:custGeom>
              <a:solidFill>
                <a:srgbClr val="DDDDDD"/>
              </a:solidFill>
              <a:ln w="28575" cmpd="sng">
                <a:solidFill>
                  <a:srgbClr val="DDDDDD"/>
                </a:solidFill>
                <a:round/>
                <a:headEnd/>
                <a:tailEnd/>
              </a:ln>
            </p:spPr>
            <p:txBody>
              <a:bodyPr/>
              <a:lstStyle/>
              <a:p>
                <a:endParaRPr lang="en-US" dirty="0"/>
              </a:p>
            </p:txBody>
          </p:sp>
          <p:sp>
            <p:nvSpPr>
              <p:cNvPr id="21888" name="Freeform 1282"/>
              <p:cNvSpPr>
                <a:spLocks/>
              </p:cNvSpPr>
              <p:nvPr/>
            </p:nvSpPr>
            <p:spPr bwMode="gray">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21" name="Group 1283"/>
            <p:cNvGrpSpPr>
              <a:grpSpLocks/>
            </p:cNvGrpSpPr>
            <p:nvPr/>
          </p:nvGrpSpPr>
          <p:grpSpPr bwMode="auto">
            <a:xfrm>
              <a:off x="3030" y="1721"/>
              <a:ext cx="397" cy="316"/>
              <a:chOff x="3271" y="1536"/>
              <a:chExt cx="438" cy="272"/>
            </a:xfrm>
          </p:grpSpPr>
          <p:sp>
            <p:nvSpPr>
              <p:cNvPr id="21885" name="Freeform 1284"/>
              <p:cNvSpPr>
                <a:spLocks/>
              </p:cNvSpPr>
              <p:nvPr/>
            </p:nvSpPr>
            <p:spPr bwMode="gray">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close/>
                  </a:path>
                </a:pathLst>
              </a:custGeom>
              <a:solidFill>
                <a:srgbClr val="DDDDDD"/>
              </a:solidFill>
              <a:ln w="28575" cmpd="sng">
                <a:solidFill>
                  <a:srgbClr val="DDDDDD"/>
                </a:solidFill>
                <a:round/>
                <a:headEnd/>
                <a:tailEnd/>
              </a:ln>
            </p:spPr>
            <p:txBody>
              <a:bodyPr/>
              <a:lstStyle/>
              <a:p>
                <a:endParaRPr lang="en-US" dirty="0"/>
              </a:p>
            </p:txBody>
          </p:sp>
          <p:sp>
            <p:nvSpPr>
              <p:cNvPr id="21886" name="Freeform 1285"/>
              <p:cNvSpPr>
                <a:spLocks/>
              </p:cNvSpPr>
              <p:nvPr/>
            </p:nvSpPr>
            <p:spPr bwMode="gray">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22" name="Group 1286"/>
            <p:cNvGrpSpPr>
              <a:grpSpLocks/>
            </p:cNvGrpSpPr>
            <p:nvPr/>
          </p:nvGrpSpPr>
          <p:grpSpPr bwMode="auto">
            <a:xfrm>
              <a:off x="3338" y="1699"/>
              <a:ext cx="103" cy="192"/>
              <a:chOff x="3610" y="1517"/>
              <a:chExt cx="115" cy="165"/>
            </a:xfrm>
          </p:grpSpPr>
          <p:sp>
            <p:nvSpPr>
              <p:cNvPr id="21883" name="Freeform 1287"/>
              <p:cNvSpPr>
                <a:spLocks/>
              </p:cNvSpPr>
              <p:nvPr/>
            </p:nvSpPr>
            <p:spPr bwMode="gray">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21884" name="Freeform 1288"/>
              <p:cNvSpPr>
                <a:spLocks/>
              </p:cNvSpPr>
              <p:nvPr/>
            </p:nvSpPr>
            <p:spPr bwMode="gray">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23" name="Group 1289"/>
            <p:cNvGrpSpPr>
              <a:grpSpLocks/>
            </p:cNvGrpSpPr>
            <p:nvPr/>
          </p:nvGrpSpPr>
          <p:grpSpPr bwMode="auto">
            <a:xfrm>
              <a:off x="3390" y="1854"/>
              <a:ext cx="223" cy="95"/>
              <a:chOff x="3667" y="1650"/>
              <a:chExt cx="248" cy="82"/>
            </a:xfrm>
          </p:grpSpPr>
          <p:sp>
            <p:nvSpPr>
              <p:cNvPr id="21881" name="Freeform 1290"/>
              <p:cNvSpPr>
                <a:spLocks/>
              </p:cNvSpPr>
              <p:nvPr/>
            </p:nvSpPr>
            <p:spPr bwMode="gray">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21882" name="Freeform 1291"/>
              <p:cNvSpPr>
                <a:spLocks/>
              </p:cNvSpPr>
              <p:nvPr/>
            </p:nvSpPr>
            <p:spPr bwMode="gray">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24" name="Group 1292"/>
            <p:cNvGrpSpPr>
              <a:grpSpLocks/>
            </p:cNvGrpSpPr>
            <p:nvPr/>
          </p:nvGrpSpPr>
          <p:grpSpPr bwMode="auto">
            <a:xfrm>
              <a:off x="3397" y="1926"/>
              <a:ext cx="121" cy="90"/>
              <a:chOff x="3676" y="1713"/>
              <a:chExt cx="132" cy="76"/>
            </a:xfrm>
          </p:grpSpPr>
          <p:sp>
            <p:nvSpPr>
              <p:cNvPr id="21879" name="Freeform 1293"/>
              <p:cNvSpPr>
                <a:spLocks/>
              </p:cNvSpPr>
              <p:nvPr/>
            </p:nvSpPr>
            <p:spPr bwMode="gray">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21880" name="Freeform 1294"/>
              <p:cNvSpPr>
                <a:spLocks/>
              </p:cNvSpPr>
              <p:nvPr/>
            </p:nvSpPr>
            <p:spPr bwMode="gray">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25" name="Group 1295"/>
            <p:cNvGrpSpPr>
              <a:grpSpLocks/>
            </p:cNvGrpSpPr>
            <p:nvPr/>
          </p:nvGrpSpPr>
          <p:grpSpPr bwMode="auto">
            <a:xfrm>
              <a:off x="3419" y="1987"/>
              <a:ext cx="112" cy="65"/>
              <a:chOff x="3700" y="1764"/>
              <a:chExt cx="124" cy="57"/>
            </a:xfrm>
          </p:grpSpPr>
          <p:sp>
            <p:nvSpPr>
              <p:cNvPr id="21877" name="Freeform 1296"/>
              <p:cNvSpPr>
                <a:spLocks/>
              </p:cNvSpPr>
              <p:nvPr/>
            </p:nvSpPr>
            <p:spPr bwMode="gray">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close/>
                  </a:path>
                </a:pathLst>
              </a:custGeom>
              <a:solidFill>
                <a:srgbClr val="DDDDDD"/>
              </a:solidFill>
              <a:ln w="28575" cmpd="sng">
                <a:solidFill>
                  <a:srgbClr val="DDDDDD"/>
                </a:solidFill>
                <a:round/>
                <a:headEnd/>
                <a:tailEnd/>
              </a:ln>
            </p:spPr>
            <p:txBody>
              <a:bodyPr/>
              <a:lstStyle/>
              <a:p>
                <a:endParaRPr lang="en-US" dirty="0"/>
              </a:p>
            </p:txBody>
          </p:sp>
          <p:sp>
            <p:nvSpPr>
              <p:cNvPr id="21878" name="Freeform 1297"/>
              <p:cNvSpPr>
                <a:spLocks/>
              </p:cNvSpPr>
              <p:nvPr/>
            </p:nvSpPr>
            <p:spPr bwMode="gray">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26" name="Group 1298"/>
            <p:cNvGrpSpPr>
              <a:grpSpLocks/>
            </p:cNvGrpSpPr>
            <p:nvPr/>
          </p:nvGrpSpPr>
          <p:grpSpPr bwMode="auto">
            <a:xfrm>
              <a:off x="3419" y="1663"/>
              <a:ext cx="122" cy="220"/>
              <a:chOff x="3700" y="1486"/>
              <a:chExt cx="133" cy="189"/>
            </a:xfrm>
          </p:grpSpPr>
          <p:sp>
            <p:nvSpPr>
              <p:cNvPr id="21875" name="Freeform 1299"/>
              <p:cNvSpPr>
                <a:spLocks/>
              </p:cNvSpPr>
              <p:nvPr/>
            </p:nvSpPr>
            <p:spPr bwMode="gray">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close/>
                  </a:path>
                </a:pathLst>
              </a:custGeom>
              <a:solidFill>
                <a:srgbClr val="DDDDDD"/>
              </a:solidFill>
              <a:ln w="28575" cmpd="sng">
                <a:solidFill>
                  <a:srgbClr val="DDDDDD"/>
                </a:solidFill>
                <a:round/>
                <a:headEnd/>
                <a:tailEnd/>
              </a:ln>
            </p:spPr>
            <p:txBody>
              <a:bodyPr/>
              <a:lstStyle/>
              <a:p>
                <a:endParaRPr lang="en-US" dirty="0"/>
              </a:p>
            </p:txBody>
          </p:sp>
          <p:sp>
            <p:nvSpPr>
              <p:cNvPr id="21876" name="Freeform 1300"/>
              <p:cNvSpPr>
                <a:spLocks/>
              </p:cNvSpPr>
              <p:nvPr/>
            </p:nvSpPr>
            <p:spPr bwMode="gray">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27" name="Group 1301"/>
            <p:cNvGrpSpPr>
              <a:grpSpLocks/>
            </p:cNvGrpSpPr>
            <p:nvPr/>
          </p:nvGrpSpPr>
          <p:grpSpPr bwMode="auto">
            <a:xfrm>
              <a:off x="3487" y="1920"/>
              <a:ext cx="60" cy="44"/>
              <a:chOff x="3775" y="1707"/>
              <a:chExt cx="66" cy="38"/>
            </a:xfrm>
          </p:grpSpPr>
          <p:sp>
            <p:nvSpPr>
              <p:cNvPr id="21873" name="Freeform 1302"/>
              <p:cNvSpPr>
                <a:spLocks/>
              </p:cNvSpPr>
              <p:nvPr/>
            </p:nvSpPr>
            <p:spPr bwMode="gray">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close/>
                  </a:path>
                </a:pathLst>
              </a:custGeom>
              <a:solidFill>
                <a:srgbClr val="DDDDDD"/>
              </a:solidFill>
              <a:ln w="28575" cmpd="sng">
                <a:solidFill>
                  <a:srgbClr val="DDDDDD"/>
                </a:solidFill>
                <a:round/>
                <a:headEnd/>
                <a:tailEnd/>
              </a:ln>
            </p:spPr>
            <p:txBody>
              <a:bodyPr/>
              <a:lstStyle/>
              <a:p>
                <a:endParaRPr lang="en-US" dirty="0"/>
              </a:p>
            </p:txBody>
          </p:sp>
          <p:sp>
            <p:nvSpPr>
              <p:cNvPr id="21874" name="Freeform 1303"/>
              <p:cNvSpPr>
                <a:spLocks/>
              </p:cNvSpPr>
              <p:nvPr/>
            </p:nvSpPr>
            <p:spPr bwMode="gray">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28" name="Group 1304"/>
            <p:cNvGrpSpPr>
              <a:grpSpLocks/>
            </p:cNvGrpSpPr>
            <p:nvPr/>
          </p:nvGrpSpPr>
          <p:grpSpPr bwMode="auto">
            <a:xfrm>
              <a:off x="3359" y="2279"/>
              <a:ext cx="38" cy="53"/>
              <a:chOff x="3634" y="2017"/>
              <a:chExt cx="42" cy="44"/>
            </a:xfrm>
          </p:grpSpPr>
          <p:sp>
            <p:nvSpPr>
              <p:cNvPr id="21871" name="Freeform 1305"/>
              <p:cNvSpPr>
                <a:spLocks/>
              </p:cNvSpPr>
              <p:nvPr/>
            </p:nvSpPr>
            <p:spPr bwMode="gray">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close/>
                  </a:path>
                </a:pathLst>
              </a:custGeom>
              <a:solidFill>
                <a:srgbClr val="DDDDDD"/>
              </a:solidFill>
              <a:ln w="28575" cmpd="sng">
                <a:solidFill>
                  <a:srgbClr val="DDDDDD"/>
                </a:solidFill>
                <a:round/>
                <a:headEnd/>
                <a:tailEnd/>
              </a:ln>
            </p:spPr>
            <p:txBody>
              <a:bodyPr/>
              <a:lstStyle/>
              <a:p>
                <a:endParaRPr lang="en-US" dirty="0"/>
              </a:p>
            </p:txBody>
          </p:sp>
          <p:sp>
            <p:nvSpPr>
              <p:cNvPr id="21872" name="Freeform 1306"/>
              <p:cNvSpPr>
                <a:spLocks/>
              </p:cNvSpPr>
              <p:nvPr/>
            </p:nvSpPr>
            <p:spPr bwMode="gray">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path>
                </a:pathLst>
              </a:custGeom>
              <a:solidFill>
                <a:srgbClr val="DDDDDD"/>
              </a:solidFill>
              <a:ln w="28575" cmpd="sng">
                <a:solidFill>
                  <a:srgbClr val="DDDDDD"/>
                </a:solidFill>
                <a:prstDash val="solid"/>
                <a:round/>
                <a:headEnd/>
                <a:tailEnd/>
              </a:ln>
            </p:spPr>
            <p:txBody>
              <a:bodyPr/>
              <a:lstStyle/>
              <a:p>
                <a:endParaRPr lang="en-US" dirty="0"/>
              </a:p>
            </p:txBody>
          </p:sp>
        </p:grpSp>
        <p:sp>
          <p:nvSpPr>
            <p:cNvPr id="21831" name="Rectangle 1307"/>
            <p:cNvSpPr>
              <a:spLocks noChangeArrowheads="1"/>
            </p:cNvSpPr>
            <p:nvPr/>
          </p:nvSpPr>
          <p:spPr bwMode="gray">
            <a:xfrm>
              <a:off x="3180" y="2170"/>
              <a:ext cx="150" cy="95"/>
            </a:xfrm>
            <a:prstGeom prst="rect">
              <a:avLst/>
            </a:prstGeom>
            <a:solidFill>
              <a:srgbClr val="DDDDDD"/>
            </a:solidFill>
            <a:ln w="28575">
              <a:solidFill>
                <a:srgbClr val="DDDDDD"/>
              </a:solidFill>
              <a:miter lim="800000"/>
              <a:headEnd/>
              <a:tailEnd/>
            </a:ln>
          </p:spPr>
          <p:txBody>
            <a:bodyPr/>
            <a:lstStyle/>
            <a:p>
              <a:endParaRPr lang="en-US" dirty="0"/>
            </a:p>
          </p:txBody>
        </p:sp>
        <p:sp>
          <p:nvSpPr>
            <p:cNvPr id="21832" name="Rectangle 1308"/>
            <p:cNvSpPr>
              <a:spLocks noChangeArrowheads="1"/>
            </p:cNvSpPr>
            <p:nvPr/>
          </p:nvSpPr>
          <p:spPr bwMode="gray">
            <a:xfrm>
              <a:off x="3322" y="1699"/>
              <a:ext cx="150" cy="103"/>
            </a:xfrm>
            <a:prstGeom prst="rect">
              <a:avLst/>
            </a:prstGeom>
            <a:solidFill>
              <a:srgbClr val="DDDDDD"/>
            </a:solidFill>
            <a:ln w="28575">
              <a:solidFill>
                <a:srgbClr val="DDDDDD"/>
              </a:solidFill>
              <a:miter lim="800000"/>
              <a:headEnd/>
              <a:tailEnd/>
            </a:ln>
          </p:spPr>
          <p:txBody>
            <a:bodyPr/>
            <a:lstStyle/>
            <a:p>
              <a:endParaRPr lang="en-US" dirty="0"/>
            </a:p>
          </p:txBody>
        </p:sp>
        <p:sp>
          <p:nvSpPr>
            <p:cNvPr id="21833" name="Rectangle 1309"/>
            <p:cNvSpPr>
              <a:spLocks noChangeArrowheads="1"/>
            </p:cNvSpPr>
            <p:nvPr/>
          </p:nvSpPr>
          <p:spPr bwMode="gray">
            <a:xfrm>
              <a:off x="3464" y="1648"/>
              <a:ext cx="149" cy="94"/>
            </a:xfrm>
            <a:prstGeom prst="rect">
              <a:avLst/>
            </a:prstGeom>
            <a:solidFill>
              <a:srgbClr val="DDDDDD"/>
            </a:solidFill>
            <a:ln w="28575">
              <a:solidFill>
                <a:srgbClr val="DDDDDD"/>
              </a:solidFill>
              <a:miter lim="800000"/>
              <a:headEnd/>
              <a:tailEnd/>
            </a:ln>
          </p:spPr>
          <p:txBody>
            <a:bodyPr/>
            <a:lstStyle/>
            <a:p>
              <a:endParaRPr lang="en-US" dirty="0"/>
            </a:p>
          </p:txBody>
        </p:sp>
        <p:sp>
          <p:nvSpPr>
            <p:cNvPr id="21834" name="Rectangle 1310"/>
            <p:cNvSpPr>
              <a:spLocks noChangeArrowheads="1"/>
            </p:cNvSpPr>
            <p:nvPr/>
          </p:nvSpPr>
          <p:spPr bwMode="gray">
            <a:xfrm>
              <a:off x="3404" y="1780"/>
              <a:ext cx="150" cy="103"/>
            </a:xfrm>
            <a:prstGeom prst="rect">
              <a:avLst/>
            </a:prstGeom>
            <a:solidFill>
              <a:srgbClr val="DDDDDD"/>
            </a:solidFill>
            <a:ln w="28575">
              <a:solidFill>
                <a:srgbClr val="DDDDDD"/>
              </a:solidFill>
              <a:miter lim="800000"/>
              <a:headEnd/>
              <a:tailEnd/>
            </a:ln>
          </p:spPr>
          <p:txBody>
            <a:bodyPr/>
            <a:lstStyle/>
            <a:p>
              <a:endParaRPr lang="en-US" dirty="0"/>
            </a:p>
          </p:txBody>
        </p:sp>
        <p:sp>
          <p:nvSpPr>
            <p:cNvPr id="21835" name="Rectangle 1311"/>
            <p:cNvSpPr>
              <a:spLocks noChangeArrowheads="1"/>
            </p:cNvSpPr>
            <p:nvPr/>
          </p:nvSpPr>
          <p:spPr bwMode="gray">
            <a:xfrm>
              <a:off x="3360" y="1846"/>
              <a:ext cx="150" cy="96"/>
            </a:xfrm>
            <a:prstGeom prst="rect">
              <a:avLst/>
            </a:prstGeom>
            <a:solidFill>
              <a:srgbClr val="DDDDDD"/>
            </a:solidFill>
            <a:ln w="28575">
              <a:solidFill>
                <a:srgbClr val="DDDDDD"/>
              </a:solidFill>
              <a:miter lim="800000"/>
              <a:headEnd/>
              <a:tailEnd/>
            </a:ln>
          </p:spPr>
          <p:txBody>
            <a:bodyPr/>
            <a:lstStyle/>
            <a:p>
              <a:pPr eaLnBrk="0" hangingPunct="0"/>
              <a:endParaRPr lang="en-US" sz="2400" b="0" dirty="0">
                <a:solidFill>
                  <a:schemeClr val="bg2"/>
                </a:solidFill>
                <a:latin typeface="Times New Roman" pitchFamily="18" charset="0"/>
              </a:endParaRPr>
            </a:p>
          </p:txBody>
        </p:sp>
        <p:sp>
          <p:nvSpPr>
            <p:cNvPr id="21836" name="Line 1312"/>
            <p:cNvSpPr>
              <a:spLocks noChangeShapeType="1"/>
            </p:cNvSpPr>
            <p:nvPr/>
          </p:nvSpPr>
          <p:spPr bwMode="gray">
            <a:xfrm>
              <a:off x="3531" y="1935"/>
              <a:ext cx="46" cy="21"/>
            </a:xfrm>
            <a:prstGeom prst="line">
              <a:avLst/>
            </a:prstGeom>
            <a:noFill/>
            <a:ln w="28575">
              <a:solidFill>
                <a:srgbClr val="DDDDDD"/>
              </a:solidFill>
              <a:round/>
              <a:headEnd/>
              <a:tailEnd/>
            </a:ln>
          </p:spPr>
          <p:txBody>
            <a:bodyPr/>
            <a:lstStyle/>
            <a:p>
              <a:endParaRPr lang="en-US" dirty="0"/>
            </a:p>
          </p:txBody>
        </p:sp>
        <p:sp>
          <p:nvSpPr>
            <p:cNvPr id="21837" name="Line 1313"/>
            <p:cNvSpPr>
              <a:spLocks noChangeShapeType="1"/>
            </p:cNvSpPr>
            <p:nvPr/>
          </p:nvSpPr>
          <p:spPr bwMode="gray">
            <a:xfrm>
              <a:off x="3450" y="1964"/>
              <a:ext cx="45" cy="102"/>
            </a:xfrm>
            <a:prstGeom prst="line">
              <a:avLst/>
            </a:prstGeom>
            <a:noFill/>
            <a:ln w="28575">
              <a:solidFill>
                <a:srgbClr val="DDDDDD"/>
              </a:solidFill>
              <a:round/>
              <a:headEnd/>
              <a:tailEnd/>
            </a:ln>
          </p:spPr>
          <p:txBody>
            <a:bodyPr/>
            <a:lstStyle/>
            <a:p>
              <a:endParaRPr lang="en-US" dirty="0"/>
            </a:p>
          </p:txBody>
        </p:sp>
        <p:sp>
          <p:nvSpPr>
            <p:cNvPr id="21838" name="Line 1314"/>
            <p:cNvSpPr>
              <a:spLocks noChangeShapeType="1"/>
            </p:cNvSpPr>
            <p:nvPr/>
          </p:nvSpPr>
          <p:spPr bwMode="gray">
            <a:xfrm>
              <a:off x="3359" y="2206"/>
              <a:ext cx="136" cy="1"/>
            </a:xfrm>
            <a:prstGeom prst="line">
              <a:avLst/>
            </a:prstGeom>
            <a:noFill/>
            <a:ln w="28575">
              <a:solidFill>
                <a:srgbClr val="DDDDDD"/>
              </a:solidFill>
              <a:round/>
              <a:headEnd/>
              <a:tailEnd/>
            </a:ln>
          </p:spPr>
          <p:txBody>
            <a:bodyPr/>
            <a:lstStyle/>
            <a:p>
              <a:endParaRPr lang="en-US" dirty="0"/>
            </a:p>
          </p:txBody>
        </p:sp>
        <p:sp>
          <p:nvSpPr>
            <p:cNvPr id="21839" name="Line 1315"/>
            <p:cNvSpPr>
              <a:spLocks noChangeShapeType="1"/>
            </p:cNvSpPr>
            <p:nvPr/>
          </p:nvSpPr>
          <p:spPr bwMode="gray">
            <a:xfrm>
              <a:off x="3247" y="2265"/>
              <a:ext cx="248" cy="2"/>
            </a:xfrm>
            <a:prstGeom prst="line">
              <a:avLst/>
            </a:prstGeom>
            <a:noFill/>
            <a:ln w="28575">
              <a:solidFill>
                <a:srgbClr val="DDDDDD"/>
              </a:solidFill>
              <a:round/>
              <a:headEnd/>
              <a:tailEnd/>
            </a:ln>
          </p:spPr>
          <p:txBody>
            <a:bodyPr/>
            <a:lstStyle/>
            <a:p>
              <a:endParaRPr lang="en-US" dirty="0"/>
            </a:p>
          </p:txBody>
        </p:sp>
        <p:sp>
          <p:nvSpPr>
            <p:cNvPr id="21840" name="Freeform 1316"/>
            <p:cNvSpPr>
              <a:spLocks/>
            </p:cNvSpPr>
            <p:nvPr/>
          </p:nvSpPr>
          <p:spPr bwMode="gray">
            <a:xfrm>
              <a:off x="3442" y="3299"/>
              <a:ext cx="193" cy="74"/>
            </a:xfrm>
            <a:custGeom>
              <a:avLst/>
              <a:gdLst>
                <a:gd name="T0" fmla="*/ 0 w 3418"/>
                <a:gd name="T1" fmla="*/ 0 h 1367"/>
                <a:gd name="T2" fmla="*/ 0 w 3418"/>
                <a:gd name="T3" fmla="*/ 0 h 1367"/>
                <a:gd name="T4" fmla="*/ 0 w 3418"/>
                <a:gd name="T5" fmla="*/ 0 h 1367"/>
                <a:gd name="T6" fmla="*/ 0 w 3418"/>
                <a:gd name="T7" fmla="*/ 0 h 1367"/>
                <a:gd name="T8" fmla="*/ 0 w 3418"/>
                <a:gd name="T9" fmla="*/ 0 h 1367"/>
                <a:gd name="T10" fmla="*/ 0 w 3418"/>
                <a:gd name="T11" fmla="*/ 0 h 1367"/>
                <a:gd name="T12" fmla="*/ 0 w 3418"/>
                <a:gd name="T13" fmla="*/ 0 h 1367"/>
                <a:gd name="T14" fmla="*/ 0 w 3418"/>
                <a:gd name="T15" fmla="*/ 0 h 1367"/>
                <a:gd name="T16" fmla="*/ 0 w 3418"/>
                <a:gd name="T17" fmla="*/ 0 h 1367"/>
                <a:gd name="T18" fmla="*/ 0 w 3418"/>
                <a:gd name="T19" fmla="*/ 0 h 1367"/>
                <a:gd name="T20" fmla="*/ 0 w 3418"/>
                <a:gd name="T21" fmla="*/ 0 h 1367"/>
                <a:gd name="T22" fmla="*/ 0 w 3418"/>
                <a:gd name="T23" fmla="*/ 0 h 1367"/>
                <a:gd name="T24" fmla="*/ 0 w 3418"/>
                <a:gd name="T25" fmla="*/ 0 h 1367"/>
                <a:gd name="T26" fmla="*/ 0 w 3418"/>
                <a:gd name="T27" fmla="*/ 0 h 1367"/>
                <a:gd name="T28" fmla="*/ 0 w 3418"/>
                <a:gd name="T29" fmla="*/ 0 h 1367"/>
                <a:gd name="T30" fmla="*/ 0 w 3418"/>
                <a:gd name="T31" fmla="*/ 0 h 1367"/>
                <a:gd name="T32" fmla="*/ 0 w 3418"/>
                <a:gd name="T33" fmla="*/ 0 h 1367"/>
                <a:gd name="T34" fmla="*/ 0 w 3418"/>
                <a:gd name="T35" fmla="*/ 0 h 1367"/>
                <a:gd name="T36" fmla="*/ 0 w 3418"/>
                <a:gd name="T37" fmla="*/ 0 h 1367"/>
                <a:gd name="T38" fmla="*/ 0 w 3418"/>
                <a:gd name="T39" fmla="*/ 0 h 1367"/>
                <a:gd name="T40" fmla="*/ 0 w 3418"/>
                <a:gd name="T41" fmla="*/ 0 h 1367"/>
                <a:gd name="T42" fmla="*/ 0 w 3418"/>
                <a:gd name="T43" fmla="*/ 0 h 1367"/>
                <a:gd name="T44" fmla="*/ 0 w 3418"/>
                <a:gd name="T45" fmla="*/ 0 h 1367"/>
                <a:gd name="T46" fmla="*/ 0 w 3418"/>
                <a:gd name="T47" fmla="*/ 0 h 1367"/>
                <a:gd name="T48" fmla="*/ 0 w 3418"/>
                <a:gd name="T49" fmla="*/ 0 h 1367"/>
                <a:gd name="T50" fmla="*/ 0 w 3418"/>
                <a:gd name="T51" fmla="*/ 0 h 1367"/>
                <a:gd name="T52" fmla="*/ 0 w 3418"/>
                <a:gd name="T53" fmla="*/ 0 h 1367"/>
                <a:gd name="T54" fmla="*/ 0 w 3418"/>
                <a:gd name="T55" fmla="*/ 0 h 1367"/>
                <a:gd name="T56" fmla="*/ 0 w 3418"/>
                <a:gd name="T57" fmla="*/ 0 h 1367"/>
                <a:gd name="T58" fmla="*/ 0 w 3418"/>
                <a:gd name="T59" fmla="*/ 0 h 1367"/>
                <a:gd name="T60" fmla="*/ 0 w 3418"/>
                <a:gd name="T61" fmla="*/ 0 h 1367"/>
                <a:gd name="T62" fmla="*/ 0 w 3418"/>
                <a:gd name="T63" fmla="*/ 0 h 1367"/>
                <a:gd name="T64" fmla="*/ 0 w 3418"/>
                <a:gd name="T65" fmla="*/ 0 h 1367"/>
                <a:gd name="T66" fmla="*/ 0 w 3418"/>
                <a:gd name="T67" fmla="*/ 0 h 1367"/>
                <a:gd name="T68" fmla="*/ 0 w 3418"/>
                <a:gd name="T69" fmla="*/ 0 h 1367"/>
                <a:gd name="T70" fmla="*/ 0 w 3418"/>
                <a:gd name="T71" fmla="*/ 0 h 1367"/>
                <a:gd name="T72" fmla="*/ 0 w 3418"/>
                <a:gd name="T73" fmla="*/ 0 h 1367"/>
                <a:gd name="T74" fmla="*/ 0 w 3418"/>
                <a:gd name="T75" fmla="*/ 0 h 1367"/>
                <a:gd name="T76" fmla="*/ 0 w 3418"/>
                <a:gd name="T77" fmla="*/ 0 h 1367"/>
                <a:gd name="T78" fmla="*/ 0 w 3418"/>
                <a:gd name="T79" fmla="*/ 0 h 1367"/>
                <a:gd name="T80" fmla="*/ 0 w 3418"/>
                <a:gd name="T81" fmla="*/ 0 h 1367"/>
                <a:gd name="T82" fmla="*/ 0 w 3418"/>
                <a:gd name="T83" fmla="*/ 0 h 1367"/>
                <a:gd name="T84" fmla="*/ 0 w 3418"/>
                <a:gd name="T85" fmla="*/ 0 h 1367"/>
                <a:gd name="T86" fmla="*/ 0 w 3418"/>
                <a:gd name="T87" fmla="*/ 0 h 1367"/>
                <a:gd name="T88" fmla="*/ 0 w 3418"/>
                <a:gd name="T89" fmla="*/ 0 h 1367"/>
                <a:gd name="T90" fmla="*/ 0 w 3418"/>
                <a:gd name="T91" fmla="*/ 0 h 1367"/>
                <a:gd name="T92" fmla="*/ 0 w 3418"/>
                <a:gd name="T93" fmla="*/ 0 h 1367"/>
                <a:gd name="T94" fmla="*/ 0 w 3418"/>
                <a:gd name="T95" fmla="*/ 0 h 1367"/>
                <a:gd name="T96" fmla="*/ 0 w 3418"/>
                <a:gd name="T97" fmla="*/ 0 h 1367"/>
                <a:gd name="T98" fmla="*/ 0 w 3418"/>
                <a:gd name="T99" fmla="*/ 0 h 1367"/>
                <a:gd name="T100" fmla="*/ 0 w 3418"/>
                <a:gd name="T101" fmla="*/ 0 h 1367"/>
                <a:gd name="T102" fmla="*/ 0 w 3418"/>
                <a:gd name="T103" fmla="*/ 0 h 1367"/>
                <a:gd name="T104" fmla="*/ 0 w 3418"/>
                <a:gd name="T105" fmla="*/ 0 h 1367"/>
                <a:gd name="T106" fmla="*/ 0 w 3418"/>
                <a:gd name="T107" fmla="*/ 0 h 1367"/>
                <a:gd name="T108" fmla="*/ 0 w 3418"/>
                <a:gd name="T109" fmla="*/ 0 h 1367"/>
                <a:gd name="T110" fmla="*/ 0 w 3418"/>
                <a:gd name="T111" fmla="*/ 0 h 1367"/>
                <a:gd name="T112" fmla="*/ 0 w 3418"/>
                <a:gd name="T113" fmla="*/ 0 h 1367"/>
                <a:gd name="T114" fmla="*/ 0 w 3418"/>
                <a:gd name="T115" fmla="*/ 0 h 1367"/>
                <a:gd name="T116" fmla="*/ 0 w 3418"/>
                <a:gd name="T117" fmla="*/ 0 h 1367"/>
                <a:gd name="T118" fmla="*/ 0 w 3418"/>
                <a:gd name="T119" fmla="*/ 0 h 13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18"/>
                <a:gd name="T181" fmla="*/ 0 h 1367"/>
                <a:gd name="T182" fmla="*/ 3418 w 3418"/>
                <a:gd name="T183" fmla="*/ 1367 h 136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18" h="1367">
                  <a:moveTo>
                    <a:pt x="229" y="0"/>
                  </a:moveTo>
                  <a:lnTo>
                    <a:pt x="519" y="21"/>
                  </a:lnTo>
                  <a:lnTo>
                    <a:pt x="656" y="83"/>
                  </a:lnTo>
                  <a:lnTo>
                    <a:pt x="760" y="104"/>
                  </a:lnTo>
                  <a:lnTo>
                    <a:pt x="912" y="41"/>
                  </a:lnTo>
                  <a:lnTo>
                    <a:pt x="1056" y="97"/>
                  </a:lnTo>
                  <a:lnTo>
                    <a:pt x="1146" y="97"/>
                  </a:lnTo>
                  <a:lnTo>
                    <a:pt x="1248" y="76"/>
                  </a:lnTo>
                  <a:lnTo>
                    <a:pt x="1359" y="104"/>
                  </a:lnTo>
                  <a:lnTo>
                    <a:pt x="1628" y="132"/>
                  </a:lnTo>
                  <a:lnTo>
                    <a:pt x="1745" y="104"/>
                  </a:lnTo>
                  <a:lnTo>
                    <a:pt x="1882" y="159"/>
                  </a:lnTo>
                  <a:lnTo>
                    <a:pt x="2013" y="215"/>
                  </a:lnTo>
                  <a:lnTo>
                    <a:pt x="2055" y="222"/>
                  </a:lnTo>
                  <a:lnTo>
                    <a:pt x="2185" y="202"/>
                  </a:lnTo>
                  <a:lnTo>
                    <a:pt x="2212" y="174"/>
                  </a:lnTo>
                  <a:lnTo>
                    <a:pt x="2261" y="270"/>
                  </a:lnTo>
                  <a:lnTo>
                    <a:pt x="2323" y="257"/>
                  </a:lnTo>
                  <a:lnTo>
                    <a:pt x="2350" y="285"/>
                  </a:lnTo>
                  <a:lnTo>
                    <a:pt x="2385" y="285"/>
                  </a:lnTo>
                  <a:lnTo>
                    <a:pt x="2405" y="320"/>
                  </a:lnTo>
                  <a:lnTo>
                    <a:pt x="2405" y="341"/>
                  </a:lnTo>
                  <a:lnTo>
                    <a:pt x="2419" y="349"/>
                  </a:lnTo>
                  <a:lnTo>
                    <a:pt x="2433" y="362"/>
                  </a:lnTo>
                  <a:lnTo>
                    <a:pt x="2446" y="362"/>
                  </a:lnTo>
                  <a:lnTo>
                    <a:pt x="2460" y="362"/>
                  </a:lnTo>
                  <a:lnTo>
                    <a:pt x="2474" y="356"/>
                  </a:lnTo>
                  <a:lnTo>
                    <a:pt x="2474" y="341"/>
                  </a:lnTo>
                  <a:lnTo>
                    <a:pt x="2474" y="327"/>
                  </a:lnTo>
                  <a:lnTo>
                    <a:pt x="2467" y="313"/>
                  </a:lnTo>
                  <a:lnTo>
                    <a:pt x="2453" y="313"/>
                  </a:lnTo>
                  <a:lnTo>
                    <a:pt x="2440" y="305"/>
                  </a:lnTo>
                  <a:lnTo>
                    <a:pt x="2426" y="299"/>
                  </a:lnTo>
                  <a:lnTo>
                    <a:pt x="2419" y="285"/>
                  </a:lnTo>
                  <a:lnTo>
                    <a:pt x="2405" y="278"/>
                  </a:lnTo>
                  <a:lnTo>
                    <a:pt x="2398" y="264"/>
                  </a:lnTo>
                  <a:lnTo>
                    <a:pt x="2391" y="250"/>
                  </a:lnTo>
                  <a:lnTo>
                    <a:pt x="2385" y="237"/>
                  </a:lnTo>
                  <a:lnTo>
                    <a:pt x="2371" y="229"/>
                  </a:lnTo>
                  <a:lnTo>
                    <a:pt x="2371" y="215"/>
                  </a:lnTo>
                  <a:lnTo>
                    <a:pt x="2385" y="202"/>
                  </a:lnTo>
                  <a:lnTo>
                    <a:pt x="2398" y="202"/>
                  </a:lnTo>
                  <a:lnTo>
                    <a:pt x="2412" y="202"/>
                  </a:lnTo>
                  <a:lnTo>
                    <a:pt x="2426" y="209"/>
                  </a:lnTo>
                  <a:lnTo>
                    <a:pt x="2440" y="215"/>
                  </a:lnTo>
                  <a:lnTo>
                    <a:pt x="2453" y="222"/>
                  </a:lnTo>
                  <a:lnTo>
                    <a:pt x="2467" y="229"/>
                  </a:lnTo>
                  <a:lnTo>
                    <a:pt x="2481" y="237"/>
                  </a:lnTo>
                  <a:lnTo>
                    <a:pt x="2495" y="237"/>
                  </a:lnTo>
                  <a:lnTo>
                    <a:pt x="2508" y="237"/>
                  </a:lnTo>
                  <a:lnTo>
                    <a:pt x="2522" y="237"/>
                  </a:lnTo>
                  <a:lnTo>
                    <a:pt x="2535" y="237"/>
                  </a:lnTo>
                  <a:lnTo>
                    <a:pt x="2550" y="237"/>
                  </a:lnTo>
                  <a:lnTo>
                    <a:pt x="2564" y="229"/>
                  </a:lnTo>
                  <a:lnTo>
                    <a:pt x="2578" y="229"/>
                  </a:lnTo>
                  <a:lnTo>
                    <a:pt x="2592" y="222"/>
                  </a:lnTo>
                  <a:lnTo>
                    <a:pt x="2606" y="215"/>
                  </a:lnTo>
                  <a:lnTo>
                    <a:pt x="2620" y="209"/>
                  </a:lnTo>
                  <a:lnTo>
                    <a:pt x="2633" y="209"/>
                  </a:lnTo>
                  <a:lnTo>
                    <a:pt x="2647" y="209"/>
                  </a:lnTo>
                  <a:lnTo>
                    <a:pt x="2660" y="209"/>
                  </a:lnTo>
                  <a:lnTo>
                    <a:pt x="2668" y="222"/>
                  </a:lnTo>
                  <a:lnTo>
                    <a:pt x="2675" y="237"/>
                  </a:lnTo>
                  <a:lnTo>
                    <a:pt x="2682" y="250"/>
                  </a:lnTo>
                  <a:lnTo>
                    <a:pt x="2688" y="264"/>
                  </a:lnTo>
                  <a:lnTo>
                    <a:pt x="2702" y="264"/>
                  </a:lnTo>
                  <a:lnTo>
                    <a:pt x="2716" y="264"/>
                  </a:lnTo>
                  <a:lnTo>
                    <a:pt x="2730" y="264"/>
                  </a:lnTo>
                  <a:lnTo>
                    <a:pt x="2744" y="264"/>
                  </a:lnTo>
                  <a:lnTo>
                    <a:pt x="2757" y="264"/>
                  </a:lnTo>
                  <a:lnTo>
                    <a:pt x="2771" y="264"/>
                  </a:lnTo>
                  <a:lnTo>
                    <a:pt x="2784" y="264"/>
                  </a:lnTo>
                  <a:lnTo>
                    <a:pt x="2799" y="278"/>
                  </a:lnTo>
                  <a:lnTo>
                    <a:pt x="2812" y="285"/>
                  </a:lnTo>
                  <a:lnTo>
                    <a:pt x="2826" y="292"/>
                  </a:lnTo>
                  <a:lnTo>
                    <a:pt x="2839" y="292"/>
                  </a:lnTo>
                  <a:lnTo>
                    <a:pt x="2854" y="292"/>
                  </a:lnTo>
                  <a:lnTo>
                    <a:pt x="2867" y="299"/>
                  </a:lnTo>
                  <a:lnTo>
                    <a:pt x="2881" y="299"/>
                  </a:lnTo>
                  <a:lnTo>
                    <a:pt x="2895" y="305"/>
                  </a:lnTo>
                  <a:lnTo>
                    <a:pt x="2909" y="313"/>
                  </a:lnTo>
                  <a:lnTo>
                    <a:pt x="2923" y="320"/>
                  </a:lnTo>
                  <a:lnTo>
                    <a:pt x="2936" y="320"/>
                  </a:lnTo>
                  <a:lnTo>
                    <a:pt x="2950" y="320"/>
                  </a:lnTo>
                  <a:lnTo>
                    <a:pt x="2963" y="320"/>
                  </a:lnTo>
                  <a:lnTo>
                    <a:pt x="2978" y="327"/>
                  </a:lnTo>
                  <a:lnTo>
                    <a:pt x="2991" y="333"/>
                  </a:lnTo>
                  <a:lnTo>
                    <a:pt x="3005" y="333"/>
                  </a:lnTo>
                  <a:lnTo>
                    <a:pt x="3018" y="333"/>
                  </a:lnTo>
                  <a:lnTo>
                    <a:pt x="3033" y="341"/>
                  </a:lnTo>
                  <a:lnTo>
                    <a:pt x="3047" y="341"/>
                  </a:lnTo>
                  <a:lnTo>
                    <a:pt x="3060" y="349"/>
                  </a:lnTo>
                  <a:lnTo>
                    <a:pt x="3074" y="349"/>
                  </a:lnTo>
                  <a:lnTo>
                    <a:pt x="3087" y="356"/>
                  </a:lnTo>
                  <a:lnTo>
                    <a:pt x="3102" y="356"/>
                  </a:lnTo>
                  <a:lnTo>
                    <a:pt x="3115" y="362"/>
                  </a:lnTo>
                  <a:lnTo>
                    <a:pt x="3129" y="369"/>
                  </a:lnTo>
                  <a:lnTo>
                    <a:pt x="3142" y="376"/>
                  </a:lnTo>
                  <a:lnTo>
                    <a:pt x="3157" y="376"/>
                  </a:lnTo>
                  <a:lnTo>
                    <a:pt x="3170" y="376"/>
                  </a:lnTo>
                  <a:lnTo>
                    <a:pt x="3184" y="383"/>
                  </a:lnTo>
                  <a:lnTo>
                    <a:pt x="3198" y="383"/>
                  </a:lnTo>
                  <a:lnTo>
                    <a:pt x="3211" y="383"/>
                  </a:lnTo>
                  <a:lnTo>
                    <a:pt x="3226" y="391"/>
                  </a:lnTo>
                  <a:lnTo>
                    <a:pt x="3239" y="391"/>
                  </a:lnTo>
                  <a:lnTo>
                    <a:pt x="3253" y="391"/>
                  </a:lnTo>
                  <a:lnTo>
                    <a:pt x="3266" y="397"/>
                  </a:lnTo>
                  <a:lnTo>
                    <a:pt x="3281" y="397"/>
                  </a:lnTo>
                  <a:lnTo>
                    <a:pt x="3294" y="397"/>
                  </a:lnTo>
                  <a:lnTo>
                    <a:pt x="3308" y="397"/>
                  </a:lnTo>
                  <a:lnTo>
                    <a:pt x="3321" y="397"/>
                  </a:lnTo>
                  <a:lnTo>
                    <a:pt x="3335" y="397"/>
                  </a:lnTo>
                  <a:lnTo>
                    <a:pt x="3349" y="397"/>
                  </a:lnTo>
                  <a:lnTo>
                    <a:pt x="3363" y="397"/>
                  </a:lnTo>
                  <a:lnTo>
                    <a:pt x="3377" y="397"/>
                  </a:lnTo>
                  <a:lnTo>
                    <a:pt x="3390" y="404"/>
                  </a:lnTo>
                  <a:lnTo>
                    <a:pt x="3405" y="411"/>
                  </a:lnTo>
                  <a:lnTo>
                    <a:pt x="3418" y="425"/>
                  </a:lnTo>
                  <a:lnTo>
                    <a:pt x="3418" y="439"/>
                  </a:lnTo>
                  <a:lnTo>
                    <a:pt x="3418" y="452"/>
                  </a:lnTo>
                  <a:lnTo>
                    <a:pt x="3411" y="467"/>
                  </a:lnTo>
                  <a:lnTo>
                    <a:pt x="3405" y="480"/>
                  </a:lnTo>
                  <a:lnTo>
                    <a:pt x="3397" y="494"/>
                  </a:lnTo>
                  <a:lnTo>
                    <a:pt x="3383" y="509"/>
                  </a:lnTo>
                  <a:lnTo>
                    <a:pt x="3383" y="522"/>
                  </a:lnTo>
                  <a:lnTo>
                    <a:pt x="3377" y="537"/>
                  </a:lnTo>
                  <a:lnTo>
                    <a:pt x="3377" y="550"/>
                  </a:lnTo>
                  <a:lnTo>
                    <a:pt x="3377" y="564"/>
                  </a:lnTo>
                  <a:lnTo>
                    <a:pt x="3377" y="578"/>
                  </a:lnTo>
                  <a:lnTo>
                    <a:pt x="3377" y="592"/>
                  </a:lnTo>
                  <a:lnTo>
                    <a:pt x="3377" y="605"/>
                  </a:lnTo>
                  <a:lnTo>
                    <a:pt x="3377" y="620"/>
                  </a:lnTo>
                  <a:lnTo>
                    <a:pt x="3377" y="633"/>
                  </a:lnTo>
                  <a:lnTo>
                    <a:pt x="3383" y="648"/>
                  </a:lnTo>
                  <a:lnTo>
                    <a:pt x="3390" y="661"/>
                  </a:lnTo>
                  <a:lnTo>
                    <a:pt x="3397" y="675"/>
                  </a:lnTo>
                  <a:lnTo>
                    <a:pt x="3402" y="694"/>
                  </a:lnTo>
                  <a:lnTo>
                    <a:pt x="3405" y="722"/>
                  </a:lnTo>
                  <a:lnTo>
                    <a:pt x="3390" y="756"/>
                  </a:lnTo>
                  <a:lnTo>
                    <a:pt x="3335" y="727"/>
                  </a:lnTo>
                  <a:lnTo>
                    <a:pt x="3333" y="749"/>
                  </a:lnTo>
                  <a:lnTo>
                    <a:pt x="3345" y="775"/>
                  </a:lnTo>
                  <a:lnTo>
                    <a:pt x="3352" y="808"/>
                  </a:lnTo>
                  <a:lnTo>
                    <a:pt x="3317" y="828"/>
                  </a:lnTo>
                  <a:lnTo>
                    <a:pt x="3246" y="865"/>
                  </a:lnTo>
                  <a:lnTo>
                    <a:pt x="3213" y="865"/>
                  </a:lnTo>
                  <a:lnTo>
                    <a:pt x="3151" y="895"/>
                  </a:lnTo>
                  <a:lnTo>
                    <a:pt x="3071" y="976"/>
                  </a:lnTo>
                  <a:lnTo>
                    <a:pt x="3067" y="1007"/>
                  </a:lnTo>
                  <a:lnTo>
                    <a:pt x="3042" y="1031"/>
                  </a:lnTo>
                  <a:lnTo>
                    <a:pt x="3044" y="1064"/>
                  </a:lnTo>
                  <a:lnTo>
                    <a:pt x="2989" y="1119"/>
                  </a:lnTo>
                  <a:lnTo>
                    <a:pt x="2932" y="1145"/>
                  </a:lnTo>
                  <a:lnTo>
                    <a:pt x="2881" y="1138"/>
                  </a:lnTo>
                  <a:lnTo>
                    <a:pt x="2844" y="1156"/>
                  </a:lnTo>
                  <a:lnTo>
                    <a:pt x="2852" y="1191"/>
                  </a:lnTo>
                  <a:lnTo>
                    <a:pt x="2828" y="1241"/>
                  </a:lnTo>
                  <a:lnTo>
                    <a:pt x="2792" y="1241"/>
                  </a:lnTo>
                  <a:lnTo>
                    <a:pt x="2746" y="1267"/>
                  </a:lnTo>
                  <a:lnTo>
                    <a:pt x="2688" y="1265"/>
                  </a:lnTo>
                  <a:lnTo>
                    <a:pt x="2668" y="1281"/>
                  </a:lnTo>
                  <a:lnTo>
                    <a:pt x="2499" y="1284"/>
                  </a:lnTo>
                  <a:lnTo>
                    <a:pt x="2446" y="1309"/>
                  </a:lnTo>
                  <a:lnTo>
                    <a:pt x="2385" y="1309"/>
                  </a:lnTo>
                  <a:lnTo>
                    <a:pt x="2354" y="1326"/>
                  </a:lnTo>
                  <a:lnTo>
                    <a:pt x="2329" y="1323"/>
                  </a:lnTo>
                  <a:lnTo>
                    <a:pt x="2247" y="1367"/>
                  </a:lnTo>
                  <a:lnTo>
                    <a:pt x="2159" y="1367"/>
                  </a:lnTo>
                  <a:lnTo>
                    <a:pt x="2135" y="1337"/>
                  </a:lnTo>
                  <a:lnTo>
                    <a:pt x="2082" y="1337"/>
                  </a:lnTo>
                  <a:lnTo>
                    <a:pt x="2057" y="1351"/>
                  </a:lnTo>
                  <a:lnTo>
                    <a:pt x="1969" y="1355"/>
                  </a:lnTo>
                  <a:lnTo>
                    <a:pt x="1880" y="1304"/>
                  </a:lnTo>
                  <a:lnTo>
                    <a:pt x="1861" y="1281"/>
                  </a:lnTo>
                  <a:lnTo>
                    <a:pt x="1807" y="1281"/>
                  </a:lnTo>
                  <a:lnTo>
                    <a:pt x="1758" y="1309"/>
                  </a:lnTo>
                  <a:lnTo>
                    <a:pt x="1726" y="1307"/>
                  </a:lnTo>
                  <a:lnTo>
                    <a:pt x="1696" y="1328"/>
                  </a:lnTo>
                  <a:lnTo>
                    <a:pt x="1637" y="1328"/>
                  </a:lnTo>
                  <a:lnTo>
                    <a:pt x="1628" y="1298"/>
                  </a:lnTo>
                  <a:lnTo>
                    <a:pt x="1595" y="1267"/>
                  </a:lnTo>
                  <a:lnTo>
                    <a:pt x="1584" y="1241"/>
                  </a:lnTo>
                  <a:lnTo>
                    <a:pt x="1564" y="1226"/>
                  </a:lnTo>
                  <a:lnTo>
                    <a:pt x="1531" y="1226"/>
                  </a:lnTo>
                  <a:lnTo>
                    <a:pt x="1478" y="1254"/>
                  </a:lnTo>
                  <a:lnTo>
                    <a:pt x="1446" y="1254"/>
                  </a:lnTo>
                  <a:lnTo>
                    <a:pt x="1423" y="1267"/>
                  </a:lnTo>
                  <a:lnTo>
                    <a:pt x="1393" y="1267"/>
                  </a:lnTo>
                  <a:lnTo>
                    <a:pt x="1370" y="1279"/>
                  </a:lnTo>
                  <a:lnTo>
                    <a:pt x="1252" y="1284"/>
                  </a:lnTo>
                  <a:lnTo>
                    <a:pt x="1196" y="1256"/>
                  </a:lnTo>
                  <a:lnTo>
                    <a:pt x="1058" y="1254"/>
                  </a:lnTo>
                  <a:lnTo>
                    <a:pt x="1031" y="1228"/>
                  </a:lnTo>
                  <a:lnTo>
                    <a:pt x="953" y="1228"/>
                  </a:lnTo>
                  <a:lnTo>
                    <a:pt x="923" y="1212"/>
                  </a:lnTo>
                  <a:lnTo>
                    <a:pt x="896" y="1217"/>
                  </a:lnTo>
                  <a:lnTo>
                    <a:pt x="872" y="1226"/>
                  </a:lnTo>
                  <a:lnTo>
                    <a:pt x="861" y="1261"/>
                  </a:lnTo>
                  <a:lnTo>
                    <a:pt x="780" y="1302"/>
                  </a:lnTo>
                  <a:lnTo>
                    <a:pt x="690" y="1298"/>
                  </a:lnTo>
                  <a:lnTo>
                    <a:pt x="665" y="1313"/>
                  </a:lnTo>
                  <a:lnTo>
                    <a:pt x="603" y="1313"/>
                  </a:lnTo>
                  <a:lnTo>
                    <a:pt x="550" y="1289"/>
                  </a:lnTo>
                  <a:lnTo>
                    <a:pt x="521" y="1289"/>
                  </a:lnTo>
                  <a:lnTo>
                    <a:pt x="495" y="1270"/>
                  </a:lnTo>
                  <a:lnTo>
                    <a:pt x="411" y="1272"/>
                  </a:lnTo>
                  <a:lnTo>
                    <a:pt x="385" y="1256"/>
                  </a:lnTo>
                  <a:lnTo>
                    <a:pt x="305" y="1254"/>
                  </a:lnTo>
                  <a:lnTo>
                    <a:pt x="247" y="1286"/>
                  </a:lnTo>
                  <a:lnTo>
                    <a:pt x="85" y="1281"/>
                  </a:lnTo>
                  <a:lnTo>
                    <a:pt x="79" y="1251"/>
                  </a:lnTo>
                  <a:lnTo>
                    <a:pt x="52" y="1254"/>
                  </a:lnTo>
                  <a:lnTo>
                    <a:pt x="52" y="1202"/>
                  </a:lnTo>
                  <a:lnTo>
                    <a:pt x="68" y="1177"/>
                  </a:lnTo>
                  <a:lnTo>
                    <a:pt x="99" y="1142"/>
                  </a:lnTo>
                  <a:lnTo>
                    <a:pt x="123" y="1145"/>
                  </a:lnTo>
                  <a:lnTo>
                    <a:pt x="112" y="1117"/>
                  </a:lnTo>
                  <a:lnTo>
                    <a:pt x="83" y="1103"/>
                  </a:lnTo>
                  <a:lnTo>
                    <a:pt x="83" y="1020"/>
                  </a:lnTo>
                  <a:lnTo>
                    <a:pt x="110" y="995"/>
                  </a:lnTo>
                  <a:lnTo>
                    <a:pt x="110" y="912"/>
                  </a:lnTo>
                  <a:lnTo>
                    <a:pt x="139" y="849"/>
                  </a:lnTo>
                  <a:lnTo>
                    <a:pt x="135" y="742"/>
                  </a:lnTo>
                  <a:lnTo>
                    <a:pt x="170" y="724"/>
                  </a:lnTo>
                  <a:lnTo>
                    <a:pt x="170" y="648"/>
                  </a:lnTo>
                  <a:lnTo>
                    <a:pt x="137" y="605"/>
                  </a:lnTo>
                  <a:lnTo>
                    <a:pt x="139" y="537"/>
                  </a:lnTo>
                  <a:lnTo>
                    <a:pt x="123" y="506"/>
                  </a:lnTo>
                  <a:lnTo>
                    <a:pt x="126" y="469"/>
                  </a:lnTo>
                  <a:lnTo>
                    <a:pt x="112" y="446"/>
                  </a:lnTo>
                  <a:lnTo>
                    <a:pt x="25" y="446"/>
                  </a:lnTo>
                  <a:lnTo>
                    <a:pt x="15" y="423"/>
                  </a:lnTo>
                  <a:lnTo>
                    <a:pt x="13" y="393"/>
                  </a:lnTo>
                  <a:lnTo>
                    <a:pt x="0" y="353"/>
                  </a:lnTo>
                  <a:lnTo>
                    <a:pt x="0" y="311"/>
                  </a:lnTo>
                  <a:lnTo>
                    <a:pt x="55" y="280"/>
                  </a:lnTo>
                  <a:lnTo>
                    <a:pt x="79" y="283"/>
                  </a:lnTo>
                  <a:lnTo>
                    <a:pt x="112" y="270"/>
                  </a:lnTo>
                  <a:lnTo>
                    <a:pt x="145" y="268"/>
                  </a:lnTo>
                  <a:lnTo>
                    <a:pt x="181" y="250"/>
                  </a:lnTo>
                  <a:lnTo>
                    <a:pt x="179" y="83"/>
                  </a:lnTo>
                  <a:lnTo>
                    <a:pt x="229" y="0"/>
                  </a:lnTo>
                  <a:close/>
                </a:path>
              </a:pathLst>
            </a:custGeom>
            <a:solidFill>
              <a:srgbClr val="DDDDDD"/>
            </a:solidFill>
            <a:ln w="28575" cmpd="sng">
              <a:solidFill>
                <a:srgbClr val="DDDDDD"/>
              </a:solidFill>
              <a:prstDash val="solid"/>
              <a:round/>
              <a:headEnd/>
              <a:tailEnd/>
            </a:ln>
          </p:spPr>
          <p:txBody>
            <a:bodyPr/>
            <a:lstStyle/>
            <a:p>
              <a:endParaRPr lang="en-US" dirty="0"/>
            </a:p>
          </p:txBody>
        </p:sp>
        <p:sp>
          <p:nvSpPr>
            <p:cNvPr id="21841" name="Oval 1317"/>
            <p:cNvSpPr>
              <a:spLocks noChangeArrowheads="1"/>
            </p:cNvSpPr>
            <p:nvPr/>
          </p:nvSpPr>
          <p:spPr bwMode="gray">
            <a:xfrm>
              <a:off x="2128" y="2370"/>
              <a:ext cx="96" cy="72"/>
            </a:xfrm>
            <a:prstGeom prst="ellipse">
              <a:avLst/>
            </a:prstGeom>
            <a:solidFill>
              <a:srgbClr val="DDDDDD"/>
            </a:solidFill>
            <a:ln w="28575">
              <a:solidFill>
                <a:srgbClr val="DDDDDD"/>
              </a:solidFill>
              <a:round/>
              <a:headEnd/>
              <a:tailEnd/>
            </a:ln>
          </p:spPr>
          <p:txBody>
            <a:bodyPr wrap="none" anchor="ctr"/>
            <a:lstStyle/>
            <a:p>
              <a:endParaRPr lang="en-US" dirty="0"/>
            </a:p>
          </p:txBody>
        </p:sp>
        <p:grpSp>
          <p:nvGrpSpPr>
            <p:cNvPr id="21529" name="Group 1318"/>
            <p:cNvGrpSpPr>
              <a:grpSpLocks/>
            </p:cNvGrpSpPr>
            <p:nvPr/>
          </p:nvGrpSpPr>
          <p:grpSpPr bwMode="auto">
            <a:xfrm>
              <a:off x="1107" y="3219"/>
              <a:ext cx="335" cy="257"/>
              <a:chOff x="498" y="2510"/>
              <a:chExt cx="371" cy="221"/>
            </a:xfrm>
          </p:grpSpPr>
          <p:grpSp>
            <p:nvGrpSpPr>
              <p:cNvPr id="21530" name="Group 1319"/>
              <p:cNvGrpSpPr>
                <a:grpSpLocks/>
              </p:cNvGrpSpPr>
              <p:nvPr/>
            </p:nvGrpSpPr>
            <p:grpSpPr bwMode="auto">
              <a:xfrm>
                <a:off x="498" y="2510"/>
                <a:ext cx="371" cy="221"/>
                <a:chOff x="498" y="2510"/>
                <a:chExt cx="371" cy="221"/>
              </a:xfrm>
            </p:grpSpPr>
            <p:grpSp>
              <p:nvGrpSpPr>
                <p:cNvPr id="21531" name="Group 1320"/>
                <p:cNvGrpSpPr>
                  <a:grpSpLocks/>
                </p:cNvGrpSpPr>
                <p:nvPr/>
              </p:nvGrpSpPr>
              <p:grpSpPr bwMode="auto">
                <a:xfrm>
                  <a:off x="498" y="2541"/>
                  <a:ext cx="33" cy="32"/>
                  <a:chOff x="498" y="2541"/>
                  <a:chExt cx="33" cy="32"/>
                </a:xfrm>
              </p:grpSpPr>
              <p:sp>
                <p:nvSpPr>
                  <p:cNvPr id="21869" name="Freeform 1321"/>
                  <p:cNvSpPr>
                    <a:spLocks/>
                  </p:cNvSpPr>
                  <p:nvPr/>
                </p:nvSpPr>
                <p:spPr bwMode="gray">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21870" name="Freeform 1322"/>
                  <p:cNvSpPr>
                    <a:spLocks/>
                  </p:cNvSpPr>
                  <p:nvPr/>
                </p:nvSpPr>
                <p:spPr bwMode="gray">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32" name="Group 1323"/>
                <p:cNvGrpSpPr>
                  <a:grpSpLocks/>
                </p:cNvGrpSpPr>
                <p:nvPr/>
              </p:nvGrpSpPr>
              <p:grpSpPr bwMode="auto">
                <a:xfrm>
                  <a:off x="539" y="2510"/>
                  <a:ext cx="58" cy="44"/>
                  <a:chOff x="539" y="2510"/>
                  <a:chExt cx="58" cy="44"/>
                </a:xfrm>
              </p:grpSpPr>
              <p:sp>
                <p:nvSpPr>
                  <p:cNvPr id="21867" name="Freeform 1324"/>
                  <p:cNvSpPr>
                    <a:spLocks/>
                  </p:cNvSpPr>
                  <p:nvPr/>
                </p:nvSpPr>
                <p:spPr bwMode="gray">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close/>
                      </a:path>
                    </a:pathLst>
                  </a:custGeom>
                  <a:solidFill>
                    <a:srgbClr val="DDDDDD"/>
                  </a:solidFill>
                  <a:ln w="28575" cmpd="sng">
                    <a:solidFill>
                      <a:srgbClr val="DDDDDD"/>
                    </a:solidFill>
                    <a:round/>
                    <a:headEnd/>
                    <a:tailEnd/>
                  </a:ln>
                </p:spPr>
                <p:txBody>
                  <a:bodyPr/>
                  <a:lstStyle/>
                  <a:p>
                    <a:endParaRPr lang="en-US" dirty="0"/>
                  </a:p>
                </p:txBody>
              </p:sp>
              <p:sp>
                <p:nvSpPr>
                  <p:cNvPr id="21868" name="Freeform 1325"/>
                  <p:cNvSpPr>
                    <a:spLocks/>
                  </p:cNvSpPr>
                  <p:nvPr/>
                </p:nvSpPr>
                <p:spPr bwMode="gray">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33" name="Group 1326"/>
                <p:cNvGrpSpPr>
                  <a:grpSpLocks/>
                </p:cNvGrpSpPr>
                <p:nvPr/>
              </p:nvGrpSpPr>
              <p:grpSpPr bwMode="auto">
                <a:xfrm>
                  <a:off x="589" y="2541"/>
                  <a:ext cx="82" cy="45"/>
                  <a:chOff x="589" y="2541"/>
                  <a:chExt cx="82" cy="45"/>
                </a:xfrm>
              </p:grpSpPr>
              <p:sp>
                <p:nvSpPr>
                  <p:cNvPr id="21865" name="Freeform 1327"/>
                  <p:cNvSpPr>
                    <a:spLocks/>
                  </p:cNvSpPr>
                  <p:nvPr/>
                </p:nvSpPr>
                <p:spPr bwMode="gray">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close/>
                      </a:path>
                    </a:pathLst>
                  </a:custGeom>
                  <a:solidFill>
                    <a:srgbClr val="DDDDDD"/>
                  </a:solidFill>
                  <a:ln w="28575" cmpd="sng">
                    <a:solidFill>
                      <a:srgbClr val="DDDDDD"/>
                    </a:solidFill>
                    <a:round/>
                    <a:headEnd/>
                    <a:tailEnd/>
                  </a:ln>
                </p:spPr>
                <p:txBody>
                  <a:bodyPr/>
                  <a:lstStyle/>
                  <a:p>
                    <a:endParaRPr lang="en-US" dirty="0"/>
                  </a:p>
                </p:txBody>
              </p:sp>
              <p:sp>
                <p:nvSpPr>
                  <p:cNvPr id="21866" name="Freeform 1328"/>
                  <p:cNvSpPr>
                    <a:spLocks/>
                  </p:cNvSpPr>
                  <p:nvPr/>
                </p:nvSpPr>
                <p:spPr bwMode="gray">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34" name="Group 1329"/>
                <p:cNvGrpSpPr>
                  <a:grpSpLocks/>
                </p:cNvGrpSpPr>
                <p:nvPr/>
              </p:nvGrpSpPr>
              <p:grpSpPr bwMode="auto">
                <a:xfrm>
                  <a:off x="671" y="2573"/>
                  <a:ext cx="66" cy="25"/>
                  <a:chOff x="671" y="2573"/>
                  <a:chExt cx="66" cy="25"/>
                </a:xfrm>
              </p:grpSpPr>
              <p:sp>
                <p:nvSpPr>
                  <p:cNvPr id="21863" name="Freeform 1330"/>
                  <p:cNvSpPr>
                    <a:spLocks/>
                  </p:cNvSpPr>
                  <p:nvPr/>
                </p:nvSpPr>
                <p:spPr bwMode="gray">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close/>
                      </a:path>
                    </a:pathLst>
                  </a:custGeom>
                  <a:solidFill>
                    <a:srgbClr val="DDDDDD"/>
                  </a:solidFill>
                  <a:ln w="28575" cmpd="sng">
                    <a:solidFill>
                      <a:srgbClr val="DDDDDD"/>
                    </a:solidFill>
                    <a:round/>
                    <a:headEnd/>
                    <a:tailEnd/>
                  </a:ln>
                </p:spPr>
                <p:txBody>
                  <a:bodyPr/>
                  <a:lstStyle/>
                  <a:p>
                    <a:endParaRPr lang="en-US" dirty="0"/>
                  </a:p>
                </p:txBody>
              </p:sp>
              <p:sp>
                <p:nvSpPr>
                  <p:cNvPr id="21864" name="Freeform 1331"/>
                  <p:cNvSpPr>
                    <a:spLocks/>
                  </p:cNvSpPr>
                  <p:nvPr/>
                </p:nvSpPr>
                <p:spPr bwMode="gray">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35" name="Group 1332"/>
                <p:cNvGrpSpPr>
                  <a:grpSpLocks/>
                </p:cNvGrpSpPr>
                <p:nvPr/>
              </p:nvGrpSpPr>
              <p:grpSpPr bwMode="auto">
                <a:xfrm>
                  <a:off x="688" y="2605"/>
                  <a:ext cx="25" cy="19"/>
                  <a:chOff x="688" y="2605"/>
                  <a:chExt cx="25" cy="19"/>
                </a:xfrm>
              </p:grpSpPr>
              <p:sp>
                <p:nvSpPr>
                  <p:cNvPr id="21861" name="Freeform 1333"/>
                  <p:cNvSpPr>
                    <a:spLocks/>
                  </p:cNvSpPr>
                  <p:nvPr/>
                </p:nvSpPr>
                <p:spPr bwMode="gray">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close/>
                      </a:path>
                    </a:pathLst>
                  </a:custGeom>
                  <a:solidFill>
                    <a:srgbClr val="DDDDDD"/>
                  </a:solidFill>
                  <a:ln w="28575" cmpd="sng">
                    <a:solidFill>
                      <a:srgbClr val="DDDDDD"/>
                    </a:solidFill>
                    <a:round/>
                    <a:headEnd/>
                    <a:tailEnd/>
                  </a:ln>
                </p:spPr>
                <p:txBody>
                  <a:bodyPr/>
                  <a:lstStyle/>
                  <a:p>
                    <a:endParaRPr lang="en-US" dirty="0"/>
                  </a:p>
                </p:txBody>
              </p:sp>
              <p:sp>
                <p:nvSpPr>
                  <p:cNvPr id="21862" name="Freeform 1334"/>
                  <p:cNvSpPr>
                    <a:spLocks/>
                  </p:cNvSpPr>
                  <p:nvPr/>
                </p:nvSpPr>
                <p:spPr bwMode="gray">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36" name="Group 1335"/>
                <p:cNvGrpSpPr>
                  <a:grpSpLocks/>
                </p:cNvGrpSpPr>
                <p:nvPr/>
              </p:nvGrpSpPr>
              <p:grpSpPr bwMode="auto">
                <a:xfrm>
                  <a:off x="721" y="2624"/>
                  <a:ext cx="16" cy="18"/>
                  <a:chOff x="721" y="2624"/>
                  <a:chExt cx="16" cy="18"/>
                </a:xfrm>
              </p:grpSpPr>
              <p:sp>
                <p:nvSpPr>
                  <p:cNvPr id="21859" name="Freeform 1336"/>
                  <p:cNvSpPr>
                    <a:spLocks/>
                  </p:cNvSpPr>
                  <p:nvPr/>
                </p:nvSpPr>
                <p:spPr bwMode="gray">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close/>
                      </a:path>
                    </a:pathLst>
                  </a:custGeom>
                  <a:solidFill>
                    <a:srgbClr val="DDDDDD"/>
                  </a:solidFill>
                  <a:ln w="28575" cmpd="sng">
                    <a:solidFill>
                      <a:srgbClr val="DDDDDD"/>
                    </a:solidFill>
                    <a:round/>
                    <a:headEnd/>
                    <a:tailEnd/>
                  </a:ln>
                </p:spPr>
                <p:txBody>
                  <a:bodyPr/>
                  <a:lstStyle/>
                  <a:p>
                    <a:endParaRPr lang="en-US" dirty="0"/>
                  </a:p>
                </p:txBody>
              </p:sp>
              <p:sp>
                <p:nvSpPr>
                  <p:cNvPr id="21860" name="Freeform 1337"/>
                  <p:cNvSpPr>
                    <a:spLocks/>
                  </p:cNvSpPr>
                  <p:nvPr/>
                </p:nvSpPr>
                <p:spPr bwMode="gray">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537" name="Group 1338"/>
                <p:cNvGrpSpPr>
                  <a:grpSpLocks/>
                </p:cNvGrpSpPr>
                <p:nvPr/>
              </p:nvGrpSpPr>
              <p:grpSpPr bwMode="auto">
                <a:xfrm>
                  <a:off x="762" y="2636"/>
                  <a:ext cx="107" cy="95"/>
                  <a:chOff x="762" y="2636"/>
                  <a:chExt cx="107" cy="95"/>
                </a:xfrm>
              </p:grpSpPr>
              <p:sp>
                <p:nvSpPr>
                  <p:cNvPr id="21857" name="Freeform 1339"/>
                  <p:cNvSpPr>
                    <a:spLocks/>
                  </p:cNvSpPr>
                  <p:nvPr/>
                </p:nvSpPr>
                <p:spPr bwMode="gray">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close/>
                      </a:path>
                    </a:pathLst>
                  </a:custGeom>
                  <a:solidFill>
                    <a:srgbClr val="DDDDDD"/>
                  </a:solidFill>
                  <a:ln w="28575" cmpd="sng">
                    <a:solidFill>
                      <a:srgbClr val="DDDDDD"/>
                    </a:solidFill>
                    <a:round/>
                    <a:headEnd/>
                    <a:tailEnd/>
                  </a:ln>
                </p:spPr>
                <p:txBody>
                  <a:bodyPr/>
                  <a:lstStyle/>
                  <a:p>
                    <a:endParaRPr lang="en-US" dirty="0"/>
                  </a:p>
                </p:txBody>
              </p:sp>
              <p:sp>
                <p:nvSpPr>
                  <p:cNvPr id="21858" name="Freeform 1340"/>
                  <p:cNvSpPr>
                    <a:spLocks/>
                  </p:cNvSpPr>
                  <p:nvPr/>
                </p:nvSpPr>
                <p:spPr bwMode="gray">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path>
                    </a:pathLst>
                  </a:custGeom>
                  <a:solidFill>
                    <a:srgbClr val="DDDDDD"/>
                  </a:solidFill>
                  <a:ln w="28575" cmpd="sng">
                    <a:solidFill>
                      <a:srgbClr val="DDDDDD"/>
                    </a:solidFill>
                    <a:prstDash val="solid"/>
                    <a:round/>
                    <a:headEnd/>
                    <a:tailEnd/>
                  </a:ln>
                </p:spPr>
                <p:txBody>
                  <a:bodyPr/>
                  <a:lstStyle/>
                  <a:p>
                    <a:endParaRPr lang="en-US" dirty="0"/>
                  </a:p>
                </p:txBody>
              </p:sp>
            </p:grpSp>
          </p:grpSp>
          <p:grpSp>
            <p:nvGrpSpPr>
              <p:cNvPr id="21538" name="Group 1341"/>
              <p:cNvGrpSpPr>
                <a:grpSpLocks/>
              </p:cNvGrpSpPr>
              <p:nvPr/>
            </p:nvGrpSpPr>
            <p:grpSpPr bwMode="auto">
              <a:xfrm>
                <a:off x="729" y="2586"/>
                <a:ext cx="58" cy="44"/>
                <a:chOff x="729" y="2586"/>
                <a:chExt cx="58" cy="44"/>
              </a:xfrm>
            </p:grpSpPr>
            <p:sp>
              <p:nvSpPr>
                <p:cNvPr id="21848" name="Freeform 1342"/>
                <p:cNvSpPr>
                  <a:spLocks/>
                </p:cNvSpPr>
                <p:nvPr/>
              </p:nvSpPr>
              <p:spPr bwMode="gray">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close/>
                    </a:path>
                  </a:pathLst>
                </a:custGeom>
                <a:solidFill>
                  <a:srgbClr val="DDDDDD"/>
                </a:solidFill>
                <a:ln w="28575" cmpd="sng">
                  <a:solidFill>
                    <a:srgbClr val="DDDDDD"/>
                  </a:solidFill>
                  <a:round/>
                  <a:headEnd/>
                  <a:tailEnd/>
                </a:ln>
              </p:spPr>
              <p:txBody>
                <a:bodyPr/>
                <a:lstStyle/>
                <a:p>
                  <a:endParaRPr lang="en-US" dirty="0"/>
                </a:p>
              </p:txBody>
            </p:sp>
            <p:sp>
              <p:nvSpPr>
                <p:cNvPr id="21849" name="Freeform 1343"/>
                <p:cNvSpPr>
                  <a:spLocks/>
                </p:cNvSpPr>
                <p:nvPr/>
              </p:nvSpPr>
              <p:spPr bwMode="gray">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path>
                  </a:pathLst>
                </a:custGeom>
                <a:solidFill>
                  <a:srgbClr val="DDDDDD"/>
                </a:solidFill>
                <a:ln w="28575" cmpd="sng">
                  <a:solidFill>
                    <a:srgbClr val="DDDDDD"/>
                  </a:solidFill>
                  <a:prstDash val="solid"/>
                  <a:round/>
                  <a:headEnd/>
                  <a:tailEnd/>
                </a:ln>
              </p:spPr>
              <p:txBody>
                <a:bodyPr/>
                <a:lstStyle/>
                <a:p>
                  <a:endParaRPr lang="en-US" dirty="0"/>
                </a:p>
              </p:txBody>
            </p:sp>
          </p:grpSp>
        </p:grpSp>
        <p:grpSp>
          <p:nvGrpSpPr>
            <p:cNvPr id="21539" name="Group 1344"/>
            <p:cNvGrpSpPr>
              <a:grpSpLocks/>
            </p:cNvGrpSpPr>
            <p:nvPr/>
          </p:nvGrpSpPr>
          <p:grpSpPr bwMode="auto">
            <a:xfrm>
              <a:off x="533" y="2954"/>
              <a:ext cx="613" cy="588"/>
              <a:chOff x="465" y="2725"/>
              <a:chExt cx="677" cy="505"/>
            </a:xfrm>
          </p:grpSpPr>
          <p:sp>
            <p:nvSpPr>
              <p:cNvPr id="21844" name="Freeform 1345"/>
              <p:cNvSpPr>
                <a:spLocks/>
              </p:cNvSpPr>
              <p:nvPr/>
            </p:nvSpPr>
            <p:spPr bwMode="gray">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close/>
                  </a:path>
                </a:pathLst>
              </a:custGeom>
              <a:solidFill>
                <a:srgbClr val="DDDDDD"/>
              </a:solidFill>
              <a:ln w="28575" cmpd="sng">
                <a:solidFill>
                  <a:srgbClr val="DDDDDD"/>
                </a:solidFill>
                <a:round/>
                <a:headEnd/>
                <a:tailEnd/>
              </a:ln>
            </p:spPr>
            <p:txBody>
              <a:bodyPr/>
              <a:lstStyle/>
              <a:p>
                <a:endParaRPr lang="en-US" dirty="0"/>
              </a:p>
            </p:txBody>
          </p:sp>
          <p:sp>
            <p:nvSpPr>
              <p:cNvPr id="21845" name="Freeform 1346"/>
              <p:cNvSpPr>
                <a:spLocks/>
              </p:cNvSpPr>
              <p:nvPr/>
            </p:nvSpPr>
            <p:spPr bwMode="gray">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path>
                </a:pathLst>
              </a:custGeom>
              <a:solidFill>
                <a:srgbClr val="DDDDDD"/>
              </a:solidFill>
              <a:ln w="28575" cmpd="sng">
                <a:solidFill>
                  <a:srgbClr val="DDDDDD"/>
                </a:solidFill>
                <a:prstDash val="solid"/>
                <a:round/>
                <a:headEnd/>
                <a:tailEnd/>
              </a:ln>
            </p:spPr>
            <p:txBody>
              <a:bodyPr/>
              <a:lstStyle/>
              <a:p>
                <a:endParaRPr lang="en-US" dirty="0"/>
              </a:p>
            </p:txBody>
          </p:sp>
        </p:grpSp>
      </p:grpSp>
      <p:grpSp>
        <p:nvGrpSpPr>
          <p:cNvPr id="21540" name="Group 901"/>
          <p:cNvGrpSpPr>
            <a:grpSpLocks/>
          </p:cNvGrpSpPr>
          <p:nvPr/>
        </p:nvGrpSpPr>
        <p:grpSpPr bwMode="auto">
          <a:xfrm>
            <a:off x="858838" y="4765675"/>
            <a:ext cx="1443037" cy="933450"/>
            <a:chOff x="198" y="3019"/>
            <a:chExt cx="909" cy="588"/>
          </a:xfrm>
        </p:grpSpPr>
        <p:grpSp>
          <p:nvGrpSpPr>
            <p:cNvPr id="21541" name="Group 902"/>
            <p:cNvGrpSpPr>
              <a:grpSpLocks/>
            </p:cNvGrpSpPr>
            <p:nvPr/>
          </p:nvGrpSpPr>
          <p:grpSpPr bwMode="auto">
            <a:xfrm>
              <a:off x="772" y="3284"/>
              <a:ext cx="335" cy="257"/>
              <a:chOff x="498" y="2510"/>
              <a:chExt cx="371" cy="221"/>
            </a:xfrm>
          </p:grpSpPr>
          <p:grpSp>
            <p:nvGrpSpPr>
              <p:cNvPr id="21542" name="Group 903"/>
              <p:cNvGrpSpPr>
                <a:grpSpLocks/>
              </p:cNvGrpSpPr>
              <p:nvPr/>
            </p:nvGrpSpPr>
            <p:grpSpPr bwMode="auto">
              <a:xfrm>
                <a:off x="498" y="2510"/>
                <a:ext cx="371" cy="221"/>
                <a:chOff x="498" y="2510"/>
                <a:chExt cx="371" cy="221"/>
              </a:xfrm>
            </p:grpSpPr>
            <p:grpSp>
              <p:nvGrpSpPr>
                <p:cNvPr id="21543" name="Group 904"/>
                <p:cNvGrpSpPr>
                  <a:grpSpLocks/>
                </p:cNvGrpSpPr>
                <p:nvPr/>
              </p:nvGrpSpPr>
              <p:grpSpPr bwMode="auto">
                <a:xfrm>
                  <a:off x="498" y="2541"/>
                  <a:ext cx="33" cy="32"/>
                  <a:chOff x="498" y="2541"/>
                  <a:chExt cx="33" cy="32"/>
                </a:xfrm>
              </p:grpSpPr>
              <p:sp>
                <p:nvSpPr>
                  <p:cNvPr id="21778" name="Freeform 905"/>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close/>
                      </a:path>
                    </a:pathLst>
                  </a:custGeom>
                  <a:solidFill>
                    <a:srgbClr val="FFFFFF"/>
                  </a:solidFill>
                  <a:ln w="9525">
                    <a:noFill/>
                    <a:round/>
                    <a:headEnd/>
                    <a:tailEnd/>
                  </a:ln>
                </p:spPr>
                <p:txBody>
                  <a:bodyPr/>
                  <a:lstStyle/>
                  <a:p>
                    <a:endParaRPr lang="en-US" dirty="0"/>
                  </a:p>
                </p:txBody>
              </p:sp>
              <p:sp>
                <p:nvSpPr>
                  <p:cNvPr id="21779" name="Freeform 906"/>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44" name="Group 907"/>
                <p:cNvGrpSpPr>
                  <a:grpSpLocks/>
                </p:cNvGrpSpPr>
                <p:nvPr/>
              </p:nvGrpSpPr>
              <p:grpSpPr bwMode="auto">
                <a:xfrm>
                  <a:off x="539" y="2510"/>
                  <a:ext cx="58" cy="44"/>
                  <a:chOff x="539" y="2510"/>
                  <a:chExt cx="58" cy="44"/>
                </a:xfrm>
              </p:grpSpPr>
              <p:sp>
                <p:nvSpPr>
                  <p:cNvPr id="21776" name="Freeform 908"/>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close/>
                      </a:path>
                    </a:pathLst>
                  </a:custGeom>
                  <a:solidFill>
                    <a:srgbClr val="FFFFFF"/>
                  </a:solidFill>
                  <a:ln w="9525">
                    <a:noFill/>
                    <a:round/>
                    <a:headEnd/>
                    <a:tailEnd/>
                  </a:ln>
                </p:spPr>
                <p:txBody>
                  <a:bodyPr/>
                  <a:lstStyle/>
                  <a:p>
                    <a:endParaRPr lang="en-US" dirty="0"/>
                  </a:p>
                </p:txBody>
              </p:sp>
              <p:sp>
                <p:nvSpPr>
                  <p:cNvPr id="21777" name="Freeform 909"/>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45" name="Group 910"/>
                <p:cNvGrpSpPr>
                  <a:grpSpLocks/>
                </p:cNvGrpSpPr>
                <p:nvPr/>
              </p:nvGrpSpPr>
              <p:grpSpPr bwMode="auto">
                <a:xfrm>
                  <a:off x="589" y="2541"/>
                  <a:ext cx="82" cy="45"/>
                  <a:chOff x="589" y="2541"/>
                  <a:chExt cx="82" cy="45"/>
                </a:xfrm>
              </p:grpSpPr>
              <p:sp>
                <p:nvSpPr>
                  <p:cNvPr id="21774" name="Freeform 911"/>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close/>
                      </a:path>
                    </a:pathLst>
                  </a:custGeom>
                  <a:solidFill>
                    <a:srgbClr val="FFFFFF"/>
                  </a:solidFill>
                  <a:ln w="9525">
                    <a:noFill/>
                    <a:round/>
                    <a:headEnd/>
                    <a:tailEnd/>
                  </a:ln>
                </p:spPr>
                <p:txBody>
                  <a:bodyPr/>
                  <a:lstStyle/>
                  <a:p>
                    <a:endParaRPr lang="en-US" dirty="0"/>
                  </a:p>
                </p:txBody>
              </p:sp>
              <p:sp>
                <p:nvSpPr>
                  <p:cNvPr id="21775" name="Freeform 912"/>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46" name="Group 913"/>
                <p:cNvGrpSpPr>
                  <a:grpSpLocks/>
                </p:cNvGrpSpPr>
                <p:nvPr/>
              </p:nvGrpSpPr>
              <p:grpSpPr bwMode="auto">
                <a:xfrm>
                  <a:off x="671" y="2573"/>
                  <a:ext cx="66" cy="25"/>
                  <a:chOff x="671" y="2573"/>
                  <a:chExt cx="66" cy="25"/>
                </a:xfrm>
              </p:grpSpPr>
              <p:sp>
                <p:nvSpPr>
                  <p:cNvPr id="21772" name="Freeform 914"/>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close/>
                      </a:path>
                    </a:pathLst>
                  </a:custGeom>
                  <a:solidFill>
                    <a:srgbClr val="FFFFFF"/>
                  </a:solidFill>
                  <a:ln w="9525">
                    <a:noFill/>
                    <a:round/>
                    <a:headEnd/>
                    <a:tailEnd/>
                  </a:ln>
                </p:spPr>
                <p:txBody>
                  <a:bodyPr/>
                  <a:lstStyle/>
                  <a:p>
                    <a:endParaRPr lang="en-US" dirty="0"/>
                  </a:p>
                </p:txBody>
              </p:sp>
              <p:sp>
                <p:nvSpPr>
                  <p:cNvPr id="21773" name="Freeform 915"/>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47" name="Group 916"/>
                <p:cNvGrpSpPr>
                  <a:grpSpLocks/>
                </p:cNvGrpSpPr>
                <p:nvPr/>
              </p:nvGrpSpPr>
              <p:grpSpPr bwMode="auto">
                <a:xfrm>
                  <a:off x="688" y="2605"/>
                  <a:ext cx="25" cy="19"/>
                  <a:chOff x="688" y="2605"/>
                  <a:chExt cx="25" cy="19"/>
                </a:xfrm>
              </p:grpSpPr>
              <p:sp>
                <p:nvSpPr>
                  <p:cNvPr id="21770" name="Freeform 917"/>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close/>
                      </a:path>
                    </a:pathLst>
                  </a:custGeom>
                  <a:solidFill>
                    <a:srgbClr val="FFFFFF"/>
                  </a:solidFill>
                  <a:ln w="9525">
                    <a:noFill/>
                    <a:round/>
                    <a:headEnd/>
                    <a:tailEnd/>
                  </a:ln>
                </p:spPr>
                <p:txBody>
                  <a:bodyPr/>
                  <a:lstStyle/>
                  <a:p>
                    <a:endParaRPr lang="en-US" dirty="0"/>
                  </a:p>
                </p:txBody>
              </p:sp>
              <p:sp>
                <p:nvSpPr>
                  <p:cNvPr id="21771" name="Freeform 918"/>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48" name="Group 919"/>
                <p:cNvGrpSpPr>
                  <a:grpSpLocks/>
                </p:cNvGrpSpPr>
                <p:nvPr/>
              </p:nvGrpSpPr>
              <p:grpSpPr bwMode="auto">
                <a:xfrm>
                  <a:off x="721" y="2624"/>
                  <a:ext cx="16" cy="18"/>
                  <a:chOff x="721" y="2624"/>
                  <a:chExt cx="16" cy="18"/>
                </a:xfrm>
              </p:grpSpPr>
              <p:sp>
                <p:nvSpPr>
                  <p:cNvPr id="21768" name="Freeform 920"/>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close/>
                      </a:path>
                    </a:pathLst>
                  </a:custGeom>
                  <a:solidFill>
                    <a:srgbClr val="FFFFFF"/>
                  </a:solidFill>
                  <a:ln w="9525">
                    <a:noFill/>
                    <a:round/>
                    <a:headEnd/>
                    <a:tailEnd/>
                  </a:ln>
                </p:spPr>
                <p:txBody>
                  <a:bodyPr/>
                  <a:lstStyle/>
                  <a:p>
                    <a:endParaRPr lang="en-US" dirty="0"/>
                  </a:p>
                </p:txBody>
              </p:sp>
              <p:sp>
                <p:nvSpPr>
                  <p:cNvPr id="21769" name="Freeform 921"/>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49" name="Group 922"/>
                <p:cNvGrpSpPr>
                  <a:grpSpLocks/>
                </p:cNvGrpSpPr>
                <p:nvPr/>
              </p:nvGrpSpPr>
              <p:grpSpPr bwMode="auto">
                <a:xfrm>
                  <a:off x="762" y="2636"/>
                  <a:ext cx="107" cy="95"/>
                  <a:chOff x="762" y="2636"/>
                  <a:chExt cx="107" cy="95"/>
                </a:xfrm>
              </p:grpSpPr>
              <p:sp>
                <p:nvSpPr>
                  <p:cNvPr id="21766" name="Freeform 923"/>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close/>
                      </a:path>
                    </a:pathLst>
                  </a:custGeom>
                  <a:solidFill>
                    <a:srgbClr val="FFFFFF"/>
                  </a:solidFill>
                  <a:ln w="9525">
                    <a:noFill/>
                    <a:round/>
                    <a:headEnd/>
                    <a:tailEnd/>
                  </a:ln>
                </p:spPr>
                <p:txBody>
                  <a:bodyPr/>
                  <a:lstStyle/>
                  <a:p>
                    <a:endParaRPr lang="en-US" dirty="0"/>
                  </a:p>
                </p:txBody>
              </p:sp>
              <p:sp>
                <p:nvSpPr>
                  <p:cNvPr id="21767" name="Freeform 924"/>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path>
                    </a:pathLst>
                  </a:custGeom>
                  <a:solidFill>
                    <a:srgbClr val="FFFFFF"/>
                  </a:solidFill>
                  <a:ln w="12700">
                    <a:solidFill>
                      <a:srgbClr val="000000"/>
                    </a:solidFill>
                    <a:prstDash val="solid"/>
                    <a:round/>
                    <a:headEnd/>
                    <a:tailEnd/>
                  </a:ln>
                </p:spPr>
                <p:txBody>
                  <a:bodyPr/>
                  <a:lstStyle/>
                  <a:p>
                    <a:endParaRPr lang="en-US" dirty="0"/>
                  </a:p>
                </p:txBody>
              </p:sp>
            </p:grpSp>
          </p:grpSp>
          <p:grpSp>
            <p:nvGrpSpPr>
              <p:cNvPr id="21550" name="Group 925"/>
              <p:cNvGrpSpPr>
                <a:grpSpLocks/>
              </p:cNvGrpSpPr>
              <p:nvPr/>
            </p:nvGrpSpPr>
            <p:grpSpPr bwMode="auto">
              <a:xfrm>
                <a:off x="729" y="2586"/>
                <a:ext cx="58" cy="44"/>
                <a:chOff x="729" y="2586"/>
                <a:chExt cx="58" cy="44"/>
              </a:xfrm>
            </p:grpSpPr>
            <p:sp>
              <p:nvSpPr>
                <p:cNvPr id="21757" name="Freeform 926"/>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close/>
                    </a:path>
                  </a:pathLst>
                </a:custGeom>
                <a:solidFill>
                  <a:srgbClr val="FFFFFF"/>
                </a:solidFill>
                <a:ln w="9525">
                  <a:noFill/>
                  <a:round/>
                  <a:headEnd/>
                  <a:tailEnd/>
                </a:ln>
              </p:spPr>
              <p:txBody>
                <a:bodyPr/>
                <a:lstStyle/>
                <a:p>
                  <a:endParaRPr lang="en-US" dirty="0"/>
                </a:p>
              </p:txBody>
            </p:sp>
            <p:sp>
              <p:nvSpPr>
                <p:cNvPr id="21758" name="Freeform 927"/>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path>
                  </a:pathLst>
                </a:custGeom>
                <a:solidFill>
                  <a:srgbClr val="FFFFFF"/>
                </a:solidFill>
                <a:ln w="12700">
                  <a:solidFill>
                    <a:srgbClr val="000000"/>
                  </a:solidFill>
                  <a:prstDash val="solid"/>
                  <a:round/>
                  <a:headEnd/>
                  <a:tailEnd/>
                </a:ln>
              </p:spPr>
              <p:txBody>
                <a:bodyPr/>
                <a:lstStyle/>
                <a:p>
                  <a:endParaRPr lang="en-US" dirty="0"/>
                </a:p>
              </p:txBody>
            </p:sp>
          </p:grpSp>
        </p:grpSp>
        <p:grpSp>
          <p:nvGrpSpPr>
            <p:cNvPr id="21551" name="Group 928"/>
            <p:cNvGrpSpPr>
              <a:grpSpLocks/>
            </p:cNvGrpSpPr>
            <p:nvPr/>
          </p:nvGrpSpPr>
          <p:grpSpPr bwMode="auto">
            <a:xfrm>
              <a:off x="198" y="3019"/>
              <a:ext cx="613" cy="588"/>
              <a:chOff x="465" y="2725"/>
              <a:chExt cx="677" cy="505"/>
            </a:xfrm>
          </p:grpSpPr>
          <p:sp>
            <p:nvSpPr>
              <p:cNvPr id="21753" name="Freeform 929"/>
              <p:cNvSpPr>
                <a:spLocks/>
              </p:cNvSpPr>
              <p:nvPr/>
            </p:nvSpPr>
            <p:spPr bwMode="auto">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close/>
                  </a:path>
                </a:pathLst>
              </a:custGeom>
              <a:solidFill>
                <a:srgbClr val="FFFFFF"/>
              </a:solidFill>
              <a:ln w="9525">
                <a:noFill/>
                <a:round/>
                <a:headEnd/>
                <a:tailEnd/>
              </a:ln>
            </p:spPr>
            <p:txBody>
              <a:bodyPr/>
              <a:lstStyle/>
              <a:p>
                <a:endParaRPr lang="en-US" dirty="0"/>
              </a:p>
            </p:txBody>
          </p:sp>
          <p:sp>
            <p:nvSpPr>
              <p:cNvPr id="21754" name="Freeform 930"/>
              <p:cNvSpPr>
                <a:spLocks/>
              </p:cNvSpPr>
              <p:nvPr/>
            </p:nvSpPr>
            <p:spPr bwMode="auto">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path>
                </a:pathLst>
              </a:custGeom>
              <a:solidFill>
                <a:srgbClr val="FFFFFF"/>
              </a:solidFill>
              <a:ln w="12700">
                <a:solidFill>
                  <a:srgbClr val="000000"/>
                </a:solidFill>
                <a:prstDash val="solid"/>
                <a:round/>
                <a:headEnd/>
                <a:tailEnd/>
              </a:ln>
            </p:spPr>
            <p:txBody>
              <a:bodyPr/>
              <a:lstStyle/>
              <a:p>
                <a:endParaRPr lang="en-US" dirty="0"/>
              </a:p>
            </p:txBody>
          </p:sp>
        </p:grpSp>
        <p:sp>
          <p:nvSpPr>
            <p:cNvPr id="21751" name="Rectangle 931"/>
            <p:cNvSpPr>
              <a:spLocks noChangeArrowheads="1"/>
            </p:cNvSpPr>
            <p:nvPr/>
          </p:nvSpPr>
          <p:spPr bwMode="auto">
            <a:xfrm>
              <a:off x="825" y="3172"/>
              <a:ext cx="48" cy="58"/>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HI</a:t>
              </a:r>
              <a:endParaRPr lang="en-US" altLang="en-US" sz="2400" b="0" dirty="0">
                <a:solidFill>
                  <a:srgbClr val="000000"/>
                </a:solidFill>
              </a:endParaRPr>
            </a:p>
          </p:txBody>
        </p:sp>
        <p:sp>
          <p:nvSpPr>
            <p:cNvPr id="21752" name="Rectangle 932"/>
            <p:cNvSpPr>
              <a:spLocks noChangeArrowheads="1"/>
            </p:cNvSpPr>
            <p:nvPr/>
          </p:nvSpPr>
          <p:spPr bwMode="auto">
            <a:xfrm>
              <a:off x="430" y="3180"/>
              <a:ext cx="64" cy="58"/>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3366"/>
                  </a:solidFill>
                </a:rPr>
                <a:t>AK</a:t>
              </a:r>
              <a:endParaRPr lang="en-US" altLang="en-US" sz="2400" b="0" dirty="0">
                <a:solidFill>
                  <a:srgbClr val="003366"/>
                </a:solidFill>
              </a:endParaRPr>
            </a:p>
          </p:txBody>
        </p:sp>
      </p:grpSp>
      <p:grpSp>
        <p:nvGrpSpPr>
          <p:cNvPr id="21552" name="Group 933"/>
          <p:cNvGrpSpPr>
            <a:grpSpLocks/>
          </p:cNvGrpSpPr>
          <p:nvPr/>
        </p:nvGrpSpPr>
        <p:grpSpPr bwMode="auto">
          <a:xfrm>
            <a:off x="5464175" y="2382838"/>
            <a:ext cx="381000" cy="558800"/>
            <a:chOff x="3725" y="1315"/>
            <a:chExt cx="264" cy="303"/>
          </a:xfrm>
        </p:grpSpPr>
        <p:sp>
          <p:nvSpPr>
            <p:cNvPr id="21747" name="Freeform 934"/>
            <p:cNvSpPr>
              <a:spLocks/>
            </p:cNvSpPr>
            <p:nvPr/>
          </p:nvSpPr>
          <p:spPr bwMode="auto">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close/>
                </a:path>
              </a:pathLst>
            </a:custGeom>
            <a:solidFill>
              <a:srgbClr val="FFFFFF"/>
            </a:solidFill>
            <a:ln w="9525">
              <a:noFill/>
              <a:round/>
              <a:headEnd/>
              <a:tailEnd/>
            </a:ln>
          </p:spPr>
          <p:txBody>
            <a:bodyPr/>
            <a:lstStyle/>
            <a:p>
              <a:endParaRPr lang="en-US" dirty="0"/>
            </a:p>
          </p:txBody>
        </p:sp>
        <p:sp>
          <p:nvSpPr>
            <p:cNvPr id="21748" name="Freeform 935"/>
            <p:cNvSpPr>
              <a:spLocks/>
            </p:cNvSpPr>
            <p:nvPr/>
          </p:nvSpPr>
          <p:spPr bwMode="auto">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53" name="Group 936"/>
          <p:cNvGrpSpPr>
            <a:grpSpLocks/>
          </p:cNvGrpSpPr>
          <p:nvPr/>
        </p:nvGrpSpPr>
        <p:grpSpPr bwMode="auto">
          <a:xfrm>
            <a:off x="4906963" y="3490913"/>
            <a:ext cx="487362" cy="198437"/>
            <a:chOff x="3337" y="1916"/>
            <a:chExt cx="339" cy="107"/>
          </a:xfrm>
        </p:grpSpPr>
        <p:sp>
          <p:nvSpPr>
            <p:cNvPr id="21745" name="Freeform 937"/>
            <p:cNvSpPr>
              <a:spLocks/>
            </p:cNvSpPr>
            <p:nvPr/>
          </p:nvSpPr>
          <p:spPr bwMode="auto">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close/>
                </a:path>
              </a:pathLst>
            </a:custGeom>
            <a:solidFill>
              <a:srgbClr val="FFFFFF"/>
            </a:solidFill>
            <a:ln w="9525">
              <a:noFill/>
              <a:round/>
              <a:headEnd/>
              <a:tailEnd/>
            </a:ln>
          </p:spPr>
          <p:txBody>
            <a:bodyPr/>
            <a:lstStyle/>
            <a:p>
              <a:endParaRPr lang="en-US" dirty="0"/>
            </a:p>
          </p:txBody>
        </p:sp>
        <p:sp>
          <p:nvSpPr>
            <p:cNvPr id="21746" name="Freeform 938"/>
            <p:cNvSpPr>
              <a:spLocks/>
            </p:cNvSpPr>
            <p:nvPr/>
          </p:nvSpPr>
          <p:spPr bwMode="auto">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54" name="Group 939"/>
          <p:cNvGrpSpPr>
            <a:grpSpLocks/>
          </p:cNvGrpSpPr>
          <p:nvPr/>
        </p:nvGrpSpPr>
        <p:grpSpPr bwMode="auto">
          <a:xfrm>
            <a:off x="976313" y="2417763"/>
            <a:ext cx="630237" cy="466725"/>
            <a:chOff x="605" y="1334"/>
            <a:chExt cx="438" cy="253"/>
          </a:xfrm>
        </p:grpSpPr>
        <p:sp>
          <p:nvSpPr>
            <p:cNvPr id="21743" name="Freeform 940"/>
            <p:cNvSpPr>
              <a:spLocks/>
            </p:cNvSpPr>
            <p:nvPr/>
          </p:nvSpPr>
          <p:spPr bwMode="auto">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close/>
                </a:path>
              </a:pathLst>
            </a:custGeom>
            <a:solidFill>
              <a:srgbClr val="FFFFFF"/>
            </a:solidFill>
            <a:ln w="9525">
              <a:noFill/>
              <a:round/>
              <a:headEnd/>
              <a:tailEnd/>
            </a:ln>
          </p:spPr>
          <p:txBody>
            <a:bodyPr/>
            <a:lstStyle/>
            <a:p>
              <a:endParaRPr lang="en-US" dirty="0"/>
            </a:p>
          </p:txBody>
        </p:sp>
        <p:sp>
          <p:nvSpPr>
            <p:cNvPr id="21744" name="Freeform 941"/>
            <p:cNvSpPr>
              <a:spLocks/>
            </p:cNvSpPr>
            <p:nvPr/>
          </p:nvSpPr>
          <p:spPr bwMode="auto">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55" name="Group 942"/>
          <p:cNvGrpSpPr>
            <a:grpSpLocks/>
          </p:cNvGrpSpPr>
          <p:nvPr/>
        </p:nvGrpSpPr>
        <p:grpSpPr bwMode="auto">
          <a:xfrm>
            <a:off x="822325" y="2755900"/>
            <a:ext cx="795338" cy="595313"/>
            <a:chOff x="498" y="1517"/>
            <a:chExt cx="553" cy="323"/>
          </a:xfrm>
        </p:grpSpPr>
        <p:sp>
          <p:nvSpPr>
            <p:cNvPr id="21741" name="Freeform 943"/>
            <p:cNvSpPr>
              <a:spLocks/>
            </p:cNvSpPr>
            <p:nvPr/>
          </p:nvSpPr>
          <p:spPr bwMode="auto">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close/>
                </a:path>
              </a:pathLst>
            </a:custGeom>
            <a:solidFill>
              <a:srgbClr val="FFFFFF"/>
            </a:solidFill>
            <a:ln w="9525">
              <a:noFill/>
              <a:round/>
              <a:headEnd/>
              <a:tailEnd/>
            </a:ln>
          </p:spPr>
          <p:txBody>
            <a:bodyPr/>
            <a:lstStyle/>
            <a:p>
              <a:endParaRPr lang="en-US" dirty="0"/>
            </a:p>
          </p:txBody>
        </p:sp>
        <p:sp>
          <p:nvSpPr>
            <p:cNvPr id="21742" name="Freeform 944"/>
            <p:cNvSpPr>
              <a:spLocks/>
            </p:cNvSpPr>
            <p:nvPr/>
          </p:nvSpPr>
          <p:spPr bwMode="auto">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56" name="Group 945"/>
          <p:cNvGrpSpPr>
            <a:grpSpLocks/>
          </p:cNvGrpSpPr>
          <p:nvPr/>
        </p:nvGrpSpPr>
        <p:grpSpPr bwMode="auto">
          <a:xfrm>
            <a:off x="763588" y="3213100"/>
            <a:ext cx="830262" cy="1268413"/>
            <a:chOff x="457" y="1764"/>
            <a:chExt cx="578" cy="689"/>
          </a:xfrm>
        </p:grpSpPr>
        <p:sp>
          <p:nvSpPr>
            <p:cNvPr id="21739" name="Freeform 946"/>
            <p:cNvSpPr>
              <a:spLocks/>
            </p:cNvSpPr>
            <p:nvPr/>
          </p:nvSpPr>
          <p:spPr bwMode="auto">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close/>
                </a:path>
              </a:pathLst>
            </a:custGeom>
            <a:solidFill>
              <a:srgbClr val="FFFFFF"/>
            </a:solidFill>
            <a:ln w="9525">
              <a:noFill/>
              <a:round/>
              <a:headEnd/>
              <a:tailEnd/>
            </a:ln>
          </p:spPr>
          <p:txBody>
            <a:bodyPr/>
            <a:lstStyle/>
            <a:p>
              <a:endParaRPr lang="en-US" dirty="0"/>
            </a:p>
          </p:txBody>
        </p:sp>
        <p:sp>
          <p:nvSpPr>
            <p:cNvPr id="21740" name="Freeform 947"/>
            <p:cNvSpPr>
              <a:spLocks/>
            </p:cNvSpPr>
            <p:nvPr/>
          </p:nvSpPr>
          <p:spPr bwMode="auto">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57" name="Group 948"/>
          <p:cNvGrpSpPr>
            <a:grpSpLocks/>
          </p:cNvGrpSpPr>
          <p:nvPr/>
        </p:nvGrpSpPr>
        <p:grpSpPr bwMode="auto">
          <a:xfrm>
            <a:off x="1131888" y="3292475"/>
            <a:ext cx="628650" cy="931863"/>
            <a:chOff x="713" y="1808"/>
            <a:chExt cx="437" cy="506"/>
          </a:xfrm>
        </p:grpSpPr>
        <p:sp>
          <p:nvSpPr>
            <p:cNvPr id="21737" name="Freeform 949"/>
            <p:cNvSpPr>
              <a:spLocks/>
            </p:cNvSpPr>
            <p:nvPr/>
          </p:nvSpPr>
          <p:spPr bwMode="auto">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close/>
                </a:path>
              </a:pathLst>
            </a:custGeom>
            <a:solidFill>
              <a:srgbClr val="FFFFFF"/>
            </a:solidFill>
            <a:ln w="9525">
              <a:noFill/>
              <a:round/>
              <a:headEnd/>
              <a:tailEnd/>
            </a:ln>
          </p:spPr>
          <p:txBody>
            <a:bodyPr/>
            <a:lstStyle/>
            <a:p>
              <a:endParaRPr lang="en-US" dirty="0"/>
            </a:p>
          </p:txBody>
        </p:sp>
        <p:sp>
          <p:nvSpPr>
            <p:cNvPr id="21738" name="Freeform 950"/>
            <p:cNvSpPr>
              <a:spLocks/>
            </p:cNvSpPr>
            <p:nvPr/>
          </p:nvSpPr>
          <p:spPr bwMode="auto">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58" name="Group 951"/>
          <p:cNvGrpSpPr>
            <a:grpSpLocks/>
          </p:cNvGrpSpPr>
          <p:nvPr/>
        </p:nvGrpSpPr>
        <p:grpSpPr bwMode="auto">
          <a:xfrm>
            <a:off x="1476375" y="2522538"/>
            <a:ext cx="569913" cy="909637"/>
            <a:chOff x="952" y="1391"/>
            <a:chExt cx="396" cy="493"/>
          </a:xfrm>
        </p:grpSpPr>
        <p:sp>
          <p:nvSpPr>
            <p:cNvPr id="21735" name="Freeform 952"/>
            <p:cNvSpPr>
              <a:spLocks/>
            </p:cNvSpPr>
            <p:nvPr/>
          </p:nvSpPr>
          <p:spPr bwMode="auto">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close/>
                </a:path>
              </a:pathLst>
            </a:custGeom>
            <a:solidFill>
              <a:srgbClr val="FFFFFF"/>
            </a:solidFill>
            <a:ln w="9525">
              <a:noFill/>
              <a:round/>
              <a:headEnd/>
              <a:tailEnd/>
            </a:ln>
          </p:spPr>
          <p:txBody>
            <a:bodyPr/>
            <a:lstStyle/>
            <a:p>
              <a:endParaRPr lang="en-US" dirty="0"/>
            </a:p>
          </p:txBody>
        </p:sp>
        <p:sp>
          <p:nvSpPr>
            <p:cNvPr id="21736" name="Freeform 953"/>
            <p:cNvSpPr>
              <a:spLocks/>
            </p:cNvSpPr>
            <p:nvPr/>
          </p:nvSpPr>
          <p:spPr bwMode="auto">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59" name="Group 954"/>
          <p:cNvGrpSpPr>
            <a:grpSpLocks/>
          </p:cNvGrpSpPr>
          <p:nvPr/>
        </p:nvGrpSpPr>
        <p:grpSpPr bwMode="auto">
          <a:xfrm>
            <a:off x="1652588" y="3397250"/>
            <a:ext cx="523875" cy="665163"/>
            <a:chOff x="1076" y="1865"/>
            <a:chExt cx="363" cy="360"/>
          </a:xfrm>
        </p:grpSpPr>
        <p:sp>
          <p:nvSpPr>
            <p:cNvPr id="21733" name="Freeform 955"/>
            <p:cNvSpPr>
              <a:spLocks/>
            </p:cNvSpPr>
            <p:nvPr/>
          </p:nvSpPr>
          <p:spPr bwMode="auto">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close/>
                </a:path>
              </a:pathLst>
            </a:custGeom>
            <a:solidFill>
              <a:srgbClr val="FFFFFF"/>
            </a:solidFill>
            <a:ln w="9525">
              <a:noFill/>
              <a:round/>
              <a:headEnd/>
              <a:tailEnd/>
            </a:ln>
          </p:spPr>
          <p:txBody>
            <a:bodyPr/>
            <a:lstStyle/>
            <a:p>
              <a:endParaRPr lang="en-US" dirty="0"/>
            </a:p>
          </p:txBody>
        </p:sp>
        <p:sp>
          <p:nvSpPr>
            <p:cNvPr id="21734" name="Freeform 956"/>
            <p:cNvSpPr>
              <a:spLocks/>
            </p:cNvSpPr>
            <p:nvPr/>
          </p:nvSpPr>
          <p:spPr bwMode="auto">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60" name="Group 957"/>
          <p:cNvGrpSpPr>
            <a:grpSpLocks/>
          </p:cNvGrpSpPr>
          <p:nvPr/>
        </p:nvGrpSpPr>
        <p:grpSpPr bwMode="auto">
          <a:xfrm>
            <a:off x="1676400" y="2533650"/>
            <a:ext cx="987425" cy="608013"/>
            <a:chOff x="1092" y="1397"/>
            <a:chExt cx="685" cy="329"/>
          </a:xfrm>
        </p:grpSpPr>
        <p:sp>
          <p:nvSpPr>
            <p:cNvPr id="21731" name="Freeform 958"/>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close/>
                </a:path>
              </a:pathLst>
            </a:custGeom>
            <a:solidFill>
              <a:srgbClr val="FFFFFF"/>
            </a:solidFill>
            <a:ln w="9525">
              <a:noFill/>
              <a:round/>
              <a:headEnd/>
              <a:tailEnd/>
            </a:ln>
          </p:spPr>
          <p:txBody>
            <a:bodyPr/>
            <a:lstStyle/>
            <a:p>
              <a:endParaRPr lang="en-US" dirty="0"/>
            </a:p>
          </p:txBody>
        </p:sp>
        <p:sp>
          <p:nvSpPr>
            <p:cNvPr id="21732" name="Freeform 959"/>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561" name="Group 960"/>
          <p:cNvGrpSpPr>
            <a:grpSpLocks/>
          </p:cNvGrpSpPr>
          <p:nvPr/>
        </p:nvGrpSpPr>
        <p:grpSpPr bwMode="auto">
          <a:xfrm>
            <a:off x="1987550" y="3060700"/>
            <a:ext cx="676275" cy="547688"/>
            <a:chOff x="1307" y="1682"/>
            <a:chExt cx="470" cy="297"/>
          </a:xfrm>
        </p:grpSpPr>
        <p:sp>
          <p:nvSpPr>
            <p:cNvPr id="21729" name="Freeform 961"/>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close/>
                </a:path>
              </a:pathLst>
            </a:custGeom>
            <a:solidFill>
              <a:srgbClr val="FFFFFF"/>
            </a:solidFill>
            <a:ln w="9525">
              <a:noFill/>
              <a:round/>
              <a:headEnd/>
              <a:tailEnd/>
            </a:ln>
          </p:spPr>
          <p:txBody>
            <a:bodyPr/>
            <a:lstStyle/>
            <a:p>
              <a:endParaRPr lang="en-US" dirty="0"/>
            </a:p>
          </p:txBody>
        </p:sp>
        <p:sp>
          <p:nvSpPr>
            <p:cNvPr id="21730" name="Freeform 962"/>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621" name="Group 963"/>
          <p:cNvGrpSpPr>
            <a:grpSpLocks/>
          </p:cNvGrpSpPr>
          <p:nvPr/>
        </p:nvGrpSpPr>
        <p:grpSpPr bwMode="auto">
          <a:xfrm>
            <a:off x="2117725" y="3571875"/>
            <a:ext cx="712788" cy="512763"/>
            <a:chOff x="1398" y="1960"/>
            <a:chExt cx="495" cy="278"/>
          </a:xfrm>
        </p:grpSpPr>
        <p:sp>
          <p:nvSpPr>
            <p:cNvPr id="21727" name="Freeform 964"/>
            <p:cNvSpPr>
              <a:spLocks/>
            </p:cNvSpPr>
            <p:nvPr/>
          </p:nvSpPr>
          <p:spPr bwMode="auto">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close/>
                </a:path>
              </a:pathLst>
            </a:custGeom>
            <a:solidFill>
              <a:srgbClr val="FFFFFF"/>
            </a:solidFill>
            <a:ln w="9525">
              <a:noFill/>
              <a:round/>
              <a:headEnd/>
              <a:tailEnd/>
            </a:ln>
          </p:spPr>
          <p:txBody>
            <a:bodyPr/>
            <a:lstStyle/>
            <a:p>
              <a:endParaRPr lang="en-US" dirty="0"/>
            </a:p>
          </p:txBody>
        </p:sp>
        <p:sp>
          <p:nvSpPr>
            <p:cNvPr id="21728" name="Freeform 965"/>
            <p:cNvSpPr>
              <a:spLocks/>
            </p:cNvSpPr>
            <p:nvPr/>
          </p:nvSpPr>
          <p:spPr bwMode="auto">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625" name="Group 966"/>
          <p:cNvGrpSpPr>
            <a:grpSpLocks/>
          </p:cNvGrpSpPr>
          <p:nvPr/>
        </p:nvGrpSpPr>
        <p:grpSpPr bwMode="auto">
          <a:xfrm>
            <a:off x="1489075" y="4003675"/>
            <a:ext cx="639763" cy="700088"/>
            <a:chOff x="960" y="2194"/>
            <a:chExt cx="446" cy="379"/>
          </a:xfrm>
        </p:grpSpPr>
        <p:sp>
          <p:nvSpPr>
            <p:cNvPr id="21725" name="Freeform 967"/>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close/>
                </a:path>
              </a:pathLst>
            </a:custGeom>
            <a:solidFill>
              <a:srgbClr val="FFFFFF"/>
            </a:solidFill>
            <a:ln w="9525">
              <a:noFill/>
              <a:round/>
              <a:headEnd/>
              <a:tailEnd/>
            </a:ln>
          </p:spPr>
          <p:txBody>
            <a:bodyPr/>
            <a:lstStyle/>
            <a:p>
              <a:endParaRPr lang="en-US" dirty="0"/>
            </a:p>
          </p:txBody>
        </p:sp>
        <p:sp>
          <p:nvSpPr>
            <p:cNvPr id="21726" name="Freeform 968"/>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626" name="Group 969"/>
          <p:cNvGrpSpPr>
            <a:grpSpLocks/>
          </p:cNvGrpSpPr>
          <p:nvPr/>
        </p:nvGrpSpPr>
        <p:grpSpPr bwMode="auto">
          <a:xfrm>
            <a:off x="2046288" y="4049713"/>
            <a:ext cx="677862" cy="665162"/>
            <a:chOff x="1348" y="2219"/>
            <a:chExt cx="471" cy="360"/>
          </a:xfrm>
        </p:grpSpPr>
        <p:sp>
          <p:nvSpPr>
            <p:cNvPr id="21723" name="Freeform 970"/>
            <p:cNvSpPr>
              <a:spLocks/>
            </p:cNvSpPr>
            <p:nvPr/>
          </p:nvSpPr>
          <p:spPr bwMode="auto">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close/>
                </a:path>
              </a:pathLst>
            </a:custGeom>
            <a:solidFill>
              <a:srgbClr val="FFFFFF"/>
            </a:solidFill>
            <a:ln w="9525">
              <a:noFill/>
              <a:round/>
              <a:headEnd/>
              <a:tailEnd/>
            </a:ln>
          </p:spPr>
          <p:txBody>
            <a:bodyPr/>
            <a:lstStyle/>
            <a:p>
              <a:endParaRPr lang="en-US" dirty="0"/>
            </a:p>
          </p:txBody>
        </p:sp>
        <p:sp>
          <p:nvSpPr>
            <p:cNvPr id="21724" name="Freeform 971"/>
            <p:cNvSpPr>
              <a:spLocks/>
            </p:cNvSpPr>
            <p:nvPr/>
          </p:nvSpPr>
          <p:spPr bwMode="auto">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627" name="Group 972"/>
          <p:cNvGrpSpPr>
            <a:grpSpLocks/>
          </p:cNvGrpSpPr>
          <p:nvPr/>
        </p:nvGrpSpPr>
        <p:grpSpPr bwMode="auto">
          <a:xfrm>
            <a:off x="2319338" y="4156075"/>
            <a:ext cx="1365250" cy="1246188"/>
            <a:chOff x="1538" y="2276"/>
            <a:chExt cx="949" cy="676"/>
          </a:xfrm>
        </p:grpSpPr>
        <p:sp>
          <p:nvSpPr>
            <p:cNvPr id="21721" name="Freeform 973"/>
            <p:cNvSpPr>
              <a:spLocks/>
            </p:cNvSpPr>
            <p:nvPr/>
          </p:nvSpPr>
          <p:spPr bwMode="auto">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close/>
                </a:path>
              </a:pathLst>
            </a:custGeom>
            <a:solidFill>
              <a:srgbClr val="FFFFFF"/>
            </a:solidFill>
            <a:ln w="9525">
              <a:noFill/>
              <a:round/>
              <a:headEnd/>
              <a:tailEnd/>
            </a:ln>
          </p:spPr>
          <p:txBody>
            <a:bodyPr/>
            <a:lstStyle/>
            <a:p>
              <a:endParaRPr lang="en-US" dirty="0"/>
            </a:p>
          </p:txBody>
        </p:sp>
        <p:sp>
          <p:nvSpPr>
            <p:cNvPr id="21722" name="Freeform 974"/>
            <p:cNvSpPr>
              <a:spLocks/>
            </p:cNvSpPr>
            <p:nvPr/>
          </p:nvSpPr>
          <p:spPr bwMode="auto">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628" name="Group 975"/>
          <p:cNvGrpSpPr>
            <a:grpSpLocks/>
          </p:cNvGrpSpPr>
          <p:nvPr/>
        </p:nvGrpSpPr>
        <p:grpSpPr bwMode="auto">
          <a:xfrm>
            <a:off x="2663825" y="2628900"/>
            <a:ext cx="665163" cy="384175"/>
            <a:chOff x="1777" y="1448"/>
            <a:chExt cx="463" cy="208"/>
          </a:xfrm>
        </p:grpSpPr>
        <p:sp>
          <p:nvSpPr>
            <p:cNvPr id="21719" name="Freeform 976"/>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close/>
                </a:path>
              </a:pathLst>
            </a:custGeom>
            <a:solidFill>
              <a:srgbClr val="FFFFFF"/>
            </a:solidFill>
            <a:ln w="9525">
              <a:noFill/>
              <a:round/>
              <a:headEnd/>
              <a:tailEnd/>
            </a:ln>
          </p:spPr>
          <p:txBody>
            <a:bodyPr/>
            <a:lstStyle/>
            <a:p>
              <a:endParaRPr lang="en-US" dirty="0"/>
            </a:p>
          </p:txBody>
        </p:sp>
        <p:sp>
          <p:nvSpPr>
            <p:cNvPr id="21720" name="Freeform 977"/>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633" name="Group 978"/>
          <p:cNvGrpSpPr>
            <a:grpSpLocks/>
          </p:cNvGrpSpPr>
          <p:nvPr/>
        </p:nvGrpSpPr>
        <p:grpSpPr bwMode="auto">
          <a:xfrm>
            <a:off x="2638425" y="3001963"/>
            <a:ext cx="701675" cy="441325"/>
            <a:chOff x="1761" y="1650"/>
            <a:chExt cx="487" cy="240"/>
          </a:xfrm>
        </p:grpSpPr>
        <p:sp>
          <p:nvSpPr>
            <p:cNvPr id="21717" name="Freeform 979"/>
            <p:cNvSpPr>
              <a:spLocks/>
            </p:cNvSpPr>
            <p:nvPr/>
          </p:nvSpPr>
          <p:spPr bwMode="auto">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close/>
                </a:path>
              </a:pathLst>
            </a:custGeom>
            <a:solidFill>
              <a:srgbClr val="FFFFFF"/>
            </a:solidFill>
            <a:ln w="9525">
              <a:noFill/>
              <a:round/>
              <a:headEnd/>
              <a:tailEnd/>
            </a:ln>
          </p:spPr>
          <p:txBody>
            <a:bodyPr/>
            <a:lstStyle/>
            <a:p>
              <a:endParaRPr lang="en-US" dirty="0"/>
            </a:p>
          </p:txBody>
        </p:sp>
        <p:sp>
          <p:nvSpPr>
            <p:cNvPr id="21718" name="Freeform 980"/>
            <p:cNvSpPr>
              <a:spLocks/>
            </p:cNvSpPr>
            <p:nvPr/>
          </p:nvSpPr>
          <p:spPr bwMode="auto">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637" name="Group 981"/>
          <p:cNvGrpSpPr>
            <a:grpSpLocks/>
          </p:cNvGrpSpPr>
          <p:nvPr/>
        </p:nvGrpSpPr>
        <p:grpSpPr bwMode="auto">
          <a:xfrm>
            <a:off x="2627313" y="3362325"/>
            <a:ext cx="831850" cy="373063"/>
            <a:chOff x="1753" y="1846"/>
            <a:chExt cx="577" cy="202"/>
          </a:xfrm>
        </p:grpSpPr>
        <p:sp>
          <p:nvSpPr>
            <p:cNvPr id="21715" name="Freeform 982"/>
            <p:cNvSpPr>
              <a:spLocks/>
            </p:cNvSpPr>
            <p:nvPr/>
          </p:nvSpPr>
          <p:spPr bwMode="auto">
            <a:xfrm>
              <a:off x="1753" y="1846"/>
              <a:ext cx="577" cy="20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close/>
                </a:path>
              </a:pathLst>
            </a:custGeom>
            <a:solidFill>
              <a:srgbClr val="FFFFFF"/>
            </a:solidFill>
            <a:ln w="9525">
              <a:noFill/>
              <a:round/>
              <a:headEnd/>
              <a:tailEnd/>
            </a:ln>
          </p:spPr>
          <p:txBody>
            <a:bodyPr/>
            <a:lstStyle/>
            <a:p>
              <a:endParaRPr lang="en-US" dirty="0"/>
            </a:p>
          </p:txBody>
        </p:sp>
        <p:sp>
          <p:nvSpPr>
            <p:cNvPr id="21716" name="Freeform 983"/>
            <p:cNvSpPr>
              <a:spLocks/>
            </p:cNvSpPr>
            <p:nvPr/>
          </p:nvSpPr>
          <p:spPr bwMode="auto">
            <a:xfrm>
              <a:off x="1753" y="1846"/>
              <a:ext cx="577" cy="20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49" name="Group 984"/>
          <p:cNvGrpSpPr>
            <a:grpSpLocks/>
          </p:cNvGrpSpPr>
          <p:nvPr/>
        </p:nvGrpSpPr>
        <p:grpSpPr bwMode="auto">
          <a:xfrm>
            <a:off x="2805113" y="3722688"/>
            <a:ext cx="736600" cy="373062"/>
            <a:chOff x="1876" y="2042"/>
            <a:chExt cx="512" cy="202"/>
          </a:xfrm>
        </p:grpSpPr>
        <p:sp>
          <p:nvSpPr>
            <p:cNvPr id="21713" name="Freeform 985"/>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close/>
                </a:path>
              </a:pathLst>
            </a:custGeom>
            <a:solidFill>
              <a:srgbClr val="FFFFFF"/>
            </a:solidFill>
            <a:ln w="9525">
              <a:noFill/>
              <a:round/>
              <a:headEnd/>
              <a:tailEnd/>
            </a:ln>
          </p:spPr>
          <p:txBody>
            <a:bodyPr/>
            <a:lstStyle/>
            <a:p>
              <a:endParaRPr lang="en-US" dirty="0"/>
            </a:p>
          </p:txBody>
        </p:sp>
        <p:sp>
          <p:nvSpPr>
            <p:cNvPr id="21714" name="Freeform 986"/>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50" name="Group 987"/>
          <p:cNvGrpSpPr>
            <a:grpSpLocks/>
          </p:cNvGrpSpPr>
          <p:nvPr/>
        </p:nvGrpSpPr>
        <p:grpSpPr bwMode="auto">
          <a:xfrm>
            <a:off x="2709863" y="4084638"/>
            <a:ext cx="857250" cy="396875"/>
            <a:chOff x="1810" y="2238"/>
            <a:chExt cx="595" cy="215"/>
          </a:xfrm>
        </p:grpSpPr>
        <p:sp>
          <p:nvSpPr>
            <p:cNvPr id="21711" name="Freeform 988"/>
            <p:cNvSpPr>
              <a:spLocks/>
            </p:cNvSpPr>
            <p:nvPr/>
          </p:nvSpPr>
          <p:spPr bwMode="auto">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close/>
                </a:path>
              </a:pathLst>
            </a:custGeom>
            <a:solidFill>
              <a:srgbClr val="FFFFFF"/>
            </a:solidFill>
            <a:ln w="9525">
              <a:noFill/>
              <a:round/>
              <a:headEnd/>
              <a:tailEnd/>
            </a:ln>
          </p:spPr>
          <p:txBody>
            <a:bodyPr/>
            <a:lstStyle/>
            <a:p>
              <a:endParaRPr lang="en-US" dirty="0"/>
            </a:p>
          </p:txBody>
        </p:sp>
        <p:sp>
          <p:nvSpPr>
            <p:cNvPr id="21712" name="Freeform 989"/>
            <p:cNvSpPr>
              <a:spLocks/>
            </p:cNvSpPr>
            <p:nvPr/>
          </p:nvSpPr>
          <p:spPr bwMode="auto">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55" name="Group 990"/>
          <p:cNvGrpSpPr>
            <a:grpSpLocks/>
          </p:cNvGrpSpPr>
          <p:nvPr/>
        </p:nvGrpSpPr>
        <p:grpSpPr bwMode="auto">
          <a:xfrm>
            <a:off x="3541713" y="4095750"/>
            <a:ext cx="488950" cy="442913"/>
            <a:chOff x="2388" y="2244"/>
            <a:chExt cx="339" cy="240"/>
          </a:xfrm>
        </p:grpSpPr>
        <p:sp>
          <p:nvSpPr>
            <p:cNvPr id="21709" name="Freeform 991"/>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close/>
                </a:path>
              </a:pathLst>
            </a:custGeom>
            <a:solidFill>
              <a:srgbClr val="FFFFFF"/>
            </a:solidFill>
            <a:ln w="9525">
              <a:noFill/>
              <a:round/>
              <a:headEnd/>
              <a:tailEnd/>
            </a:ln>
          </p:spPr>
          <p:txBody>
            <a:bodyPr/>
            <a:lstStyle/>
            <a:p>
              <a:endParaRPr lang="en-US" dirty="0"/>
            </a:p>
          </p:txBody>
        </p:sp>
        <p:sp>
          <p:nvSpPr>
            <p:cNvPr id="21710" name="Freeform 992"/>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56" name="Group 993"/>
          <p:cNvGrpSpPr>
            <a:grpSpLocks/>
          </p:cNvGrpSpPr>
          <p:nvPr/>
        </p:nvGrpSpPr>
        <p:grpSpPr bwMode="auto">
          <a:xfrm>
            <a:off x="3613150" y="4527550"/>
            <a:ext cx="593725" cy="455613"/>
            <a:chOff x="2438" y="2478"/>
            <a:chExt cx="412" cy="247"/>
          </a:xfrm>
        </p:grpSpPr>
        <p:sp>
          <p:nvSpPr>
            <p:cNvPr id="21707" name="Freeform 994"/>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close/>
                </a:path>
              </a:pathLst>
            </a:custGeom>
            <a:solidFill>
              <a:srgbClr val="FFFFFF"/>
            </a:solidFill>
            <a:ln w="9525">
              <a:noFill/>
              <a:round/>
              <a:headEnd/>
              <a:tailEnd/>
            </a:ln>
          </p:spPr>
          <p:txBody>
            <a:bodyPr/>
            <a:lstStyle/>
            <a:p>
              <a:endParaRPr lang="en-US" dirty="0"/>
            </a:p>
          </p:txBody>
        </p:sp>
        <p:sp>
          <p:nvSpPr>
            <p:cNvPr id="21708" name="Freeform 995"/>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59" name="Group 996"/>
          <p:cNvGrpSpPr>
            <a:grpSpLocks/>
          </p:cNvGrpSpPr>
          <p:nvPr/>
        </p:nvGrpSpPr>
        <p:grpSpPr bwMode="auto">
          <a:xfrm>
            <a:off x="3208338" y="2579688"/>
            <a:ext cx="654050" cy="723900"/>
            <a:chOff x="2157" y="1422"/>
            <a:chExt cx="454" cy="392"/>
          </a:xfrm>
        </p:grpSpPr>
        <p:sp>
          <p:nvSpPr>
            <p:cNvPr id="21705" name="Freeform 997"/>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close/>
                </a:path>
              </a:pathLst>
            </a:custGeom>
            <a:solidFill>
              <a:srgbClr val="FFFFFF"/>
            </a:solidFill>
            <a:ln w="9525">
              <a:noFill/>
              <a:round/>
              <a:headEnd/>
              <a:tailEnd/>
            </a:ln>
          </p:spPr>
          <p:txBody>
            <a:bodyPr/>
            <a:lstStyle/>
            <a:p>
              <a:endParaRPr lang="en-US" dirty="0"/>
            </a:p>
          </p:txBody>
        </p:sp>
        <p:sp>
          <p:nvSpPr>
            <p:cNvPr id="21706" name="Freeform 998"/>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60" name="Group 999"/>
          <p:cNvGrpSpPr>
            <a:grpSpLocks/>
          </p:cNvGrpSpPr>
          <p:nvPr/>
        </p:nvGrpSpPr>
        <p:grpSpPr bwMode="auto">
          <a:xfrm>
            <a:off x="3636963" y="2824163"/>
            <a:ext cx="498475" cy="573087"/>
            <a:chOff x="2454" y="1555"/>
            <a:chExt cx="347" cy="310"/>
          </a:xfrm>
        </p:grpSpPr>
        <p:sp>
          <p:nvSpPr>
            <p:cNvPr id="21703" name="Freeform 1000"/>
            <p:cNvSpPr>
              <a:spLocks/>
            </p:cNvSpPr>
            <p:nvPr/>
          </p:nvSpPr>
          <p:spPr bwMode="auto">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close/>
                </a:path>
              </a:pathLst>
            </a:custGeom>
            <a:solidFill>
              <a:srgbClr val="FFFFFF"/>
            </a:solidFill>
            <a:ln w="9525">
              <a:noFill/>
              <a:round/>
              <a:headEnd/>
              <a:tailEnd/>
            </a:ln>
          </p:spPr>
          <p:txBody>
            <a:bodyPr/>
            <a:lstStyle/>
            <a:p>
              <a:endParaRPr lang="en-US" dirty="0"/>
            </a:p>
          </p:txBody>
        </p:sp>
        <p:sp>
          <p:nvSpPr>
            <p:cNvPr id="21704" name="Freeform 1001"/>
            <p:cNvSpPr>
              <a:spLocks/>
            </p:cNvSpPr>
            <p:nvPr/>
          </p:nvSpPr>
          <p:spPr bwMode="auto">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61" name="Group 1002"/>
          <p:cNvGrpSpPr>
            <a:grpSpLocks/>
          </p:cNvGrpSpPr>
          <p:nvPr/>
        </p:nvGrpSpPr>
        <p:grpSpPr bwMode="auto">
          <a:xfrm>
            <a:off x="3328988" y="3281363"/>
            <a:ext cx="569912" cy="373062"/>
            <a:chOff x="2240" y="1802"/>
            <a:chExt cx="396" cy="202"/>
          </a:xfrm>
        </p:grpSpPr>
        <p:sp>
          <p:nvSpPr>
            <p:cNvPr id="21701" name="Freeform 1003"/>
            <p:cNvSpPr>
              <a:spLocks/>
            </p:cNvSpPr>
            <p:nvPr/>
          </p:nvSpPr>
          <p:spPr bwMode="auto">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close/>
                </a:path>
              </a:pathLst>
            </a:custGeom>
            <a:solidFill>
              <a:srgbClr val="FFFFFF"/>
            </a:solidFill>
            <a:ln w="9525">
              <a:noFill/>
              <a:round/>
              <a:headEnd/>
              <a:tailEnd/>
            </a:ln>
          </p:spPr>
          <p:txBody>
            <a:bodyPr/>
            <a:lstStyle/>
            <a:p>
              <a:endParaRPr lang="en-US" dirty="0"/>
            </a:p>
          </p:txBody>
        </p:sp>
        <p:sp>
          <p:nvSpPr>
            <p:cNvPr id="21702" name="Freeform 1004"/>
            <p:cNvSpPr>
              <a:spLocks/>
            </p:cNvSpPr>
            <p:nvPr/>
          </p:nvSpPr>
          <p:spPr bwMode="auto">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62" name="Group 1005"/>
          <p:cNvGrpSpPr>
            <a:grpSpLocks/>
          </p:cNvGrpSpPr>
          <p:nvPr/>
        </p:nvGrpSpPr>
        <p:grpSpPr bwMode="auto">
          <a:xfrm>
            <a:off x="3825875" y="2755900"/>
            <a:ext cx="536575" cy="220663"/>
            <a:chOff x="2586" y="1517"/>
            <a:chExt cx="372" cy="120"/>
          </a:xfrm>
        </p:grpSpPr>
        <p:sp>
          <p:nvSpPr>
            <p:cNvPr id="21699" name="Freeform 1006"/>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close/>
                </a:path>
              </a:pathLst>
            </a:custGeom>
            <a:solidFill>
              <a:srgbClr val="FFFFFF"/>
            </a:solidFill>
            <a:ln w="9525">
              <a:noFill/>
              <a:round/>
              <a:headEnd/>
              <a:tailEnd/>
            </a:ln>
          </p:spPr>
          <p:txBody>
            <a:bodyPr/>
            <a:lstStyle/>
            <a:p>
              <a:endParaRPr lang="en-US" dirty="0"/>
            </a:p>
          </p:txBody>
        </p:sp>
        <p:sp>
          <p:nvSpPr>
            <p:cNvPr id="21700" name="Freeform 1007"/>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63" name="Group 1008"/>
          <p:cNvGrpSpPr>
            <a:grpSpLocks/>
          </p:cNvGrpSpPr>
          <p:nvPr/>
        </p:nvGrpSpPr>
        <p:grpSpPr bwMode="auto">
          <a:xfrm>
            <a:off x="4206875" y="2906713"/>
            <a:ext cx="381000" cy="512762"/>
            <a:chOff x="2850" y="1599"/>
            <a:chExt cx="264" cy="279"/>
          </a:xfrm>
        </p:grpSpPr>
        <p:sp>
          <p:nvSpPr>
            <p:cNvPr id="21697" name="Freeform 1009"/>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close/>
                </a:path>
              </a:pathLst>
            </a:custGeom>
            <a:solidFill>
              <a:srgbClr val="FFFFFF"/>
            </a:solidFill>
            <a:ln w="9525">
              <a:noFill/>
              <a:round/>
              <a:headEnd/>
              <a:tailEnd/>
            </a:ln>
          </p:spPr>
          <p:txBody>
            <a:bodyPr/>
            <a:lstStyle/>
            <a:p>
              <a:endParaRPr lang="en-US" dirty="0"/>
            </a:p>
          </p:txBody>
        </p:sp>
        <p:sp>
          <p:nvSpPr>
            <p:cNvPr id="21698" name="Freeform 1010"/>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64" name="Group 1011"/>
          <p:cNvGrpSpPr>
            <a:grpSpLocks/>
          </p:cNvGrpSpPr>
          <p:nvPr/>
        </p:nvGrpSpPr>
        <p:grpSpPr bwMode="auto">
          <a:xfrm>
            <a:off x="3790950" y="3362325"/>
            <a:ext cx="403225" cy="663575"/>
            <a:chOff x="2561" y="1846"/>
            <a:chExt cx="281" cy="360"/>
          </a:xfrm>
        </p:grpSpPr>
        <p:sp>
          <p:nvSpPr>
            <p:cNvPr id="21695" name="Freeform 1012"/>
            <p:cNvSpPr>
              <a:spLocks/>
            </p:cNvSpPr>
            <p:nvPr/>
          </p:nvSpPr>
          <p:spPr bwMode="auto">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close/>
                </a:path>
              </a:pathLst>
            </a:custGeom>
            <a:solidFill>
              <a:srgbClr val="FFFFFF"/>
            </a:solidFill>
            <a:ln w="9525">
              <a:noFill/>
              <a:round/>
              <a:headEnd/>
              <a:tailEnd/>
            </a:ln>
          </p:spPr>
          <p:txBody>
            <a:bodyPr/>
            <a:lstStyle/>
            <a:p>
              <a:endParaRPr lang="en-US" dirty="0"/>
            </a:p>
          </p:txBody>
        </p:sp>
        <p:sp>
          <p:nvSpPr>
            <p:cNvPr id="21696" name="Freeform 1013"/>
            <p:cNvSpPr>
              <a:spLocks/>
            </p:cNvSpPr>
            <p:nvPr/>
          </p:nvSpPr>
          <p:spPr bwMode="auto">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65" name="Group 1014"/>
          <p:cNvGrpSpPr>
            <a:grpSpLocks/>
          </p:cNvGrpSpPr>
          <p:nvPr/>
        </p:nvGrpSpPr>
        <p:grpSpPr bwMode="auto">
          <a:xfrm>
            <a:off x="3424238" y="3629025"/>
            <a:ext cx="652462" cy="538163"/>
            <a:chOff x="2306" y="1991"/>
            <a:chExt cx="454" cy="291"/>
          </a:xfrm>
        </p:grpSpPr>
        <p:sp>
          <p:nvSpPr>
            <p:cNvPr id="21693" name="Freeform 1015"/>
            <p:cNvSpPr>
              <a:spLocks/>
            </p:cNvSpPr>
            <p:nvPr/>
          </p:nvSpPr>
          <p:spPr bwMode="auto">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close/>
                </a:path>
              </a:pathLst>
            </a:custGeom>
            <a:solidFill>
              <a:srgbClr val="FFFFFF"/>
            </a:solidFill>
            <a:ln w="9525">
              <a:noFill/>
              <a:round/>
              <a:headEnd/>
              <a:tailEnd/>
            </a:ln>
          </p:spPr>
          <p:txBody>
            <a:bodyPr/>
            <a:lstStyle/>
            <a:p>
              <a:endParaRPr lang="en-US" dirty="0"/>
            </a:p>
          </p:txBody>
        </p:sp>
        <p:sp>
          <p:nvSpPr>
            <p:cNvPr id="21694" name="Freeform 1016"/>
            <p:cNvSpPr>
              <a:spLocks/>
            </p:cNvSpPr>
            <p:nvPr/>
          </p:nvSpPr>
          <p:spPr bwMode="auto">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80" name="Group 1017"/>
          <p:cNvGrpSpPr>
            <a:grpSpLocks/>
          </p:cNvGrpSpPr>
          <p:nvPr/>
        </p:nvGrpSpPr>
        <p:grpSpPr bwMode="auto">
          <a:xfrm>
            <a:off x="4135438" y="3408363"/>
            <a:ext cx="320675" cy="514350"/>
            <a:chOff x="2801" y="1871"/>
            <a:chExt cx="223" cy="278"/>
          </a:xfrm>
        </p:grpSpPr>
        <p:sp>
          <p:nvSpPr>
            <p:cNvPr id="21691" name="Freeform 1018"/>
            <p:cNvSpPr>
              <a:spLocks/>
            </p:cNvSpPr>
            <p:nvPr/>
          </p:nvSpPr>
          <p:spPr bwMode="auto">
            <a:xfrm>
              <a:off x="2801" y="1871"/>
              <a:ext cx="223" cy="278"/>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close/>
                </a:path>
              </a:pathLst>
            </a:custGeom>
            <a:solidFill>
              <a:srgbClr val="FFFFFF"/>
            </a:solidFill>
            <a:ln w="9525">
              <a:solidFill>
                <a:srgbClr val="000000"/>
              </a:solidFill>
              <a:round/>
              <a:headEnd/>
              <a:tailEnd/>
            </a:ln>
          </p:spPr>
          <p:txBody>
            <a:bodyPr/>
            <a:lstStyle/>
            <a:p>
              <a:endParaRPr lang="en-US" dirty="0"/>
            </a:p>
          </p:txBody>
        </p:sp>
        <p:sp>
          <p:nvSpPr>
            <p:cNvPr id="21692" name="Freeform 1019"/>
            <p:cNvSpPr>
              <a:spLocks/>
            </p:cNvSpPr>
            <p:nvPr/>
          </p:nvSpPr>
          <p:spPr bwMode="auto">
            <a:xfrm>
              <a:off x="2801" y="1871"/>
              <a:ext cx="223" cy="278"/>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81" name="Group 1020"/>
          <p:cNvGrpSpPr>
            <a:grpSpLocks/>
          </p:cNvGrpSpPr>
          <p:nvPr/>
        </p:nvGrpSpPr>
        <p:grpSpPr bwMode="auto">
          <a:xfrm>
            <a:off x="4384675" y="3303588"/>
            <a:ext cx="415925" cy="468312"/>
            <a:chOff x="2974" y="1814"/>
            <a:chExt cx="289" cy="253"/>
          </a:xfrm>
        </p:grpSpPr>
        <p:sp>
          <p:nvSpPr>
            <p:cNvPr id="21689" name="Freeform 1021"/>
            <p:cNvSpPr>
              <a:spLocks/>
            </p:cNvSpPr>
            <p:nvPr/>
          </p:nvSpPr>
          <p:spPr bwMode="auto">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close/>
                </a:path>
              </a:pathLst>
            </a:custGeom>
            <a:solidFill>
              <a:srgbClr val="FFFFFF"/>
            </a:solidFill>
            <a:ln w="9525">
              <a:noFill/>
              <a:round/>
              <a:headEnd/>
              <a:tailEnd/>
            </a:ln>
          </p:spPr>
          <p:txBody>
            <a:bodyPr/>
            <a:lstStyle/>
            <a:p>
              <a:endParaRPr lang="en-US" dirty="0"/>
            </a:p>
          </p:txBody>
        </p:sp>
        <p:sp>
          <p:nvSpPr>
            <p:cNvPr id="21690" name="Freeform 1022"/>
            <p:cNvSpPr>
              <a:spLocks/>
            </p:cNvSpPr>
            <p:nvPr/>
          </p:nvSpPr>
          <p:spPr bwMode="auto">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82" name="Group 1023"/>
          <p:cNvGrpSpPr>
            <a:grpSpLocks/>
          </p:cNvGrpSpPr>
          <p:nvPr/>
        </p:nvGrpSpPr>
        <p:grpSpPr bwMode="auto">
          <a:xfrm>
            <a:off x="4016375" y="3722688"/>
            <a:ext cx="725488" cy="398462"/>
            <a:chOff x="2718" y="2042"/>
            <a:chExt cx="504" cy="215"/>
          </a:xfrm>
        </p:grpSpPr>
        <p:sp>
          <p:nvSpPr>
            <p:cNvPr id="21687" name="Freeform 1024"/>
            <p:cNvSpPr>
              <a:spLocks/>
            </p:cNvSpPr>
            <p:nvPr/>
          </p:nvSpPr>
          <p:spPr bwMode="auto">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close/>
                </a:path>
              </a:pathLst>
            </a:custGeom>
            <a:solidFill>
              <a:srgbClr val="FFFFFF"/>
            </a:solidFill>
            <a:ln w="9525">
              <a:noFill/>
              <a:round/>
              <a:headEnd/>
              <a:tailEnd/>
            </a:ln>
          </p:spPr>
          <p:txBody>
            <a:bodyPr/>
            <a:lstStyle/>
            <a:p>
              <a:endParaRPr lang="en-US" dirty="0"/>
            </a:p>
          </p:txBody>
        </p:sp>
        <p:sp>
          <p:nvSpPr>
            <p:cNvPr id="21688" name="Freeform 1025"/>
            <p:cNvSpPr>
              <a:spLocks/>
            </p:cNvSpPr>
            <p:nvPr/>
          </p:nvSpPr>
          <p:spPr bwMode="auto">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83" name="Group 1026"/>
          <p:cNvGrpSpPr>
            <a:grpSpLocks/>
          </p:cNvGrpSpPr>
          <p:nvPr/>
        </p:nvGrpSpPr>
        <p:grpSpPr bwMode="auto">
          <a:xfrm>
            <a:off x="3968750" y="3979863"/>
            <a:ext cx="842963" cy="301625"/>
            <a:chOff x="2685" y="2181"/>
            <a:chExt cx="586" cy="164"/>
          </a:xfrm>
        </p:grpSpPr>
        <p:sp>
          <p:nvSpPr>
            <p:cNvPr id="21685" name="Freeform 1027"/>
            <p:cNvSpPr>
              <a:spLocks/>
            </p:cNvSpPr>
            <p:nvPr/>
          </p:nvSpPr>
          <p:spPr bwMode="auto">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close/>
                </a:path>
              </a:pathLst>
            </a:custGeom>
            <a:solidFill>
              <a:srgbClr val="FFFFFF"/>
            </a:solidFill>
            <a:ln w="9525">
              <a:noFill/>
              <a:round/>
              <a:headEnd/>
              <a:tailEnd/>
            </a:ln>
          </p:spPr>
          <p:txBody>
            <a:bodyPr/>
            <a:lstStyle/>
            <a:p>
              <a:endParaRPr lang="en-US" dirty="0"/>
            </a:p>
          </p:txBody>
        </p:sp>
        <p:sp>
          <p:nvSpPr>
            <p:cNvPr id="21686" name="Freeform 1028"/>
            <p:cNvSpPr>
              <a:spLocks/>
            </p:cNvSpPr>
            <p:nvPr/>
          </p:nvSpPr>
          <p:spPr bwMode="auto">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84" name="Group 1029"/>
          <p:cNvGrpSpPr>
            <a:grpSpLocks/>
          </p:cNvGrpSpPr>
          <p:nvPr/>
        </p:nvGrpSpPr>
        <p:grpSpPr bwMode="auto">
          <a:xfrm>
            <a:off x="3884613" y="4262438"/>
            <a:ext cx="346075" cy="581025"/>
            <a:chOff x="2627" y="2333"/>
            <a:chExt cx="240" cy="316"/>
          </a:xfrm>
        </p:grpSpPr>
        <p:sp>
          <p:nvSpPr>
            <p:cNvPr id="21683" name="Freeform 1030"/>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close/>
                </a:path>
              </a:pathLst>
            </a:custGeom>
            <a:solidFill>
              <a:srgbClr val="FFFFFF"/>
            </a:solidFill>
            <a:ln w="9525">
              <a:noFill/>
              <a:round/>
              <a:headEnd/>
              <a:tailEnd/>
            </a:ln>
          </p:spPr>
          <p:txBody>
            <a:bodyPr/>
            <a:lstStyle/>
            <a:p>
              <a:endParaRPr lang="en-US" dirty="0"/>
            </a:p>
          </p:txBody>
        </p:sp>
        <p:sp>
          <p:nvSpPr>
            <p:cNvPr id="21684" name="Freeform 1031"/>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85" name="Group 1032"/>
          <p:cNvGrpSpPr>
            <a:grpSpLocks/>
          </p:cNvGrpSpPr>
          <p:nvPr/>
        </p:nvGrpSpPr>
        <p:grpSpPr bwMode="auto">
          <a:xfrm>
            <a:off x="4206875" y="4224338"/>
            <a:ext cx="392113" cy="595312"/>
            <a:chOff x="2850" y="2314"/>
            <a:chExt cx="273" cy="322"/>
          </a:xfrm>
        </p:grpSpPr>
        <p:sp>
          <p:nvSpPr>
            <p:cNvPr id="21681" name="Freeform 1033"/>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close/>
                </a:path>
              </a:pathLst>
            </a:custGeom>
            <a:solidFill>
              <a:srgbClr val="FFFFFF"/>
            </a:solidFill>
            <a:ln w="9525">
              <a:noFill/>
              <a:round/>
              <a:headEnd/>
              <a:tailEnd/>
            </a:ln>
          </p:spPr>
          <p:txBody>
            <a:bodyPr/>
            <a:lstStyle/>
            <a:p>
              <a:endParaRPr lang="en-US" dirty="0"/>
            </a:p>
          </p:txBody>
        </p:sp>
        <p:sp>
          <p:nvSpPr>
            <p:cNvPr id="21682" name="Freeform 1034"/>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86" name="Group 1035"/>
          <p:cNvGrpSpPr>
            <a:grpSpLocks/>
          </p:cNvGrpSpPr>
          <p:nvPr/>
        </p:nvGrpSpPr>
        <p:grpSpPr bwMode="auto">
          <a:xfrm>
            <a:off x="4456113" y="4202113"/>
            <a:ext cx="533400" cy="534987"/>
            <a:chOff x="3024" y="2301"/>
            <a:chExt cx="371" cy="291"/>
          </a:xfrm>
        </p:grpSpPr>
        <p:sp>
          <p:nvSpPr>
            <p:cNvPr id="21679" name="Freeform 1036"/>
            <p:cNvSpPr>
              <a:spLocks/>
            </p:cNvSpPr>
            <p:nvPr/>
          </p:nvSpPr>
          <p:spPr bwMode="auto">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close/>
                </a:path>
              </a:pathLst>
            </a:custGeom>
            <a:solidFill>
              <a:srgbClr val="FFFFFF"/>
            </a:solidFill>
            <a:ln w="9525">
              <a:noFill/>
              <a:round/>
              <a:headEnd/>
              <a:tailEnd/>
            </a:ln>
          </p:spPr>
          <p:txBody>
            <a:bodyPr/>
            <a:lstStyle/>
            <a:p>
              <a:endParaRPr lang="en-US" dirty="0"/>
            </a:p>
          </p:txBody>
        </p:sp>
        <p:sp>
          <p:nvSpPr>
            <p:cNvPr id="21680" name="Freeform 1037"/>
            <p:cNvSpPr>
              <a:spLocks/>
            </p:cNvSpPr>
            <p:nvPr/>
          </p:nvSpPr>
          <p:spPr bwMode="auto">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87" name="Group 1038"/>
          <p:cNvGrpSpPr>
            <a:grpSpLocks/>
          </p:cNvGrpSpPr>
          <p:nvPr/>
        </p:nvGrpSpPr>
        <p:grpSpPr bwMode="auto">
          <a:xfrm>
            <a:off x="4681538" y="4121150"/>
            <a:ext cx="487362" cy="384175"/>
            <a:chOff x="3181" y="2257"/>
            <a:chExt cx="338" cy="208"/>
          </a:xfrm>
        </p:grpSpPr>
        <p:sp>
          <p:nvSpPr>
            <p:cNvPr id="21677" name="Freeform 1039"/>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close/>
                </a:path>
              </a:pathLst>
            </a:custGeom>
            <a:solidFill>
              <a:srgbClr val="FFFFFF"/>
            </a:solidFill>
            <a:ln w="9525">
              <a:noFill/>
              <a:round/>
              <a:headEnd/>
              <a:tailEnd/>
            </a:ln>
          </p:spPr>
          <p:txBody>
            <a:bodyPr/>
            <a:lstStyle/>
            <a:p>
              <a:endParaRPr lang="en-US" dirty="0"/>
            </a:p>
          </p:txBody>
        </p:sp>
        <p:sp>
          <p:nvSpPr>
            <p:cNvPr id="21678" name="Freeform 1040"/>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88" name="Group 1041"/>
          <p:cNvGrpSpPr>
            <a:grpSpLocks/>
          </p:cNvGrpSpPr>
          <p:nvPr/>
        </p:nvGrpSpPr>
        <p:grpSpPr bwMode="auto">
          <a:xfrm>
            <a:off x="4338638" y="4668838"/>
            <a:ext cx="914400" cy="608012"/>
            <a:chOff x="2941" y="2554"/>
            <a:chExt cx="636" cy="329"/>
          </a:xfrm>
        </p:grpSpPr>
        <p:sp>
          <p:nvSpPr>
            <p:cNvPr id="21675" name="Freeform 1042"/>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close/>
                </a:path>
              </a:pathLst>
            </a:custGeom>
            <a:solidFill>
              <a:srgbClr val="FFFFFF"/>
            </a:solidFill>
            <a:ln w="9525">
              <a:noFill/>
              <a:round/>
              <a:headEnd/>
              <a:tailEnd/>
            </a:ln>
          </p:spPr>
          <p:txBody>
            <a:bodyPr/>
            <a:lstStyle/>
            <a:p>
              <a:endParaRPr lang="en-US" dirty="0"/>
            </a:p>
          </p:txBody>
        </p:sp>
        <p:sp>
          <p:nvSpPr>
            <p:cNvPr id="21676" name="Freeform 1043"/>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89" name="Group 1044"/>
          <p:cNvGrpSpPr>
            <a:grpSpLocks/>
          </p:cNvGrpSpPr>
          <p:nvPr/>
        </p:nvGrpSpPr>
        <p:grpSpPr bwMode="auto">
          <a:xfrm>
            <a:off x="4587875" y="3865563"/>
            <a:ext cx="841375" cy="358775"/>
            <a:chOff x="3114" y="2118"/>
            <a:chExt cx="586" cy="196"/>
          </a:xfrm>
        </p:grpSpPr>
        <p:sp>
          <p:nvSpPr>
            <p:cNvPr id="21673" name="Freeform 1045"/>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close/>
                </a:path>
              </a:pathLst>
            </a:custGeom>
            <a:solidFill>
              <a:srgbClr val="FFFFFF"/>
            </a:solidFill>
            <a:ln w="9525">
              <a:noFill/>
              <a:round/>
              <a:headEnd/>
              <a:tailEnd/>
            </a:ln>
          </p:spPr>
          <p:txBody>
            <a:bodyPr/>
            <a:lstStyle/>
            <a:p>
              <a:endParaRPr lang="en-US" dirty="0"/>
            </a:p>
          </p:txBody>
        </p:sp>
        <p:sp>
          <p:nvSpPr>
            <p:cNvPr id="21674" name="Freeform 1046"/>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90" name="Group 1047"/>
          <p:cNvGrpSpPr>
            <a:grpSpLocks/>
          </p:cNvGrpSpPr>
          <p:nvPr/>
        </p:nvGrpSpPr>
        <p:grpSpPr bwMode="auto">
          <a:xfrm>
            <a:off x="4621213" y="3560763"/>
            <a:ext cx="738187" cy="455612"/>
            <a:chOff x="3139" y="1953"/>
            <a:chExt cx="512" cy="247"/>
          </a:xfrm>
        </p:grpSpPr>
        <p:sp>
          <p:nvSpPr>
            <p:cNvPr id="21671" name="Freeform 1048"/>
            <p:cNvSpPr>
              <a:spLocks/>
            </p:cNvSpPr>
            <p:nvPr/>
          </p:nvSpPr>
          <p:spPr bwMode="auto">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close/>
                </a:path>
              </a:pathLst>
            </a:custGeom>
            <a:solidFill>
              <a:srgbClr val="FFFFFF"/>
            </a:solidFill>
            <a:ln w="9525">
              <a:noFill/>
              <a:round/>
              <a:headEnd/>
              <a:tailEnd/>
            </a:ln>
          </p:spPr>
          <p:txBody>
            <a:bodyPr/>
            <a:lstStyle/>
            <a:p>
              <a:endParaRPr lang="en-US" dirty="0"/>
            </a:p>
          </p:txBody>
        </p:sp>
        <p:sp>
          <p:nvSpPr>
            <p:cNvPr id="21672" name="Freeform 1049"/>
            <p:cNvSpPr>
              <a:spLocks/>
            </p:cNvSpPr>
            <p:nvPr/>
          </p:nvSpPr>
          <p:spPr bwMode="auto">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791" name="Group 1050"/>
          <p:cNvGrpSpPr>
            <a:grpSpLocks/>
          </p:cNvGrpSpPr>
          <p:nvPr/>
        </p:nvGrpSpPr>
        <p:grpSpPr bwMode="auto">
          <a:xfrm>
            <a:off x="4670425" y="3478213"/>
            <a:ext cx="425450" cy="420687"/>
            <a:chOff x="3172" y="1909"/>
            <a:chExt cx="297" cy="228"/>
          </a:xfrm>
        </p:grpSpPr>
        <p:sp>
          <p:nvSpPr>
            <p:cNvPr id="21669" name="Freeform 1051"/>
            <p:cNvSpPr>
              <a:spLocks/>
            </p:cNvSpPr>
            <p:nvPr/>
          </p:nvSpPr>
          <p:spPr bwMode="auto">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close/>
                </a:path>
              </a:pathLst>
            </a:custGeom>
            <a:solidFill>
              <a:srgbClr val="FFFFFF"/>
            </a:solidFill>
            <a:ln w="9525">
              <a:noFill/>
              <a:round/>
              <a:headEnd/>
              <a:tailEnd/>
            </a:ln>
          </p:spPr>
          <p:txBody>
            <a:bodyPr/>
            <a:lstStyle/>
            <a:p>
              <a:endParaRPr lang="en-US" dirty="0"/>
            </a:p>
          </p:txBody>
        </p:sp>
        <p:sp>
          <p:nvSpPr>
            <p:cNvPr id="21670" name="Freeform 1052"/>
            <p:cNvSpPr>
              <a:spLocks/>
            </p:cNvSpPr>
            <p:nvPr/>
          </p:nvSpPr>
          <p:spPr bwMode="auto">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824" name="Group 1053"/>
          <p:cNvGrpSpPr>
            <a:grpSpLocks/>
          </p:cNvGrpSpPr>
          <p:nvPr/>
        </p:nvGrpSpPr>
        <p:grpSpPr bwMode="auto">
          <a:xfrm>
            <a:off x="5264150" y="3478213"/>
            <a:ext cx="119063" cy="150812"/>
            <a:chOff x="3585" y="1909"/>
            <a:chExt cx="82" cy="82"/>
          </a:xfrm>
        </p:grpSpPr>
        <p:sp>
          <p:nvSpPr>
            <p:cNvPr id="21667" name="Freeform 1054"/>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close/>
                </a:path>
              </a:pathLst>
            </a:custGeom>
            <a:solidFill>
              <a:srgbClr val="FFFFFF"/>
            </a:solidFill>
            <a:ln w="9525">
              <a:noFill/>
              <a:round/>
              <a:headEnd/>
              <a:tailEnd/>
            </a:ln>
          </p:spPr>
          <p:txBody>
            <a:bodyPr/>
            <a:lstStyle/>
            <a:p>
              <a:endParaRPr lang="en-US" dirty="0"/>
            </a:p>
          </p:txBody>
        </p:sp>
        <p:sp>
          <p:nvSpPr>
            <p:cNvPr id="21668" name="Freeform 1055"/>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825" name="Group 1056"/>
          <p:cNvGrpSpPr>
            <a:grpSpLocks/>
          </p:cNvGrpSpPr>
          <p:nvPr/>
        </p:nvGrpSpPr>
        <p:grpSpPr bwMode="auto">
          <a:xfrm>
            <a:off x="4764088" y="3198813"/>
            <a:ext cx="569912" cy="361950"/>
            <a:chOff x="3238" y="1757"/>
            <a:chExt cx="396" cy="196"/>
          </a:xfrm>
        </p:grpSpPr>
        <p:sp>
          <p:nvSpPr>
            <p:cNvPr id="21665" name="Freeform 1057"/>
            <p:cNvSpPr>
              <a:spLocks/>
            </p:cNvSpPr>
            <p:nvPr/>
          </p:nvSpPr>
          <p:spPr bwMode="auto">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close/>
                </a:path>
              </a:pathLst>
            </a:custGeom>
            <a:solidFill>
              <a:srgbClr val="FFFFFF"/>
            </a:solidFill>
            <a:ln w="9525">
              <a:noFill/>
              <a:round/>
              <a:headEnd/>
              <a:tailEnd/>
            </a:ln>
          </p:spPr>
          <p:txBody>
            <a:bodyPr/>
            <a:lstStyle/>
            <a:p>
              <a:endParaRPr lang="en-US" dirty="0"/>
            </a:p>
          </p:txBody>
        </p:sp>
        <p:sp>
          <p:nvSpPr>
            <p:cNvPr id="21666" name="Freeform 1058"/>
            <p:cNvSpPr>
              <a:spLocks/>
            </p:cNvSpPr>
            <p:nvPr/>
          </p:nvSpPr>
          <p:spPr bwMode="auto">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826" name="Group 1059"/>
          <p:cNvGrpSpPr>
            <a:grpSpLocks/>
          </p:cNvGrpSpPr>
          <p:nvPr/>
        </p:nvGrpSpPr>
        <p:grpSpPr bwMode="auto">
          <a:xfrm>
            <a:off x="5275263" y="3246438"/>
            <a:ext cx="153987" cy="290512"/>
            <a:chOff x="3593" y="1783"/>
            <a:chExt cx="107" cy="158"/>
          </a:xfrm>
        </p:grpSpPr>
        <p:sp>
          <p:nvSpPr>
            <p:cNvPr id="21663" name="Freeform 1060"/>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close/>
                </a:path>
              </a:pathLst>
            </a:custGeom>
            <a:solidFill>
              <a:srgbClr val="FFFFFF"/>
            </a:solidFill>
            <a:ln w="9525">
              <a:noFill/>
              <a:round/>
              <a:headEnd/>
              <a:tailEnd/>
            </a:ln>
          </p:spPr>
          <p:txBody>
            <a:bodyPr/>
            <a:lstStyle/>
            <a:p>
              <a:endParaRPr lang="en-US" dirty="0"/>
            </a:p>
          </p:txBody>
        </p:sp>
        <p:sp>
          <p:nvSpPr>
            <p:cNvPr id="21664" name="Freeform 1061"/>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827" name="Group 1062"/>
          <p:cNvGrpSpPr>
            <a:grpSpLocks/>
          </p:cNvGrpSpPr>
          <p:nvPr/>
        </p:nvGrpSpPr>
        <p:grpSpPr bwMode="auto">
          <a:xfrm>
            <a:off x="4811713" y="2790825"/>
            <a:ext cx="630237" cy="501650"/>
            <a:chOff x="3271" y="1536"/>
            <a:chExt cx="438" cy="272"/>
          </a:xfrm>
        </p:grpSpPr>
        <p:sp>
          <p:nvSpPr>
            <p:cNvPr id="21661" name="Freeform 1063"/>
            <p:cNvSpPr>
              <a:spLocks/>
            </p:cNvSpPr>
            <p:nvPr/>
          </p:nvSpPr>
          <p:spPr bwMode="auto">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close/>
                </a:path>
              </a:pathLst>
            </a:custGeom>
            <a:solidFill>
              <a:srgbClr val="FFFFFF"/>
            </a:solidFill>
            <a:ln w="9525">
              <a:noFill/>
              <a:round/>
              <a:headEnd/>
              <a:tailEnd/>
            </a:ln>
          </p:spPr>
          <p:txBody>
            <a:bodyPr/>
            <a:lstStyle/>
            <a:p>
              <a:endParaRPr lang="en-US" dirty="0"/>
            </a:p>
          </p:txBody>
        </p:sp>
        <p:sp>
          <p:nvSpPr>
            <p:cNvPr id="21662" name="Freeform 1064"/>
            <p:cNvSpPr>
              <a:spLocks/>
            </p:cNvSpPr>
            <p:nvPr/>
          </p:nvSpPr>
          <p:spPr bwMode="auto">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828" name="Group 1065"/>
          <p:cNvGrpSpPr>
            <a:grpSpLocks/>
          </p:cNvGrpSpPr>
          <p:nvPr/>
        </p:nvGrpSpPr>
        <p:grpSpPr bwMode="auto">
          <a:xfrm>
            <a:off x="5300663" y="2755900"/>
            <a:ext cx="163512" cy="304800"/>
            <a:chOff x="3610" y="1517"/>
            <a:chExt cx="115" cy="165"/>
          </a:xfrm>
        </p:grpSpPr>
        <p:sp>
          <p:nvSpPr>
            <p:cNvPr id="21659" name="Freeform 1066"/>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close/>
                </a:path>
              </a:pathLst>
            </a:custGeom>
            <a:solidFill>
              <a:srgbClr val="FFFFFF"/>
            </a:solidFill>
            <a:ln w="9525">
              <a:noFill/>
              <a:round/>
              <a:headEnd/>
              <a:tailEnd/>
            </a:ln>
          </p:spPr>
          <p:txBody>
            <a:bodyPr/>
            <a:lstStyle/>
            <a:p>
              <a:endParaRPr lang="en-US" dirty="0"/>
            </a:p>
          </p:txBody>
        </p:sp>
        <p:sp>
          <p:nvSpPr>
            <p:cNvPr id="21660" name="Freeform 1067"/>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829" name="Group 1068"/>
          <p:cNvGrpSpPr>
            <a:grpSpLocks/>
          </p:cNvGrpSpPr>
          <p:nvPr/>
        </p:nvGrpSpPr>
        <p:grpSpPr bwMode="auto">
          <a:xfrm>
            <a:off x="5383213" y="3001963"/>
            <a:ext cx="354012" cy="150812"/>
            <a:chOff x="3667" y="1650"/>
            <a:chExt cx="248" cy="82"/>
          </a:xfrm>
        </p:grpSpPr>
        <p:sp>
          <p:nvSpPr>
            <p:cNvPr id="21657" name="Freeform 1069"/>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close/>
                </a:path>
              </a:pathLst>
            </a:custGeom>
            <a:solidFill>
              <a:srgbClr val="FFFFFF"/>
            </a:solidFill>
            <a:ln w="9525">
              <a:noFill/>
              <a:round/>
              <a:headEnd/>
              <a:tailEnd/>
            </a:ln>
          </p:spPr>
          <p:txBody>
            <a:bodyPr/>
            <a:lstStyle/>
            <a:p>
              <a:endParaRPr lang="en-US" dirty="0"/>
            </a:p>
          </p:txBody>
        </p:sp>
        <p:sp>
          <p:nvSpPr>
            <p:cNvPr id="21658" name="Freeform 1070"/>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830" name="Group 1071"/>
          <p:cNvGrpSpPr>
            <a:grpSpLocks/>
          </p:cNvGrpSpPr>
          <p:nvPr/>
        </p:nvGrpSpPr>
        <p:grpSpPr bwMode="auto">
          <a:xfrm>
            <a:off x="5394325" y="3116263"/>
            <a:ext cx="192088" cy="142875"/>
            <a:chOff x="3676" y="1713"/>
            <a:chExt cx="132" cy="76"/>
          </a:xfrm>
        </p:grpSpPr>
        <p:sp>
          <p:nvSpPr>
            <p:cNvPr id="21655" name="Freeform 1072"/>
            <p:cNvSpPr>
              <a:spLocks/>
            </p:cNvSpPr>
            <p:nvPr/>
          </p:nvSpPr>
          <p:spPr bwMode="auto">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close/>
                </a:path>
              </a:pathLst>
            </a:custGeom>
            <a:solidFill>
              <a:srgbClr val="FFFFFF"/>
            </a:solidFill>
            <a:ln w="9525">
              <a:noFill/>
              <a:round/>
              <a:headEnd/>
              <a:tailEnd/>
            </a:ln>
          </p:spPr>
          <p:txBody>
            <a:bodyPr/>
            <a:lstStyle/>
            <a:p>
              <a:endParaRPr lang="en-US" dirty="0"/>
            </a:p>
          </p:txBody>
        </p:sp>
        <p:sp>
          <p:nvSpPr>
            <p:cNvPr id="21656" name="Freeform 1073"/>
            <p:cNvSpPr>
              <a:spLocks/>
            </p:cNvSpPr>
            <p:nvPr/>
          </p:nvSpPr>
          <p:spPr bwMode="auto">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842" name="Group 1074"/>
          <p:cNvGrpSpPr>
            <a:grpSpLocks/>
          </p:cNvGrpSpPr>
          <p:nvPr/>
        </p:nvGrpSpPr>
        <p:grpSpPr bwMode="auto">
          <a:xfrm>
            <a:off x="5429250" y="3213100"/>
            <a:ext cx="177800" cy="103188"/>
            <a:chOff x="3700" y="1764"/>
            <a:chExt cx="124" cy="57"/>
          </a:xfrm>
        </p:grpSpPr>
        <p:sp>
          <p:nvSpPr>
            <p:cNvPr id="21653" name="Freeform 1075"/>
            <p:cNvSpPr>
              <a:spLocks/>
            </p:cNvSpPr>
            <p:nvPr/>
          </p:nvSpPr>
          <p:spPr bwMode="auto">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close/>
                </a:path>
              </a:pathLst>
            </a:custGeom>
            <a:solidFill>
              <a:srgbClr val="FFFFFF"/>
            </a:solidFill>
            <a:ln w="9525">
              <a:noFill/>
              <a:round/>
              <a:headEnd/>
              <a:tailEnd/>
            </a:ln>
          </p:spPr>
          <p:txBody>
            <a:bodyPr/>
            <a:lstStyle/>
            <a:p>
              <a:endParaRPr lang="en-US" dirty="0"/>
            </a:p>
          </p:txBody>
        </p:sp>
        <p:sp>
          <p:nvSpPr>
            <p:cNvPr id="21654" name="Freeform 1076"/>
            <p:cNvSpPr>
              <a:spLocks/>
            </p:cNvSpPr>
            <p:nvPr/>
          </p:nvSpPr>
          <p:spPr bwMode="auto">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843" name="Group 1077"/>
          <p:cNvGrpSpPr>
            <a:grpSpLocks/>
          </p:cNvGrpSpPr>
          <p:nvPr/>
        </p:nvGrpSpPr>
        <p:grpSpPr bwMode="auto">
          <a:xfrm>
            <a:off x="5429250" y="2698750"/>
            <a:ext cx="193675" cy="349250"/>
            <a:chOff x="3700" y="1486"/>
            <a:chExt cx="133" cy="189"/>
          </a:xfrm>
        </p:grpSpPr>
        <p:sp>
          <p:nvSpPr>
            <p:cNvPr id="21651" name="Freeform 1078"/>
            <p:cNvSpPr>
              <a:spLocks/>
            </p:cNvSpPr>
            <p:nvPr/>
          </p:nvSpPr>
          <p:spPr bwMode="auto">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close/>
                </a:path>
              </a:pathLst>
            </a:custGeom>
            <a:solidFill>
              <a:srgbClr val="FFFFFF"/>
            </a:solidFill>
            <a:ln w="9525">
              <a:noFill/>
              <a:round/>
              <a:headEnd/>
              <a:tailEnd/>
            </a:ln>
          </p:spPr>
          <p:txBody>
            <a:bodyPr/>
            <a:lstStyle/>
            <a:p>
              <a:endParaRPr lang="en-US" dirty="0"/>
            </a:p>
          </p:txBody>
        </p:sp>
        <p:sp>
          <p:nvSpPr>
            <p:cNvPr id="21652" name="Freeform 1079"/>
            <p:cNvSpPr>
              <a:spLocks/>
            </p:cNvSpPr>
            <p:nvPr/>
          </p:nvSpPr>
          <p:spPr bwMode="auto">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846" name="Group 1080"/>
          <p:cNvGrpSpPr>
            <a:grpSpLocks/>
          </p:cNvGrpSpPr>
          <p:nvPr/>
        </p:nvGrpSpPr>
        <p:grpSpPr bwMode="auto">
          <a:xfrm>
            <a:off x="5537200" y="3106738"/>
            <a:ext cx="95250" cy="69850"/>
            <a:chOff x="3775" y="1707"/>
            <a:chExt cx="66" cy="38"/>
          </a:xfrm>
        </p:grpSpPr>
        <p:sp>
          <p:nvSpPr>
            <p:cNvPr id="21649" name="Freeform 1081"/>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close/>
                </a:path>
              </a:pathLst>
            </a:custGeom>
            <a:solidFill>
              <a:srgbClr val="FFFFFF"/>
            </a:solidFill>
            <a:ln w="9525">
              <a:noFill/>
              <a:round/>
              <a:headEnd/>
              <a:tailEnd/>
            </a:ln>
          </p:spPr>
          <p:txBody>
            <a:bodyPr/>
            <a:lstStyle/>
            <a:p>
              <a:endParaRPr lang="en-US" dirty="0"/>
            </a:p>
          </p:txBody>
        </p:sp>
        <p:sp>
          <p:nvSpPr>
            <p:cNvPr id="21650" name="Freeform 1082"/>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1847" name="Group 1083"/>
          <p:cNvGrpSpPr>
            <a:grpSpLocks/>
          </p:cNvGrpSpPr>
          <p:nvPr/>
        </p:nvGrpSpPr>
        <p:grpSpPr bwMode="auto">
          <a:xfrm>
            <a:off x="5334000" y="3676650"/>
            <a:ext cx="60325" cy="84138"/>
            <a:chOff x="3634" y="2017"/>
            <a:chExt cx="42" cy="44"/>
          </a:xfrm>
        </p:grpSpPr>
        <p:sp>
          <p:nvSpPr>
            <p:cNvPr id="21647" name="Freeform 1084"/>
            <p:cNvSpPr>
              <a:spLocks/>
            </p:cNvSpPr>
            <p:nvPr/>
          </p:nvSpPr>
          <p:spPr bwMode="auto">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close/>
                </a:path>
              </a:pathLst>
            </a:custGeom>
            <a:solidFill>
              <a:srgbClr val="FFFFFF"/>
            </a:solidFill>
            <a:ln w="9525">
              <a:noFill/>
              <a:round/>
              <a:headEnd/>
              <a:tailEnd/>
            </a:ln>
          </p:spPr>
          <p:txBody>
            <a:bodyPr/>
            <a:lstStyle/>
            <a:p>
              <a:endParaRPr lang="en-US" dirty="0"/>
            </a:p>
          </p:txBody>
        </p:sp>
        <p:sp>
          <p:nvSpPr>
            <p:cNvPr id="21648" name="Freeform 1085"/>
            <p:cNvSpPr>
              <a:spLocks/>
            </p:cNvSpPr>
            <p:nvPr/>
          </p:nvSpPr>
          <p:spPr bwMode="auto">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path>
              </a:pathLst>
            </a:custGeom>
            <a:solidFill>
              <a:srgbClr val="FFFFFF"/>
            </a:solidFill>
            <a:ln w="12700">
              <a:solidFill>
                <a:srgbClr val="000000"/>
              </a:solidFill>
              <a:prstDash val="solid"/>
              <a:round/>
              <a:headEnd/>
              <a:tailEnd/>
            </a:ln>
          </p:spPr>
          <p:txBody>
            <a:bodyPr/>
            <a:lstStyle/>
            <a:p>
              <a:endParaRPr lang="en-US" dirty="0"/>
            </a:p>
          </p:txBody>
        </p:sp>
      </p:grpSp>
      <p:sp>
        <p:nvSpPr>
          <p:cNvPr id="21562" name="Rectangle 1087"/>
          <p:cNvSpPr>
            <a:spLocks noChangeArrowheads="1"/>
          </p:cNvSpPr>
          <p:nvPr/>
        </p:nvSpPr>
        <p:spPr bwMode="auto">
          <a:xfrm>
            <a:off x="1058863" y="2951163"/>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OR</a:t>
            </a:r>
            <a:endParaRPr lang="en-US" altLang="en-US" sz="2400" b="0" dirty="0">
              <a:solidFill>
                <a:srgbClr val="000000"/>
              </a:solidFill>
            </a:endParaRPr>
          </a:p>
        </p:txBody>
      </p:sp>
      <p:sp>
        <p:nvSpPr>
          <p:cNvPr id="21563" name="Rectangle 1088"/>
          <p:cNvSpPr>
            <a:spLocks noChangeArrowheads="1"/>
          </p:cNvSpPr>
          <p:nvPr/>
        </p:nvSpPr>
        <p:spPr bwMode="auto">
          <a:xfrm>
            <a:off x="1366838" y="3557588"/>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NV</a:t>
            </a:r>
            <a:endParaRPr lang="en-US" altLang="en-US" sz="2400" b="0" dirty="0">
              <a:solidFill>
                <a:srgbClr val="000000"/>
              </a:solidFill>
            </a:endParaRPr>
          </a:p>
        </p:txBody>
      </p:sp>
      <p:sp>
        <p:nvSpPr>
          <p:cNvPr id="21564" name="Rectangle 1091"/>
          <p:cNvSpPr>
            <a:spLocks noChangeArrowheads="1"/>
          </p:cNvSpPr>
          <p:nvPr/>
        </p:nvSpPr>
        <p:spPr bwMode="auto">
          <a:xfrm>
            <a:off x="1857375" y="3735388"/>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UT</a:t>
            </a:r>
            <a:endParaRPr lang="en-US" altLang="en-US" sz="2400" b="0" dirty="0">
              <a:solidFill>
                <a:srgbClr val="000000"/>
              </a:solidFill>
            </a:endParaRPr>
          </a:p>
        </p:txBody>
      </p:sp>
      <p:sp>
        <p:nvSpPr>
          <p:cNvPr id="21565" name="Rectangle 1092"/>
          <p:cNvSpPr>
            <a:spLocks noChangeArrowheads="1"/>
          </p:cNvSpPr>
          <p:nvPr/>
        </p:nvSpPr>
        <p:spPr bwMode="auto">
          <a:xfrm>
            <a:off x="2165350" y="2728913"/>
            <a:ext cx="1095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MT</a:t>
            </a:r>
            <a:endParaRPr lang="en-US" altLang="en-US" sz="2400" b="0" dirty="0">
              <a:solidFill>
                <a:srgbClr val="000000"/>
              </a:solidFill>
            </a:endParaRPr>
          </a:p>
        </p:txBody>
      </p:sp>
      <p:sp>
        <p:nvSpPr>
          <p:cNvPr id="21566" name="Rectangle 1093"/>
          <p:cNvSpPr>
            <a:spLocks noChangeArrowheads="1"/>
          </p:cNvSpPr>
          <p:nvPr/>
        </p:nvSpPr>
        <p:spPr bwMode="auto">
          <a:xfrm>
            <a:off x="2241550" y="3259138"/>
            <a:ext cx="1222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WY</a:t>
            </a:r>
            <a:endParaRPr lang="en-US" altLang="en-US" sz="2400" b="0" dirty="0">
              <a:solidFill>
                <a:srgbClr val="000000"/>
              </a:solidFill>
            </a:endParaRPr>
          </a:p>
        </p:txBody>
      </p:sp>
      <p:sp>
        <p:nvSpPr>
          <p:cNvPr id="21567" name="Rectangle 1095"/>
          <p:cNvSpPr>
            <a:spLocks noChangeArrowheads="1"/>
          </p:cNvSpPr>
          <p:nvPr/>
        </p:nvSpPr>
        <p:spPr bwMode="auto">
          <a:xfrm>
            <a:off x="2438400" y="3735388"/>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CO</a:t>
            </a:r>
            <a:endParaRPr lang="en-US" altLang="en-US" sz="2400" b="0" dirty="0">
              <a:solidFill>
                <a:srgbClr val="000000"/>
              </a:solidFill>
            </a:endParaRPr>
          </a:p>
        </p:txBody>
      </p:sp>
      <p:sp>
        <p:nvSpPr>
          <p:cNvPr id="21568" name="Rectangle 1096"/>
          <p:cNvSpPr>
            <a:spLocks noChangeArrowheads="1"/>
          </p:cNvSpPr>
          <p:nvPr/>
        </p:nvSpPr>
        <p:spPr bwMode="auto">
          <a:xfrm>
            <a:off x="1724025" y="4213225"/>
            <a:ext cx="968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AZ</a:t>
            </a:r>
            <a:endParaRPr lang="en-US" altLang="en-US" sz="2400" b="0" dirty="0">
              <a:solidFill>
                <a:srgbClr val="000000"/>
              </a:solidFill>
            </a:endParaRPr>
          </a:p>
        </p:txBody>
      </p:sp>
      <p:sp>
        <p:nvSpPr>
          <p:cNvPr id="21569" name="Rectangle 1097"/>
          <p:cNvSpPr>
            <a:spLocks noChangeArrowheads="1"/>
          </p:cNvSpPr>
          <p:nvPr/>
        </p:nvSpPr>
        <p:spPr bwMode="auto">
          <a:xfrm>
            <a:off x="2343150" y="4352925"/>
            <a:ext cx="1190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NM</a:t>
            </a:r>
            <a:endParaRPr lang="en-US" altLang="en-US" sz="2400" b="0" dirty="0">
              <a:solidFill>
                <a:srgbClr val="000000"/>
              </a:solidFill>
            </a:endParaRPr>
          </a:p>
        </p:txBody>
      </p:sp>
      <p:sp>
        <p:nvSpPr>
          <p:cNvPr id="21570" name="Rectangle 1098"/>
          <p:cNvSpPr>
            <a:spLocks noChangeArrowheads="1"/>
          </p:cNvSpPr>
          <p:nvPr/>
        </p:nvSpPr>
        <p:spPr bwMode="auto">
          <a:xfrm>
            <a:off x="2922588" y="2779713"/>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ND</a:t>
            </a:r>
            <a:endParaRPr lang="en-US" altLang="en-US" sz="2400" b="0" dirty="0">
              <a:solidFill>
                <a:srgbClr val="000000"/>
              </a:solidFill>
            </a:endParaRPr>
          </a:p>
        </p:txBody>
      </p:sp>
      <p:sp>
        <p:nvSpPr>
          <p:cNvPr id="21571" name="Rectangle 1099"/>
          <p:cNvSpPr>
            <a:spLocks noChangeArrowheads="1"/>
          </p:cNvSpPr>
          <p:nvPr/>
        </p:nvSpPr>
        <p:spPr bwMode="auto">
          <a:xfrm>
            <a:off x="2943225" y="3144838"/>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SD</a:t>
            </a:r>
            <a:endParaRPr lang="en-US" altLang="en-US" sz="2400" b="0" dirty="0">
              <a:solidFill>
                <a:srgbClr val="000000"/>
              </a:solidFill>
            </a:endParaRPr>
          </a:p>
        </p:txBody>
      </p:sp>
      <p:sp>
        <p:nvSpPr>
          <p:cNvPr id="21572" name="Rectangle 1100"/>
          <p:cNvSpPr>
            <a:spLocks noChangeArrowheads="1"/>
          </p:cNvSpPr>
          <p:nvPr/>
        </p:nvSpPr>
        <p:spPr bwMode="auto">
          <a:xfrm>
            <a:off x="2971800" y="3511550"/>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NE</a:t>
            </a:r>
            <a:endParaRPr lang="en-US" altLang="en-US" sz="2400" b="0" dirty="0">
              <a:solidFill>
                <a:srgbClr val="000000"/>
              </a:solidFill>
            </a:endParaRPr>
          </a:p>
        </p:txBody>
      </p:sp>
      <p:sp>
        <p:nvSpPr>
          <p:cNvPr id="21573" name="Rectangle 1101"/>
          <p:cNvSpPr>
            <a:spLocks noChangeArrowheads="1"/>
          </p:cNvSpPr>
          <p:nvPr/>
        </p:nvSpPr>
        <p:spPr bwMode="auto">
          <a:xfrm>
            <a:off x="3101975" y="3863975"/>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KS</a:t>
            </a:r>
            <a:endParaRPr lang="en-US" altLang="en-US" sz="2400" b="0" dirty="0">
              <a:solidFill>
                <a:srgbClr val="000000"/>
              </a:solidFill>
            </a:endParaRPr>
          </a:p>
        </p:txBody>
      </p:sp>
      <p:sp>
        <p:nvSpPr>
          <p:cNvPr id="21574" name="Rectangle 1102"/>
          <p:cNvSpPr>
            <a:spLocks noChangeArrowheads="1"/>
          </p:cNvSpPr>
          <p:nvPr/>
        </p:nvSpPr>
        <p:spPr bwMode="auto">
          <a:xfrm>
            <a:off x="3149600" y="4213225"/>
            <a:ext cx="1095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OK</a:t>
            </a:r>
            <a:endParaRPr lang="en-US" altLang="en-US" sz="2400" b="0" dirty="0">
              <a:solidFill>
                <a:srgbClr val="000000"/>
              </a:solidFill>
            </a:endParaRPr>
          </a:p>
        </p:txBody>
      </p:sp>
      <p:sp>
        <p:nvSpPr>
          <p:cNvPr id="21575" name="Rectangle 1103"/>
          <p:cNvSpPr>
            <a:spLocks noChangeArrowheads="1"/>
          </p:cNvSpPr>
          <p:nvPr/>
        </p:nvSpPr>
        <p:spPr bwMode="auto">
          <a:xfrm>
            <a:off x="2922588" y="4608513"/>
            <a:ext cx="968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TX</a:t>
            </a:r>
            <a:endParaRPr lang="en-US" altLang="en-US" sz="2400" b="0" dirty="0">
              <a:solidFill>
                <a:srgbClr val="000000"/>
              </a:solidFill>
            </a:endParaRPr>
          </a:p>
        </p:txBody>
      </p:sp>
      <p:sp>
        <p:nvSpPr>
          <p:cNvPr id="21576" name="Rectangle 1104"/>
          <p:cNvSpPr>
            <a:spLocks noChangeArrowheads="1"/>
          </p:cNvSpPr>
          <p:nvPr/>
        </p:nvSpPr>
        <p:spPr bwMode="auto">
          <a:xfrm>
            <a:off x="5016500" y="5006975"/>
            <a:ext cx="889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FL</a:t>
            </a:r>
            <a:endParaRPr lang="en-US" altLang="en-US" sz="2400" b="0" dirty="0">
              <a:solidFill>
                <a:srgbClr val="000000"/>
              </a:solidFill>
            </a:endParaRPr>
          </a:p>
        </p:txBody>
      </p:sp>
      <p:sp>
        <p:nvSpPr>
          <p:cNvPr id="21577" name="Rectangle 1105"/>
          <p:cNvSpPr>
            <a:spLocks noChangeArrowheads="1"/>
          </p:cNvSpPr>
          <p:nvPr/>
        </p:nvSpPr>
        <p:spPr bwMode="auto">
          <a:xfrm>
            <a:off x="4657725" y="4433888"/>
            <a:ext cx="1095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GA</a:t>
            </a:r>
            <a:endParaRPr lang="en-US" altLang="en-US" sz="2400" b="0" dirty="0">
              <a:solidFill>
                <a:srgbClr val="000000"/>
              </a:solidFill>
            </a:endParaRPr>
          </a:p>
        </p:txBody>
      </p:sp>
      <p:sp>
        <p:nvSpPr>
          <p:cNvPr id="21578" name="Rectangle 1106"/>
          <p:cNvSpPr>
            <a:spLocks noChangeArrowheads="1"/>
          </p:cNvSpPr>
          <p:nvPr/>
        </p:nvSpPr>
        <p:spPr bwMode="auto">
          <a:xfrm>
            <a:off x="4302125" y="4383088"/>
            <a:ext cx="936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AL</a:t>
            </a:r>
            <a:endParaRPr lang="en-US" altLang="en-US" sz="2400" b="0" dirty="0">
              <a:solidFill>
                <a:srgbClr val="000000"/>
              </a:solidFill>
            </a:endParaRPr>
          </a:p>
        </p:txBody>
      </p:sp>
      <p:sp>
        <p:nvSpPr>
          <p:cNvPr id="21579" name="Rectangle 1107"/>
          <p:cNvSpPr>
            <a:spLocks noChangeArrowheads="1"/>
          </p:cNvSpPr>
          <p:nvPr/>
        </p:nvSpPr>
        <p:spPr bwMode="auto">
          <a:xfrm>
            <a:off x="3994150" y="4383088"/>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MS</a:t>
            </a:r>
            <a:endParaRPr lang="en-US" altLang="en-US" sz="2400" b="0" dirty="0">
              <a:solidFill>
                <a:srgbClr val="000000"/>
              </a:solidFill>
            </a:endParaRPr>
          </a:p>
        </p:txBody>
      </p:sp>
      <p:sp>
        <p:nvSpPr>
          <p:cNvPr id="21580" name="Rectangle 1108"/>
          <p:cNvSpPr>
            <a:spLocks noChangeArrowheads="1"/>
          </p:cNvSpPr>
          <p:nvPr/>
        </p:nvSpPr>
        <p:spPr bwMode="auto">
          <a:xfrm>
            <a:off x="3732213" y="4608513"/>
            <a:ext cx="936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LA</a:t>
            </a:r>
            <a:endParaRPr lang="en-US" altLang="en-US" sz="2400" b="0" dirty="0">
              <a:solidFill>
                <a:srgbClr val="000000"/>
              </a:solidFill>
            </a:endParaRPr>
          </a:p>
        </p:txBody>
      </p:sp>
      <p:sp>
        <p:nvSpPr>
          <p:cNvPr id="21581" name="Rectangle 1109"/>
          <p:cNvSpPr>
            <a:spLocks noChangeArrowheads="1"/>
          </p:cNvSpPr>
          <p:nvPr/>
        </p:nvSpPr>
        <p:spPr bwMode="auto">
          <a:xfrm>
            <a:off x="3705225" y="4259263"/>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AR</a:t>
            </a:r>
            <a:endParaRPr lang="en-US" altLang="en-US" sz="2400" b="0" dirty="0">
              <a:solidFill>
                <a:srgbClr val="000000"/>
              </a:solidFill>
            </a:endParaRPr>
          </a:p>
        </p:txBody>
      </p:sp>
      <p:sp>
        <p:nvSpPr>
          <p:cNvPr id="21582" name="Rectangle 1110"/>
          <p:cNvSpPr>
            <a:spLocks noChangeArrowheads="1"/>
          </p:cNvSpPr>
          <p:nvPr/>
        </p:nvSpPr>
        <p:spPr bwMode="auto">
          <a:xfrm>
            <a:off x="3636963" y="3827463"/>
            <a:ext cx="1222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MO</a:t>
            </a:r>
            <a:endParaRPr lang="en-US" altLang="en-US" sz="2400" b="0" dirty="0">
              <a:solidFill>
                <a:srgbClr val="000000"/>
              </a:solidFill>
            </a:endParaRPr>
          </a:p>
        </p:txBody>
      </p:sp>
      <p:sp>
        <p:nvSpPr>
          <p:cNvPr id="21583" name="Rectangle 1111"/>
          <p:cNvSpPr>
            <a:spLocks noChangeArrowheads="1"/>
          </p:cNvSpPr>
          <p:nvPr/>
        </p:nvSpPr>
        <p:spPr bwMode="auto">
          <a:xfrm>
            <a:off x="3505200" y="3384550"/>
            <a:ext cx="714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IA</a:t>
            </a:r>
            <a:endParaRPr lang="en-US" altLang="en-US" sz="2400" b="0" dirty="0">
              <a:solidFill>
                <a:srgbClr val="000000"/>
              </a:solidFill>
            </a:endParaRPr>
          </a:p>
        </p:txBody>
      </p:sp>
      <p:sp>
        <p:nvSpPr>
          <p:cNvPr id="21584" name="Rectangle 1112"/>
          <p:cNvSpPr>
            <a:spLocks noChangeArrowheads="1"/>
          </p:cNvSpPr>
          <p:nvPr/>
        </p:nvSpPr>
        <p:spPr bwMode="auto">
          <a:xfrm>
            <a:off x="3430588" y="2916238"/>
            <a:ext cx="1190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MN</a:t>
            </a:r>
            <a:endParaRPr lang="en-US" altLang="en-US" sz="2400" b="0" dirty="0">
              <a:solidFill>
                <a:srgbClr val="000000"/>
              </a:solidFill>
            </a:endParaRPr>
          </a:p>
        </p:txBody>
      </p:sp>
      <p:sp>
        <p:nvSpPr>
          <p:cNvPr id="21585" name="Rectangle 1113"/>
          <p:cNvSpPr>
            <a:spLocks noChangeArrowheads="1"/>
          </p:cNvSpPr>
          <p:nvPr/>
        </p:nvSpPr>
        <p:spPr bwMode="auto">
          <a:xfrm>
            <a:off x="3862388" y="3084513"/>
            <a:ext cx="9207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WI</a:t>
            </a:r>
            <a:endParaRPr lang="en-US" altLang="en-US" sz="2400" b="0" dirty="0">
              <a:solidFill>
                <a:srgbClr val="000000"/>
              </a:solidFill>
            </a:endParaRPr>
          </a:p>
        </p:txBody>
      </p:sp>
      <p:sp>
        <p:nvSpPr>
          <p:cNvPr id="21586" name="Rectangle 1114"/>
          <p:cNvSpPr>
            <a:spLocks noChangeArrowheads="1"/>
          </p:cNvSpPr>
          <p:nvPr/>
        </p:nvSpPr>
        <p:spPr bwMode="auto">
          <a:xfrm>
            <a:off x="4265613" y="4083050"/>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TN</a:t>
            </a:r>
            <a:endParaRPr lang="en-US" altLang="en-US" sz="2400" b="0" dirty="0">
              <a:solidFill>
                <a:srgbClr val="000000"/>
              </a:solidFill>
            </a:endParaRPr>
          </a:p>
        </p:txBody>
      </p:sp>
      <p:sp>
        <p:nvSpPr>
          <p:cNvPr id="21587" name="Rectangle 1115"/>
          <p:cNvSpPr>
            <a:spLocks noChangeArrowheads="1"/>
          </p:cNvSpPr>
          <p:nvPr/>
        </p:nvSpPr>
        <p:spPr bwMode="auto">
          <a:xfrm>
            <a:off x="4930775" y="4213225"/>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SC</a:t>
            </a:r>
            <a:endParaRPr lang="en-US" altLang="en-US" sz="2400" b="0" dirty="0">
              <a:solidFill>
                <a:srgbClr val="000000"/>
              </a:solidFill>
            </a:endParaRPr>
          </a:p>
        </p:txBody>
      </p:sp>
      <p:sp>
        <p:nvSpPr>
          <p:cNvPr id="21588" name="Rectangle 1116"/>
          <p:cNvSpPr>
            <a:spLocks noChangeArrowheads="1"/>
          </p:cNvSpPr>
          <p:nvPr/>
        </p:nvSpPr>
        <p:spPr bwMode="auto">
          <a:xfrm>
            <a:off x="5062538" y="4002088"/>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NC</a:t>
            </a:r>
            <a:endParaRPr lang="en-US" altLang="en-US" sz="2400" b="0" dirty="0">
              <a:solidFill>
                <a:srgbClr val="000000"/>
              </a:solidFill>
            </a:endParaRPr>
          </a:p>
        </p:txBody>
      </p:sp>
      <p:sp>
        <p:nvSpPr>
          <p:cNvPr id="21589" name="Rectangle 1117"/>
          <p:cNvSpPr>
            <a:spLocks noChangeArrowheads="1"/>
          </p:cNvSpPr>
          <p:nvPr/>
        </p:nvSpPr>
        <p:spPr bwMode="auto">
          <a:xfrm>
            <a:off x="4384675" y="3806825"/>
            <a:ext cx="236538" cy="160338"/>
          </a:xfrm>
          <a:prstGeom prst="rect">
            <a:avLst/>
          </a:prstGeom>
          <a:noFill/>
          <a:ln w="9525">
            <a:noFill/>
            <a:miter lim="800000"/>
            <a:headEnd/>
            <a:tailEnd/>
          </a:ln>
        </p:spPr>
        <p:txBody>
          <a:bodyPr/>
          <a:lstStyle/>
          <a:p>
            <a:endParaRPr lang="en-US" dirty="0"/>
          </a:p>
        </p:txBody>
      </p:sp>
      <p:sp>
        <p:nvSpPr>
          <p:cNvPr id="21590" name="Rectangle 1118"/>
          <p:cNvSpPr>
            <a:spLocks noChangeArrowheads="1"/>
          </p:cNvSpPr>
          <p:nvPr/>
        </p:nvSpPr>
        <p:spPr bwMode="auto">
          <a:xfrm>
            <a:off x="4443413" y="3827463"/>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KY</a:t>
            </a:r>
            <a:endParaRPr lang="en-US" altLang="en-US" sz="2400" b="0" dirty="0">
              <a:solidFill>
                <a:srgbClr val="000000"/>
              </a:solidFill>
            </a:endParaRPr>
          </a:p>
        </p:txBody>
      </p:sp>
      <p:sp>
        <p:nvSpPr>
          <p:cNvPr id="21591" name="Rectangle 1119"/>
          <p:cNvSpPr>
            <a:spLocks noChangeArrowheads="1"/>
          </p:cNvSpPr>
          <p:nvPr/>
        </p:nvSpPr>
        <p:spPr bwMode="auto">
          <a:xfrm>
            <a:off x="5016500" y="3735388"/>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VA</a:t>
            </a:r>
            <a:endParaRPr lang="en-US" altLang="en-US" sz="2400" b="0" dirty="0">
              <a:solidFill>
                <a:srgbClr val="000000"/>
              </a:solidFill>
            </a:endParaRPr>
          </a:p>
        </p:txBody>
      </p:sp>
      <p:sp>
        <p:nvSpPr>
          <p:cNvPr id="21592" name="Rectangle 1120"/>
          <p:cNvSpPr>
            <a:spLocks noChangeArrowheads="1"/>
          </p:cNvSpPr>
          <p:nvPr/>
        </p:nvSpPr>
        <p:spPr bwMode="auto">
          <a:xfrm>
            <a:off x="4694238" y="3676650"/>
            <a:ext cx="285750" cy="152400"/>
          </a:xfrm>
          <a:prstGeom prst="rect">
            <a:avLst/>
          </a:prstGeom>
          <a:noFill/>
          <a:ln w="9525">
            <a:noFill/>
            <a:miter lim="800000"/>
            <a:headEnd/>
            <a:tailEnd/>
          </a:ln>
        </p:spPr>
        <p:txBody>
          <a:bodyPr/>
          <a:lstStyle/>
          <a:p>
            <a:endParaRPr lang="en-US" dirty="0"/>
          </a:p>
        </p:txBody>
      </p:sp>
      <p:sp>
        <p:nvSpPr>
          <p:cNvPr id="21593" name="Rectangle 1121"/>
          <p:cNvSpPr>
            <a:spLocks noChangeArrowheads="1"/>
          </p:cNvSpPr>
          <p:nvPr/>
        </p:nvSpPr>
        <p:spPr bwMode="auto">
          <a:xfrm>
            <a:off x="4752975" y="3689350"/>
            <a:ext cx="1222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WV</a:t>
            </a:r>
            <a:endParaRPr lang="en-US" altLang="en-US" sz="2400" b="0" dirty="0">
              <a:solidFill>
                <a:srgbClr val="000000"/>
              </a:solidFill>
            </a:endParaRPr>
          </a:p>
        </p:txBody>
      </p:sp>
      <p:sp>
        <p:nvSpPr>
          <p:cNvPr id="21594" name="Rectangle 1122"/>
          <p:cNvSpPr>
            <a:spLocks noChangeArrowheads="1"/>
          </p:cNvSpPr>
          <p:nvPr/>
        </p:nvSpPr>
        <p:spPr bwMode="auto">
          <a:xfrm>
            <a:off x="3976688" y="3557588"/>
            <a:ext cx="635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IL</a:t>
            </a:r>
            <a:endParaRPr lang="en-US" altLang="en-US" sz="2400" b="0" dirty="0">
              <a:solidFill>
                <a:srgbClr val="000000"/>
              </a:solidFill>
            </a:endParaRPr>
          </a:p>
        </p:txBody>
      </p:sp>
      <p:sp>
        <p:nvSpPr>
          <p:cNvPr id="21595" name="Rectangle 1123"/>
          <p:cNvSpPr>
            <a:spLocks noChangeArrowheads="1"/>
          </p:cNvSpPr>
          <p:nvPr/>
        </p:nvSpPr>
        <p:spPr bwMode="auto">
          <a:xfrm>
            <a:off x="4217988" y="3511550"/>
            <a:ext cx="762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IN</a:t>
            </a:r>
            <a:endParaRPr lang="en-US" altLang="en-US" sz="2400" b="0" dirty="0">
              <a:solidFill>
                <a:srgbClr val="000000"/>
              </a:solidFill>
            </a:endParaRPr>
          </a:p>
        </p:txBody>
      </p:sp>
      <p:sp>
        <p:nvSpPr>
          <p:cNvPr id="21596" name="Rectangle 1124"/>
          <p:cNvSpPr>
            <a:spLocks noChangeArrowheads="1"/>
          </p:cNvSpPr>
          <p:nvPr/>
        </p:nvSpPr>
        <p:spPr bwMode="auto">
          <a:xfrm>
            <a:off x="4349750" y="3209925"/>
            <a:ext cx="841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MI</a:t>
            </a:r>
            <a:endParaRPr lang="en-US" altLang="en-US" sz="2400" b="0" dirty="0">
              <a:solidFill>
                <a:srgbClr val="000000"/>
              </a:solidFill>
            </a:endParaRPr>
          </a:p>
        </p:txBody>
      </p:sp>
      <p:sp>
        <p:nvSpPr>
          <p:cNvPr id="21597" name="Rectangle 1125"/>
          <p:cNvSpPr>
            <a:spLocks noChangeArrowheads="1"/>
          </p:cNvSpPr>
          <p:nvPr/>
        </p:nvSpPr>
        <p:spPr bwMode="auto">
          <a:xfrm>
            <a:off x="4479925" y="3478213"/>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OH</a:t>
            </a:r>
            <a:endParaRPr lang="en-US" altLang="en-US" sz="2400" b="0" dirty="0">
              <a:solidFill>
                <a:srgbClr val="000000"/>
              </a:solidFill>
            </a:endParaRPr>
          </a:p>
        </p:txBody>
      </p:sp>
      <p:sp>
        <p:nvSpPr>
          <p:cNvPr id="21598" name="Rectangle 1127"/>
          <p:cNvSpPr>
            <a:spLocks noChangeArrowheads="1"/>
          </p:cNvSpPr>
          <p:nvPr/>
        </p:nvSpPr>
        <p:spPr bwMode="auto">
          <a:xfrm>
            <a:off x="5275263" y="3373438"/>
            <a:ext cx="238125" cy="149225"/>
          </a:xfrm>
          <a:prstGeom prst="rect">
            <a:avLst/>
          </a:prstGeom>
          <a:noFill/>
          <a:ln w="9525">
            <a:noFill/>
            <a:miter lim="800000"/>
            <a:headEnd/>
            <a:tailEnd/>
          </a:ln>
        </p:spPr>
        <p:txBody>
          <a:bodyPr/>
          <a:lstStyle/>
          <a:p>
            <a:pPr eaLnBrk="0" hangingPunct="0"/>
            <a:endParaRPr lang="en-US" sz="2400" b="0" dirty="0">
              <a:solidFill>
                <a:schemeClr val="bg1"/>
              </a:solidFill>
              <a:latin typeface="Times New Roman" pitchFamily="18" charset="0"/>
            </a:endParaRPr>
          </a:p>
        </p:txBody>
      </p:sp>
      <p:sp>
        <p:nvSpPr>
          <p:cNvPr id="21599" name="Rectangle 1128"/>
          <p:cNvSpPr>
            <a:spLocks noChangeArrowheads="1"/>
          </p:cNvSpPr>
          <p:nvPr/>
        </p:nvSpPr>
        <p:spPr bwMode="auto">
          <a:xfrm>
            <a:off x="5334000" y="3384550"/>
            <a:ext cx="936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NJ</a:t>
            </a:r>
            <a:endParaRPr lang="en-US" altLang="en-US" sz="2400" b="0" dirty="0">
              <a:solidFill>
                <a:srgbClr val="000000"/>
              </a:solidFill>
            </a:endParaRPr>
          </a:p>
        </p:txBody>
      </p:sp>
      <p:sp>
        <p:nvSpPr>
          <p:cNvPr id="21600" name="Rectangle 1129"/>
          <p:cNvSpPr>
            <a:spLocks noChangeArrowheads="1"/>
          </p:cNvSpPr>
          <p:nvPr/>
        </p:nvSpPr>
        <p:spPr bwMode="auto">
          <a:xfrm>
            <a:off x="5049838" y="3503613"/>
            <a:ext cx="238125" cy="150812"/>
          </a:xfrm>
          <a:prstGeom prst="rect">
            <a:avLst/>
          </a:prstGeom>
          <a:noFill/>
          <a:ln w="9525">
            <a:noFill/>
            <a:miter lim="800000"/>
            <a:headEnd/>
            <a:tailEnd/>
          </a:ln>
        </p:spPr>
        <p:txBody>
          <a:bodyPr/>
          <a:lstStyle/>
          <a:p>
            <a:endParaRPr lang="en-US" dirty="0"/>
          </a:p>
        </p:txBody>
      </p:sp>
      <p:sp>
        <p:nvSpPr>
          <p:cNvPr id="21601" name="Rectangle 1130"/>
          <p:cNvSpPr>
            <a:spLocks noChangeArrowheads="1"/>
          </p:cNvSpPr>
          <p:nvPr/>
        </p:nvSpPr>
        <p:spPr bwMode="auto">
          <a:xfrm>
            <a:off x="5110163" y="3511550"/>
            <a:ext cx="1190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MD</a:t>
            </a:r>
            <a:endParaRPr lang="en-US" altLang="en-US" sz="2400" b="0" dirty="0">
              <a:solidFill>
                <a:srgbClr val="000000"/>
              </a:solidFill>
            </a:endParaRPr>
          </a:p>
        </p:txBody>
      </p:sp>
      <p:sp>
        <p:nvSpPr>
          <p:cNvPr id="21602" name="Rectangle 1132"/>
          <p:cNvSpPr>
            <a:spLocks noChangeArrowheads="1"/>
          </p:cNvSpPr>
          <p:nvPr/>
        </p:nvSpPr>
        <p:spPr bwMode="auto">
          <a:xfrm>
            <a:off x="5275263" y="2755900"/>
            <a:ext cx="238125" cy="163513"/>
          </a:xfrm>
          <a:prstGeom prst="rect">
            <a:avLst/>
          </a:prstGeom>
          <a:noFill/>
          <a:ln w="9525">
            <a:noFill/>
            <a:miter lim="800000"/>
            <a:headEnd/>
            <a:tailEnd/>
          </a:ln>
        </p:spPr>
        <p:txBody>
          <a:bodyPr/>
          <a:lstStyle/>
          <a:p>
            <a:endParaRPr lang="en-US" dirty="0"/>
          </a:p>
        </p:txBody>
      </p:sp>
      <p:sp>
        <p:nvSpPr>
          <p:cNvPr id="21603" name="Rectangle 1133"/>
          <p:cNvSpPr>
            <a:spLocks noChangeArrowheads="1"/>
          </p:cNvSpPr>
          <p:nvPr/>
        </p:nvSpPr>
        <p:spPr bwMode="auto">
          <a:xfrm>
            <a:off x="5335588" y="2779713"/>
            <a:ext cx="968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VT</a:t>
            </a:r>
            <a:endParaRPr lang="en-US" altLang="en-US" sz="2400" b="0" dirty="0">
              <a:solidFill>
                <a:srgbClr val="000000"/>
              </a:solidFill>
            </a:endParaRPr>
          </a:p>
        </p:txBody>
      </p:sp>
      <p:sp>
        <p:nvSpPr>
          <p:cNvPr id="21604" name="Rectangle 1134"/>
          <p:cNvSpPr>
            <a:spLocks noChangeArrowheads="1"/>
          </p:cNvSpPr>
          <p:nvPr/>
        </p:nvSpPr>
        <p:spPr bwMode="auto">
          <a:xfrm>
            <a:off x="5500688" y="2674938"/>
            <a:ext cx="236537" cy="149225"/>
          </a:xfrm>
          <a:prstGeom prst="rect">
            <a:avLst/>
          </a:prstGeom>
          <a:noFill/>
          <a:ln w="9525">
            <a:noFill/>
            <a:miter lim="800000"/>
            <a:headEnd/>
            <a:tailEnd/>
          </a:ln>
        </p:spPr>
        <p:txBody>
          <a:bodyPr/>
          <a:lstStyle/>
          <a:p>
            <a:endParaRPr lang="en-US" dirty="0"/>
          </a:p>
        </p:txBody>
      </p:sp>
      <p:sp>
        <p:nvSpPr>
          <p:cNvPr id="21605" name="Rectangle 1135"/>
          <p:cNvSpPr>
            <a:spLocks noChangeArrowheads="1"/>
          </p:cNvSpPr>
          <p:nvPr/>
        </p:nvSpPr>
        <p:spPr bwMode="auto">
          <a:xfrm>
            <a:off x="5549900" y="2681288"/>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ME</a:t>
            </a:r>
            <a:endParaRPr lang="en-US" altLang="en-US" sz="2400" b="0" dirty="0">
              <a:solidFill>
                <a:srgbClr val="000000"/>
              </a:solidFill>
            </a:endParaRPr>
          </a:p>
        </p:txBody>
      </p:sp>
      <p:sp>
        <p:nvSpPr>
          <p:cNvPr id="21606" name="Rectangle 1136"/>
          <p:cNvSpPr>
            <a:spLocks noChangeArrowheads="1"/>
          </p:cNvSpPr>
          <p:nvPr/>
        </p:nvSpPr>
        <p:spPr bwMode="auto">
          <a:xfrm>
            <a:off x="5405438" y="2884488"/>
            <a:ext cx="238125" cy="163512"/>
          </a:xfrm>
          <a:prstGeom prst="rect">
            <a:avLst/>
          </a:prstGeom>
          <a:noFill/>
          <a:ln w="9525">
            <a:noFill/>
            <a:miter lim="800000"/>
            <a:headEnd/>
            <a:tailEnd/>
          </a:ln>
        </p:spPr>
        <p:txBody>
          <a:bodyPr/>
          <a:lstStyle/>
          <a:p>
            <a:endParaRPr lang="en-US" dirty="0"/>
          </a:p>
        </p:txBody>
      </p:sp>
      <p:sp>
        <p:nvSpPr>
          <p:cNvPr id="21607" name="Rectangle 1137"/>
          <p:cNvSpPr>
            <a:spLocks noChangeArrowheads="1"/>
          </p:cNvSpPr>
          <p:nvPr/>
        </p:nvSpPr>
        <p:spPr bwMode="auto">
          <a:xfrm>
            <a:off x="5456238" y="2913063"/>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NH</a:t>
            </a:r>
            <a:endParaRPr lang="en-US" altLang="en-US" sz="2400" b="0" dirty="0">
              <a:solidFill>
                <a:srgbClr val="000000"/>
              </a:solidFill>
            </a:endParaRPr>
          </a:p>
        </p:txBody>
      </p:sp>
      <p:sp>
        <p:nvSpPr>
          <p:cNvPr id="21608" name="Rectangle 1138"/>
          <p:cNvSpPr>
            <a:spLocks noChangeArrowheads="1"/>
          </p:cNvSpPr>
          <p:nvPr/>
        </p:nvSpPr>
        <p:spPr bwMode="auto">
          <a:xfrm>
            <a:off x="5335588" y="2989263"/>
            <a:ext cx="238125" cy="152400"/>
          </a:xfrm>
          <a:prstGeom prst="rect">
            <a:avLst/>
          </a:prstGeom>
          <a:noFill/>
          <a:ln w="9525">
            <a:noFill/>
            <a:miter lim="800000"/>
            <a:headEnd/>
            <a:tailEnd/>
          </a:ln>
        </p:spPr>
        <p:txBody>
          <a:bodyPr/>
          <a:lstStyle/>
          <a:p>
            <a:pPr eaLnBrk="0" hangingPunct="0"/>
            <a:endParaRPr lang="en-US" sz="2400" b="0" dirty="0">
              <a:solidFill>
                <a:schemeClr val="bg1"/>
              </a:solidFill>
              <a:latin typeface="Times New Roman" pitchFamily="18" charset="0"/>
            </a:endParaRPr>
          </a:p>
        </p:txBody>
      </p:sp>
      <p:sp>
        <p:nvSpPr>
          <p:cNvPr id="21609" name="Rectangle 1139"/>
          <p:cNvSpPr>
            <a:spLocks noChangeArrowheads="1"/>
          </p:cNvSpPr>
          <p:nvPr/>
        </p:nvSpPr>
        <p:spPr bwMode="auto">
          <a:xfrm>
            <a:off x="5421313" y="3043238"/>
            <a:ext cx="146050" cy="92075"/>
          </a:xfrm>
          <a:prstGeom prst="rect">
            <a:avLst/>
          </a:prstGeom>
          <a:noFill/>
          <a:ln w="9525">
            <a:noFill/>
            <a:miter lim="800000"/>
            <a:headEnd/>
            <a:tailEnd/>
          </a:ln>
        </p:spPr>
        <p:txBody>
          <a:bodyPr lIns="0" tIns="0" rIns="0" bIns="0">
            <a:spAutoFit/>
          </a:bodyPr>
          <a:lstStyle/>
          <a:p>
            <a:pPr eaLnBrk="0" hangingPunct="0"/>
            <a:r>
              <a:rPr lang="en-US" altLang="en-US" sz="600" b="0" dirty="0">
                <a:solidFill>
                  <a:srgbClr val="000000"/>
                </a:solidFill>
              </a:rPr>
              <a:t>MA</a:t>
            </a:r>
            <a:endParaRPr lang="en-US" altLang="en-US" sz="2400" b="0" dirty="0">
              <a:solidFill>
                <a:srgbClr val="000000"/>
              </a:solidFill>
            </a:endParaRPr>
          </a:p>
        </p:txBody>
      </p:sp>
      <p:sp>
        <p:nvSpPr>
          <p:cNvPr id="21610" name="Rectangle 1141"/>
          <p:cNvSpPr>
            <a:spLocks noChangeArrowheads="1"/>
          </p:cNvSpPr>
          <p:nvPr/>
        </p:nvSpPr>
        <p:spPr bwMode="auto">
          <a:xfrm>
            <a:off x="5549900" y="3338513"/>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CT</a:t>
            </a:r>
            <a:endParaRPr lang="en-US" altLang="en-US" sz="2400" b="0" dirty="0">
              <a:solidFill>
                <a:srgbClr val="000000"/>
              </a:solidFill>
            </a:endParaRPr>
          </a:p>
        </p:txBody>
      </p:sp>
      <p:sp>
        <p:nvSpPr>
          <p:cNvPr id="21611" name="Rectangle 1142"/>
          <p:cNvSpPr>
            <a:spLocks noChangeArrowheads="1"/>
          </p:cNvSpPr>
          <p:nvPr/>
        </p:nvSpPr>
        <p:spPr bwMode="auto">
          <a:xfrm>
            <a:off x="5691188" y="3127375"/>
            <a:ext cx="762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RI</a:t>
            </a:r>
            <a:endParaRPr lang="en-US" altLang="en-US" sz="2400" b="0" dirty="0">
              <a:solidFill>
                <a:srgbClr val="000000"/>
              </a:solidFill>
            </a:endParaRPr>
          </a:p>
        </p:txBody>
      </p:sp>
      <p:sp>
        <p:nvSpPr>
          <p:cNvPr id="21612" name="Rectangle 1143"/>
          <p:cNvSpPr>
            <a:spLocks noChangeArrowheads="1"/>
          </p:cNvSpPr>
          <p:nvPr/>
        </p:nvSpPr>
        <p:spPr bwMode="auto">
          <a:xfrm>
            <a:off x="5537200" y="3457575"/>
            <a:ext cx="236538" cy="160338"/>
          </a:xfrm>
          <a:prstGeom prst="rect">
            <a:avLst/>
          </a:prstGeom>
          <a:noFill/>
          <a:ln w="9525">
            <a:noFill/>
            <a:miter lim="800000"/>
            <a:headEnd/>
            <a:tailEnd/>
          </a:ln>
        </p:spPr>
        <p:txBody>
          <a:bodyPr/>
          <a:lstStyle/>
          <a:p>
            <a:endParaRPr lang="en-US" dirty="0"/>
          </a:p>
        </p:txBody>
      </p:sp>
      <p:sp>
        <p:nvSpPr>
          <p:cNvPr id="21613" name="Rectangle 1144"/>
          <p:cNvSpPr>
            <a:spLocks noChangeArrowheads="1"/>
          </p:cNvSpPr>
          <p:nvPr/>
        </p:nvSpPr>
        <p:spPr bwMode="auto">
          <a:xfrm>
            <a:off x="5595938" y="3478213"/>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DE</a:t>
            </a:r>
            <a:endParaRPr lang="en-US" altLang="en-US" sz="2400" b="0" dirty="0">
              <a:solidFill>
                <a:srgbClr val="000000"/>
              </a:solidFill>
            </a:endParaRPr>
          </a:p>
        </p:txBody>
      </p:sp>
      <p:sp>
        <p:nvSpPr>
          <p:cNvPr id="21614" name="Rectangle 1145"/>
          <p:cNvSpPr>
            <a:spLocks noChangeArrowheads="1"/>
          </p:cNvSpPr>
          <p:nvPr/>
        </p:nvSpPr>
        <p:spPr bwMode="auto">
          <a:xfrm>
            <a:off x="5537200" y="3582988"/>
            <a:ext cx="236538" cy="165100"/>
          </a:xfrm>
          <a:prstGeom prst="rect">
            <a:avLst/>
          </a:prstGeom>
          <a:noFill/>
          <a:ln w="9525">
            <a:noFill/>
            <a:miter lim="800000"/>
            <a:headEnd/>
            <a:tailEnd/>
          </a:ln>
        </p:spPr>
        <p:txBody>
          <a:bodyPr/>
          <a:lstStyle/>
          <a:p>
            <a:endParaRPr lang="en-US" dirty="0"/>
          </a:p>
        </p:txBody>
      </p:sp>
      <p:sp>
        <p:nvSpPr>
          <p:cNvPr id="21615" name="Rectangle 1146"/>
          <p:cNvSpPr>
            <a:spLocks noChangeArrowheads="1"/>
          </p:cNvSpPr>
          <p:nvPr/>
        </p:nvSpPr>
        <p:spPr bwMode="auto">
          <a:xfrm>
            <a:off x="5595938" y="3606800"/>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DC</a:t>
            </a:r>
            <a:endParaRPr lang="en-US" altLang="en-US" sz="2400" b="0" dirty="0">
              <a:solidFill>
                <a:srgbClr val="000000"/>
              </a:solidFill>
            </a:endParaRPr>
          </a:p>
        </p:txBody>
      </p:sp>
      <p:sp>
        <p:nvSpPr>
          <p:cNvPr id="21616" name="Line 1147"/>
          <p:cNvSpPr>
            <a:spLocks noChangeShapeType="1"/>
          </p:cNvSpPr>
          <p:nvPr/>
        </p:nvSpPr>
        <p:spPr bwMode="auto">
          <a:xfrm>
            <a:off x="5607050" y="3130550"/>
            <a:ext cx="73025" cy="33338"/>
          </a:xfrm>
          <a:prstGeom prst="line">
            <a:avLst/>
          </a:prstGeom>
          <a:noFill/>
          <a:ln w="12700">
            <a:solidFill>
              <a:srgbClr val="000000"/>
            </a:solidFill>
            <a:round/>
            <a:headEnd/>
            <a:tailEnd/>
          </a:ln>
        </p:spPr>
        <p:txBody>
          <a:bodyPr/>
          <a:lstStyle/>
          <a:p>
            <a:endParaRPr lang="en-US" dirty="0"/>
          </a:p>
        </p:txBody>
      </p:sp>
      <p:sp>
        <p:nvSpPr>
          <p:cNvPr id="21617" name="Line 1149"/>
          <p:cNvSpPr>
            <a:spLocks noChangeShapeType="1"/>
          </p:cNvSpPr>
          <p:nvPr/>
        </p:nvSpPr>
        <p:spPr bwMode="auto">
          <a:xfrm>
            <a:off x="5334000" y="3560763"/>
            <a:ext cx="215900" cy="1587"/>
          </a:xfrm>
          <a:prstGeom prst="line">
            <a:avLst/>
          </a:prstGeom>
          <a:noFill/>
          <a:ln w="12700">
            <a:solidFill>
              <a:srgbClr val="000000"/>
            </a:solidFill>
            <a:round/>
            <a:headEnd/>
            <a:tailEnd/>
          </a:ln>
        </p:spPr>
        <p:txBody>
          <a:bodyPr/>
          <a:lstStyle/>
          <a:p>
            <a:endParaRPr lang="en-US" dirty="0"/>
          </a:p>
        </p:txBody>
      </p:sp>
      <p:sp>
        <p:nvSpPr>
          <p:cNvPr id="21618" name="Line 1150"/>
          <p:cNvSpPr>
            <a:spLocks noChangeShapeType="1"/>
          </p:cNvSpPr>
          <p:nvPr/>
        </p:nvSpPr>
        <p:spPr bwMode="auto">
          <a:xfrm>
            <a:off x="5156200" y="3654425"/>
            <a:ext cx="393700" cy="3175"/>
          </a:xfrm>
          <a:prstGeom prst="line">
            <a:avLst/>
          </a:prstGeom>
          <a:noFill/>
          <a:ln w="12700">
            <a:solidFill>
              <a:srgbClr val="000000"/>
            </a:solidFill>
            <a:round/>
            <a:headEnd/>
            <a:tailEnd/>
          </a:ln>
        </p:spPr>
        <p:txBody>
          <a:bodyPr/>
          <a:lstStyle/>
          <a:p>
            <a:endParaRPr lang="en-US" dirty="0"/>
          </a:p>
        </p:txBody>
      </p:sp>
      <p:sp>
        <p:nvSpPr>
          <p:cNvPr id="21619" name="Freeform 1151"/>
          <p:cNvSpPr>
            <a:spLocks/>
          </p:cNvSpPr>
          <p:nvPr/>
        </p:nvSpPr>
        <p:spPr bwMode="auto">
          <a:xfrm>
            <a:off x="5465763" y="5295900"/>
            <a:ext cx="306387" cy="117475"/>
          </a:xfrm>
          <a:custGeom>
            <a:avLst/>
            <a:gdLst>
              <a:gd name="T0" fmla="*/ 2147483647 w 3418"/>
              <a:gd name="T1" fmla="*/ 2147483647 h 1367"/>
              <a:gd name="T2" fmla="*/ 2147483647 w 3418"/>
              <a:gd name="T3" fmla="*/ 2147483647 h 1367"/>
              <a:gd name="T4" fmla="*/ 2147483647 w 3418"/>
              <a:gd name="T5" fmla="*/ 2147483647 h 1367"/>
              <a:gd name="T6" fmla="*/ 2147483647 w 3418"/>
              <a:gd name="T7" fmla="*/ 2147483647 h 1367"/>
              <a:gd name="T8" fmla="*/ 2147483647 w 3418"/>
              <a:gd name="T9" fmla="*/ 2147483647 h 1367"/>
              <a:gd name="T10" fmla="*/ 2147483647 w 3418"/>
              <a:gd name="T11" fmla="*/ 2147483647 h 1367"/>
              <a:gd name="T12" fmla="*/ 2147483647 w 3418"/>
              <a:gd name="T13" fmla="*/ 2147483647 h 1367"/>
              <a:gd name="T14" fmla="*/ 2147483647 w 3418"/>
              <a:gd name="T15" fmla="*/ 2147483647 h 1367"/>
              <a:gd name="T16" fmla="*/ 2147483647 w 3418"/>
              <a:gd name="T17" fmla="*/ 2147483647 h 1367"/>
              <a:gd name="T18" fmla="*/ 2147483647 w 3418"/>
              <a:gd name="T19" fmla="*/ 2147483647 h 1367"/>
              <a:gd name="T20" fmla="*/ 2147483647 w 3418"/>
              <a:gd name="T21" fmla="*/ 2147483647 h 1367"/>
              <a:gd name="T22" fmla="*/ 2147483647 w 3418"/>
              <a:gd name="T23" fmla="*/ 2147483647 h 1367"/>
              <a:gd name="T24" fmla="*/ 2147483647 w 3418"/>
              <a:gd name="T25" fmla="*/ 2147483647 h 1367"/>
              <a:gd name="T26" fmla="*/ 2147483647 w 3418"/>
              <a:gd name="T27" fmla="*/ 2147483647 h 1367"/>
              <a:gd name="T28" fmla="*/ 2147483647 w 3418"/>
              <a:gd name="T29" fmla="*/ 2147483647 h 1367"/>
              <a:gd name="T30" fmla="*/ 2147483647 w 3418"/>
              <a:gd name="T31" fmla="*/ 2147483647 h 1367"/>
              <a:gd name="T32" fmla="*/ 2147483647 w 3418"/>
              <a:gd name="T33" fmla="*/ 2147483647 h 1367"/>
              <a:gd name="T34" fmla="*/ 2147483647 w 3418"/>
              <a:gd name="T35" fmla="*/ 2147483647 h 1367"/>
              <a:gd name="T36" fmla="*/ 2147483647 w 3418"/>
              <a:gd name="T37" fmla="*/ 2147483647 h 1367"/>
              <a:gd name="T38" fmla="*/ 2147483647 w 3418"/>
              <a:gd name="T39" fmla="*/ 2147483647 h 1367"/>
              <a:gd name="T40" fmla="*/ 2147483647 w 3418"/>
              <a:gd name="T41" fmla="*/ 2147483647 h 1367"/>
              <a:gd name="T42" fmla="*/ 2147483647 w 3418"/>
              <a:gd name="T43" fmla="*/ 2147483647 h 1367"/>
              <a:gd name="T44" fmla="*/ 2147483647 w 3418"/>
              <a:gd name="T45" fmla="*/ 2147483647 h 1367"/>
              <a:gd name="T46" fmla="*/ 2147483647 w 3418"/>
              <a:gd name="T47" fmla="*/ 2147483647 h 1367"/>
              <a:gd name="T48" fmla="*/ 2147483647 w 3418"/>
              <a:gd name="T49" fmla="*/ 2147483647 h 1367"/>
              <a:gd name="T50" fmla="*/ 2147483647 w 3418"/>
              <a:gd name="T51" fmla="*/ 2147483647 h 1367"/>
              <a:gd name="T52" fmla="*/ 2147483647 w 3418"/>
              <a:gd name="T53" fmla="*/ 2147483647 h 1367"/>
              <a:gd name="T54" fmla="*/ 2147483647 w 3418"/>
              <a:gd name="T55" fmla="*/ 2147483647 h 1367"/>
              <a:gd name="T56" fmla="*/ 2147483647 w 3418"/>
              <a:gd name="T57" fmla="*/ 2147483647 h 1367"/>
              <a:gd name="T58" fmla="*/ 2147483647 w 3418"/>
              <a:gd name="T59" fmla="*/ 2147483647 h 1367"/>
              <a:gd name="T60" fmla="*/ 2147483647 w 3418"/>
              <a:gd name="T61" fmla="*/ 2147483647 h 1367"/>
              <a:gd name="T62" fmla="*/ 2147483647 w 3418"/>
              <a:gd name="T63" fmla="*/ 2147483647 h 1367"/>
              <a:gd name="T64" fmla="*/ 2147483647 w 3418"/>
              <a:gd name="T65" fmla="*/ 2147483647 h 1367"/>
              <a:gd name="T66" fmla="*/ 2147483647 w 3418"/>
              <a:gd name="T67" fmla="*/ 2147483647 h 1367"/>
              <a:gd name="T68" fmla="*/ 2147483647 w 3418"/>
              <a:gd name="T69" fmla="*/ 2147483647 h 1367"/>
              <a:gd name="T70" fmla="*/ 2147483647 w 3418"/>
              <a:gd name="T71" fmla="*/ 2147483647 h 1367"/>
              <a:gd name="T72" fmla="*/ 2147483647 w 3418"/>
              <a:gd name="T73" fmla="*/ 2147483647 h 1367"/>
              <a:gd name="T74" fmla="*/ 2147483647 w 3418"/>
              <a:gd name="T75" fmla="*/ 2147483647 h 1367"/>
              <a:gd name="T76" fmla="*/ 2147483647 w 3418"/>
              <a:gd name="T77" fmla="*/ 2147483647 h 1367"/>
              <a:gd name="T78" fmla="*/ 2147483647 w 3418"/>
              <a:gd name="T79" fmla="*/ 2147483647 h 1367"/>
              <a:gd name="T80" fmla="*/ 2147483647 w 3418"/>
              <a:gd name="T81" fmla="*/ 2147483647 h 1367"/>
              <a:gd name="T82" fmla="*/ 2147483647 w 3418"/>
              <a:gd name="T83" fmla="*/ 2147483647 h 1367"/>
              <a:gd name="T84" fmla="*/ 2147483647 w 3418"/>
              <a:gd name="T85" fmla="*/ 2147483647 h 1367"/>
              <a:gd name="T86" fmla="*/ 2147483647 w 3418"/>
              <a:gd name="T87" fmla="*/ 2147483647 h 1367"/>
              <a:gd name="T88" fmla="*/ 2147483647 w 3418"/>
              <a:gd name="T89" fmla="*/ 2147483647 h 1367"/>
              <a:gd name="T90" fmla="*/ 2147483647 w 3418"/>
              <a:gd name="T91" fmla="*/ 2147483647 h 1367"/>
              <a:gd name="T92" fmla="*/ 2147483647 w 3418"/>
              <a:gd name="T93" fmla="*/ 2147483647 h 1367"/>
              <a:gd name="T94" fmla="*/ 2147483647 w 3418"/>
              <a:gd name="T95" fmla="*/ 2147483647 h 1367"/>
              <a:gd name="T96" fmla="*/ 2147483647 w 3418"/>
              <a:gd name="T97" fmla="*/ 2147483647 h 1367"/>
              <a:gd name="T98" fmla="*/ 2147483647 w 3418"/>
              <a:gd name="T99" fmla="*/ 2147483647 h 1367"/>
              <a:gd name="T100" fmla="*/ 2147483647 w 3418"/>
              <a:gd name="T101" fmla="*/ 2147483647 h 1367"/>
              <a:gd name="T102" fmla="*/ 2147483647 w 3418"/>
              <a:gd name="T103" fmla="*/ 2147483647 h 1367"/>
              <a:gd name="T104" fmla="*/ 2147483647 w 3418"/>
              <a:gd name="T105" fmla="*/ 2147483647 h 1367"/>
              <a:gd name="T106" fmla="*/ 2147483647 w 3418"/>
              <a:gd name="T107" fmla="*/ 2147483647 h 1367"/>
              <a:gd name="T108" fmla="*/ 2147483647 w 3418"/>
              <a:gd name="T109" fmla="*/ 2147483647 h 1367"/>
              <a:gd name="T110" fmla="*/ 2147483647 w 3418"/>
              <a:gd name="T111" fmla="*/ 2147483647 h 1367"/>
              <a:gd name="T112" fmla="*/ 2147483647 w 3418"/>
              <a:gd name="T113" fmla="*/ 2147483647 h 1367"/>
              <a:gd name="T114" fmla="*/ 2147483647 w 3418"/>
              <a:gd name="T115" fmla="*/ 2147483647 h 1367"/>
              <a:gd name="T116" fmla="*/ 2147483647 w 3418"/>
              <a:gd name="T117" fmla="*/ 2147483647 h 1367"/>
              <a:gd name="T118" fmla="*/ 2147483647 w 3418"/>
              <a:gd name="T119" fmla="*/ 2147483647 h 13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18"/>
              <a:gd name="T181" fmla="*/ 0 h 1367"/>
              <a:gd name="T182" fmla="*/ 3418 w 3418"/>
              <a:gd name="T183" fmla="*/ 1367 h 136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18" h="1367">
                <a:moveTo>
                  <a:pt x="229" y="0"/>
                </a:moveTo>
                <a:lnTo>
                  <a:pt x="519" y="21"/>
                </a:lnTo>
                <a:lnTo>
                  <a:pt x="656" y="83"/>
                </a:lnTo>
                <a:lnTo>
                  <a:pt x="760" y="104"/>
                </a:lnTo>
                <a:lnTo>
                  <a:pt x="912" y="41"/>
                </a:lnTo>
                <a:lnTo>
                  <a:pt x="1056" y="97"/>
                </a:lnTo>
                <a:lnTo>
                  <a:pt x="1146" y="97"/>
                </a:lnTo>
                <a:lnTo>
                  <a:pt x="1248" y="76"/>
                </a:lnTo>
                <a:lnTo>
                  <a:pt x="1359" y="104"/>
                </a:lnTo>
                <a:lnTo>
                  <a:pt x="1628" y="132"/>
                </a:lnTo>
                <a:lnTo>
                  <a:pt x="1745" y="104"/>
                </a:lnTo>
                <a:lnTo>
                  <a:pt x="1882" y="159"/>
                </a:lnTo>
                <a:lnTo>
                  <a:pt x="2013" y="215"/>
                </a:lnTo>
                <a:lnTo>
                  <a:pt x="2055" y="222"/>
                </a:lnTo>
                <a:lnTo>
                  <a:pt x="2185" y="202"/>
                </a:lnTo>
                <a:lnTo>
                  <a:pt x="2212" y="174"/>
                </a:lnTo>
                <a:lnTo>
                  <a:pt x="2261" y="270"/>
                </a:lnTo>
                <a:lnTo>
                  <a:pt x="2323" y="257"/>
                </a:lnTo>
                <a:lnTo>
                  <a:pt x="2350" y="285"/>
                </a:lnTo>
                <a:lnTo>
                  <a:pt x="2385" y="285"/>
                </a:lnTo>
                <a:lnTo>
                  <a:pt x="2405" y="320"/>
                </a:lnTo>
                <a:lnTo>
                  <a:pt x="2405" y="341"/>
                </a:lnTo>
                <a:lnTo>
                  <a:pt x="2419" y="349"/>
                </a:lnTo>
                <a:lnTo>
                  <a:pt x="2433" y="362"/>
                </a:lnTo>
                <a:lnTo>
                  <a:pt x="2446" y="362"/>
                </a:lnTo>
                <a:lnTo>
                  <a:pt x="2460" y="362"/>
                </a:lnTo>
                <a:lnTo>
                  <a:pt x="2474" y="356"/>
                </a:lnTo>
                <a:lnTo>
                  <a:pt x="2474" y="341"/>
                </a:lnTo>
                <a:lnTo>
                  <a:pt x="2474" y="327"/>
                </a:lnTo>
                <a:lnTo>
                  <a:pt x="2467" y="313"/>
                </a:lnTo>
                <a:lnTo>
                  <a:pt x="2453" y="313"/>
                </a:lnTo>
                <a:lnTo>
                  <a:pt x="2440" y="305"/>
                </a:lnTo>
                <a:lnTo>
                  <a:pt x="2426" y="299"/>
                </a:lnTo>
                <a:lnTo>
                  <a:pt x="2419" y="285"/>
                </a:lnTo>
                <a:lnTo>
                  <a:pt x="2405" y="278"/>
                </a:lnTo>
                <a:lnTo>
                  <a:pt x="2398" y="264"/>
                </a:lnTo>
                <a:lnTo>
                  <a:pt x="2391" y="250"/>
                </a:lnTo>
                <a:lnTo>
                  <a:pt x="2385" y="237"/>
                </a:lnTo>
                <a:lnTo>
                  <a:pt x="2371" y="229"/>
                </a:lnTo>
                <a:lnTo>
                  <a:pt x="2371" y="215"/>
                </a:lnTo>
                <a:lnTo>
                  <a:pt x="2385" y="202"/>
                </a:lnTo>
                <a:lnTo>
                  <a:pt x="2398" y="202"/>
                </a:lnTo>
                <a:lnTo>
                  <a:pt x="2412" y="202"/>
                </a:lnTo>
                <a:lnTo>
                  <a:pt x="2426" y="209"/>
                </a:lnTo>
                <a:lnTo>
                  <a:pt x="2440" y="215"/>
                </a:lnTo>
                <a:lnTo>
                  <a:pt x="2453" y="222"/>
                </a:lnTo>
                <a:lnTo>
                  <a:pt x="2467" y="229"/>
                </a:lnTo>
                <a:lnTo>
                  <a:pt x="2481" y="237"/>
                </a:lnTo>
                <a:lnTo>
                  <a:pt x="2495" y="237"/>
                </a:lnTo>
                <a:lnTo>
                  <a:pt x="2508" y="237"/>
                </a:lnTo>
                <a:lnTo>
                  <a:pt x="2522" y="237"/>
                </a:lnTo>
                <a:lnTo>
                  <a:pt x="2535" y="237"/>
                </a:lnTo>
                <a:lnTo>
                  <a:pt x="2550" y="237"/>
                </a:lnTo>
                <a:lnTo>
                  <a:pt x="2564" y="229"/>
                </a:lnTo>
                <a:lnTo>
                  <a:pt x="2578" y="229"/>
                </a:lnTo>
                <a:lnTo>
                  <a:pt x="2592" y="222"/>
                </a:lnTo>
                <a:lnTo>
                  <a:pt x="2606" y="215"/>
                </a:lnTo>
                <a:lnTo>
                  <a:pt x="2620" y="209"/>
                </a:lnTo>
                <a:lnTo>
                  <a:pt x="2633" y="209"/>
                </a:lnTo>
                <a:lnTo>
                  <a:pt x="2647" y="209"/>
                </a:lnTo>
                <a:lnTo>
                  <a:pt x="2660" y="209"/>
                </a:lnTo>
                <a:lnTo>
                  <a:pt x="2668" y="222"/>
                </a:lnTo>
                <a:lnTo>
                  <a:pt x="2675" y="237"/>
                </a:lnTo>
                <a:lnTo>
                  <a:pt x="2682" y="250"/>
                </a:lnTo>
                <a:lnTo>
                  <a:pt x="2688" y="264"/>
                </a:lnTo>
                <a:lnTo>
                  <a:pt x="2702" y="264"/>
                </a:lnTo>
                <a:lnTo>
                  <a:pt x="2716" y="264"/>
                </a:lnTo>
                <a:lnTo>
                  <a:pt x="2730" y="264"/>
                </a:lnTo>
                <a:lnTo>
                  <a:pt x="2744" y="264"/>
                </a:lnTo>
                <a:lnTo>
                  <a:pt x="2757" y="264"/>
                </a:lnTo>
                <a:lnTo>
                  <a:pt x="2771" y="264"/>
                </a:lnTo>
                <a:lnTo>
                  <a:pt x="2784" y="264"/>
                </a:lnTo>
                <a:lnTo>
                  <a:pt x="2799" y="278"/>
                </a:lnTo>
                <a:lnTo>
                  <a:pt x="2812" y="285"/>
                </a:lnTo>
                <a:lnTo>
                  <a:pt x="2826" y="292"/>
                </a:lnTo>
                <a:lnTo>
                  <a:pt x="2839" y="292"/>
                </a:lnTo>
                <a:lnTo>
                  <a:pt x="2854" y="292"/>
                </a:lnTo>
                <a:lnTo>
                  <a:pt x="2867" y="299"/>
                </a:lnTo>
                <a:lnTo>
                  <a:pt x="2881" y="299"/>
                </a:lnTo>
                <a:lnTo>
                  <a:pt x="2895" y="305"/>
                </a:lnTo>
                <a:lnTo>
                  <a:pt x="2909" y="313"/>
                </a:lnTo>
                <a:lnTo>
                  <a:pt x="2923" y="320"/>
                </a:lnTo>
                <a:lnTo>
                  <a:pt x="2936" y="320"/>
                </a:lnTo>
                <a:lnTo>
                  <a:pt x="2950" y="320"/>
                </a:lnTo>
                <a:lnTo>
                  <a:pt x="2963" y="320"/>
                </a:lnTo>
                <a:lnTo>
                  <a:pt x="2978" y="327"/>
                </a:lnTo>
                <a:lnTo>
                  <a:pt x="2991" y="333"/>
                </a:lnTo>
                <a:lnTo>
                  <a:pt x="3005" y="333"/>
                </a:lnTo>
                <a:lnTo>
                  <a:pt x="3018" y="333"/>
                </a:lnTo>
                <a:lnTo>
                  <a:pt x="3033" y="341"/>
                </a:lnTo>
                <a:lnTo>
                  <a:pt x="3047" y="341"/>
                </a:lnTo>
                <a:lnTo>
                  <a:pt x="3060" y="349"/>
                </a:lnTo>
                <a:lnTo>
                  <a:pt x="3074" y="349"/>
                </a:lnTo>
                <a:lnTo>
                  <a:pt x="3087" y="356"/>
                </a:lnTo>
                <a:lnTo>
                  <a:pt x="3102" y="356"/>
                </a:lnTo>
                <a:lnTo>
                  <a:pt x="3115" y="362"/>
                </a:lnTo>
                <a:lnTo>
                  <a:pt x="3129" y="369"/>
                </a:lnTo>
                <a:lnTo>
                  <a:pt x="3142" y="376"/>
                </a:lnTo>
                <a:lnTo>
                  <a:pt x="3157" y="376"/>
                </a:lnTo>
                <a:lnTo>
                  <a:pt x="3170" y="376"/>
                </a:lnTo>
                <a:lnTo>
                  <a:pt x="3184" y="383"/>
                </a:lnTo>
                <a:lnTo>
                  <a:pt x="3198" y="383"/>
                </a:lnTo>
                <a:lnTo>
                  <a:pt x="3211" y="383"/>
                </a:lnTo>
                <a:lnTo>
                  <a:pt x="3226" y="391"/>
                </a:lnTo>
                <a:lnTo>
                  <a:pt x="3239" y="391"/>
                </a:lnTo>
                <a:lnTo>
                  <a:pt x="3253" y="391"/>
                </a:lnTo>
                <a:lnTo>
                  <a:pt x="3266" y="397"/>
                </a:lnTo>
                <a:lnTo>
                  <a:pt x="3281" y="397"/>
                </a:lnTo>
                <a:lnTo>
                  <a:pt x="3294" y="397"/>
                </a:lnTo>
                <a:lnTo>
                  <a:pt x="3308" y="397"/>
                </a:lnTo>
                <a:lnTo>
                  <a:pt x="3321" y="397"/>
                </a:lnTo>
                <a:lnTo>
                  <a:pt x="3335" y="397"/>
                </a:lnTo>
                <a:lnTo>
                  <a:pt x="3349" y="397"/>
                </a:lnTo>
                <a:lnTo>
                  <a:pt x="3363" y="397"/>
                </a:lnTo>
                <a:lnTo>
                  <a:pt x="3377" y="397"/>
                </a:lnTo>
                <a:lnTo>
                  <a:pt x="3390" y="404"/>
                </a:lnTo>
                <a:lnTo>
                  <a:pt x="3405" y="411"/>
                </a:lnTo>
                <a:lnTo>
                  <a:pt x="3418" y="425"/>
                </a:lnTo>
                <a:lnTo>
                  <a:pt x="3418" y="439"/>
                </a:lnTo>
                <a:lnTo>
                  <a:pt x="3418" y="452"/>
                </a:lnTo>
                <a:lnTo>
                  <a:pt x="3411" y="467"/>
                </a:lnTo>
                <a:lnTo>
                  <a:pt x="3405" y="480"/>
                </a:lnTo>
                <a:lnTo>
                  <a:pt x="3397" y="494"/>
                </a:lnTo>
                <a:lnTo>
                  <a:pt x="3383" y="509"/>
                </a:lnTo>
                <a:lnTo>
                  <a:pt x="3383" y="522"/>
                </a:lnTo>
                <a:lnTo>
                  <a:pt x="3377" y="537"/>
                </a:lnTo>
                <a:lnTo>
                  <a:pt x="3377" y="550"/>
                </a:lnTo>
                <a:lnTo>
                  <a:pt x="3377" y="564"/>
                </a:lnTo>
                <a:lnTo>
                  <a:pt x="3377" y="578"/>
                </a:lnTo>
                <a:lnTo>
                  <a:pt x="3377" y="592"/>
                </a:lnTo>
                <a:lnTo>
                  <a:pt x="3377" y="605"/>
                </a:lnTo>
                <a:lnTo>
                  <a:pt x="3377" y="620"/>
                </a:lnTo>
                <a:lnTo>
                  <a:pt x="3377" y="633"/>
                </a:lnTo>
                <a:lnTo>
                  <a:pt x="3383" y="648"/>
                </a:lnTo>
                <a:lnTo>
                  <a:pt x="3390" y="661"/>
                </a:lnTo>
                <a:lnTo>
                  <a:pt x="3397" y="675"/>
                </a:lnTo>
                <a:lnTo>
                  <a:pt x="3402" y="694"/>
                </a:lnTo>
                <a:lnTo>
                  <a:pt x="3405" y="722"/>
                </a:lnTo>
                <a:lnTo>
                  <a:pt x="3390" y="756"/>
                </a:lnTo>
                <a:lnTo>
                  <a:pt x="3335" y="727"/>
                </a:lnTo>
                <a:lnTo>
                  <a:pt x="3333" y="749"/>
                </a:lnTo>
                <a:lnTo>
                  <a:pt x="3345" y="775"/>
                </a:lnTo>
                <a:lnTo>
                  <a:pt x="3352" y="808"/>
                </a:lnTo>
                <a:lnTo>
                  <a:pt x="3317" y="828"/>
                </a:lnTo>
                <a:lnTo>
                  <a:pt x="3246" y="865"/>
                </a:lnTo>
                <a:lnTo>
                  <a:pt x="3213" y="865"/>
                </a:lnTo>
                <a:lnTo>
                  <a:pt x="3151" y="895"/>
                </a:lnTo>
                <a:lnTo>
                  <a:pt x="3071" y="976"/>
                </a:lnTo>
                <a:lnTo>
                  <a:pt x="3067" y="1007"/>
                </a:lnTo>
                <a:lnTo>
                  <a:pt x="3042" y="1031"/>
                </a:lnTo>
                <a:lnTo>
                  <a:pt x="3044" y="1064"/>
                </a:lnTo>
                <a:lnTo>
                  <a:pt x="2989" y="1119"/>
                </a:lnTo>
                <a:lnTo>
                  <a:pt x="2932" y="1145"/>
                </a:lnTo>
                <a:lnTo>
                  <a:pt x="2881" y="1138"/>
                </a:lnTo>
                <a:lnTo>
                  <a:pt x="2844" y="1156"/>
                </a:lnTo>
                <a:lnTo>
                  <a:pt x="2852" y="1191"/>
                </a:lnTo>
                <a:lnTo>
                  <a:pt x="2828" y="1241"/>
                </a:lnTo>
                <a:lnTo>
                  <a:pt x="2792" y="1241"/>
                </a:lnTo>
                <a:lnTo>
                  <a:pt x="2746" y="1267"/>
                </a:lnTo>
                <a:lnTo>
                  <a:pt x="2688" y="1265"/>
                </a:lnTo>
                <a:lnTo>
                  <a:pt x="2668" y="1281"/>
                </a:lnTo>
                <a:lnTo>
                  <a:pt x="2499" y="1284"/>
                </a:lnTo>
                <a:lnTo>
                  <a:pt x="2446" y="1309"/>
                </a:lnTo>
                <a:lnTo>
                  <a:pt x="2385" y="1309"/>
                </a:lnTo>
                <a:lnTo>
                  <a:pt x="2354" y="1326"/>
                </a:lnTo>
                <a:lnTo>
                  <a:pt x="2329" y="1323"/>
                </a:lnTo>
                <a:lnTo>
                  <a:pt x="2247" y="1367"/>
                </a:lnTo>
                <a:lnTo>
                  <a:pt x="2159" y="1367"/>
                </a:lnTo>
                <a:lnTo>
                  <a:pt x="2135" y="1337"/>
                </a:lnTo>
                <a:lnTo>
                  <a:pt x="2082" y="1337"/>
                </a:lnTo>
                <a:lnTo>
                  <a:pt x="2057" y="1351"/>
                </a:lnTo>
                <a:lnTo>
                  <a:pt x="1969" y="1355"/>
                </a:lnTo>
                <a:lnTo>
                  <a:pt x="1880" y="1304"/>
                </a:lnTo>
                <a:lnTo>
                  <a:pt x="1861" y="1281"/>
                </a:lnTo>
                <a:lnTo>
                  <a:pt x="1807" y="1281"/>
                </a:lnTo>
                <a:lnTo>
                  <a:pt x="1758" y="1309"/>
                </a:lnTo>
                <a:lnTo>
                  <a:pt x="1726" y="1307"/>
                </a:lnTo>
                <a:lnTo>
                  <a:pt x="1696" y="1328"/>
                </a:lnTo>
                <a:lnTo>
                  <a:pt x="1637" y="1328"/>
                </a:lnTo>
                <a:lnTo>
                  <a:pt x="1628" y="1298"/>
                </a:lnTo>
                <a:lnTo>
                  <a:pt x="1595" y="1267"/>
                </a:lnTo>
                <a:lnTo>
                  <a:pt x="1584" y="1241"/>
                </a:lnTo>
                <a:lnTo>
                  <a:pt x="1564" y="1226"/>
                </a:lnTo>
                <a:lnTo>
                  <a:pt x="1531" y="1226"/>
                </a:lnTo>
                <a:lnTo>
                  <a:pt x="1478" y="1254"/>
                </a:lnTo>
                <a:lnTo>
                  <a:pt x="1446" y="1254"/>
                </a:lnTo>
                <a:lnTo>
                  <a:pt x="1423" y="1267"/>
                </a:lnTo>
                <a:lnTo>
                  <a:pt x="1393" y="1267"/>
                </a:lnTo>
                <a:lnTo>
                  <a:pt x="1370" y="1279"/>
                </a:lnTo>
                <a:lnTo>
                  <a:pt x="1252" y="1284"/>
                </a:lnTo>
                <a:lnTo>
                  <a:pt x="1196" y="1256"/>
                </a:lnTo>
                <a:lnTo>
                  <a:pt x="1058" y="1254"/>
                </a:lnTo>
                <a:lnTo>
                  <a:pt x="1031" y="1228"/>
                </a:lnTo>
                <a:lnTo>
                  <a:pt x="953" y="1228"/>
                </a:lnTo>
                <a:lnTo>
                  <a:pt x="923" y="1212"/>
                </a:lnTo>
                <a:lnTo>
                  <a:pt x="896" y="1217"/>
                </a:lnTo>
                <a:lnTo>
                  <a:pt x="872" y="1226"/>
                </a:lnTo>
                <a:lnTo>
                  <a:pt x="861" y="1261"/>
                </a:lnTo>
                <a:lnTo>
                  <a:pt x="780" y="1302"/>
                </a:lnTo>
                <a:lnTo>
                  <a:pt x="690" y="1298"/>
                </a:lnTo>
                <a:lnTo>
                  <a:pt x="665" y="1313"/>
                </a:lnTo>
                <a:lnTo>
                  <a:pt x="603" y="1313"/>
                </a:lnTo>
                <a:lnTo>
                  <a:pt x="550" y="1289"/>
                </a:lnTo>
                <a:lnTo>
                  <a:pt x="521" y="1289"/>
                </a:lnTo>
                <a:lnTo>
                  <a:pt x="495" y="1270"/>
                </a:lnTo>
                <a:lnTo>
                  <a:pt x="411" y="1272"/>
                </a:lnTo>
                <a:lnTo>
                  <a:pt x="385" y="1256"/>
                </a:lnTo>
                <a:lnTo>
                  <a:pt x="305" y="1254"/>
                </a:lnTo>
                <a:lnTo>
                  <a:pt x="247" y="1286"/>
                </a:lnTo>
                <a:lnTo>
                  <a:pt x="85" y="1281"/>
                </a:lnTo>
                <a:lnTo>
                  <a:pt x="79" y="1251"/>
                </a:lnTo>
                <a:lnTo>
                  <a:pt x="52" y="1254"/>
                </a:lnTo>
                <a:lnTo>
                  <a:pt x="52" y="1202"/>
                </a:lnTo>
                <a:lnTo>
                  <a:pt x="68" y="1177"/>
                </a:lnTo>
                <a:lnTo>
                  <a:pt x="99" y="1142"/>
                </a:lnTo>
                <a:lnTo>
                  <a:pt x="123" y="1145"/>
                </a:lnTo>
                <a:lnTo>
                  <a:pt x="112" y="1117"/>
                </a:lnTo>
                <a:lnTo>
                  <a:pt x="83" y="1103"/>
                </a:lnTo>
                <a:lnTo>
                  <a:pt x="83" y="1020"/>
                </a:lnTo>
                <a:lnTo>
                  <a:pt x="110" y="995"/>
                </a:lnTo>
                <a:lnTo>
                  <a:pt x="110" y="912"/>
                </a:lnTo>
                <a:lnTo>
                  <a:pt x="139" y="849"/>
                </a:lnTo>
                <a:lnTo>
                  <a:pt x="135" y="742"/>
                </a:lnTo>
                <a:lnTo>
                  <a:pt x="170" y="724"/>
                </a:lnTo>
                <a:lnTo>
                  <a:pt x="170" y="648"/>
                </a:lnTo>
                <a:lnTo>
                  <a:pt x="137" y="605"/>
                </a:lnTo>
                <a:lnTo>
                  <a:pt x="139" y="537"/>
                </a:lnTo>
                <a:lnTo>
                  <a:pt x="123" y="506"/>
                </a:lnTo>
                <a:lnTo>
                  <a:pt x="126" y="469"/>
                </a:lnTo>
                <a:lnTo>
                  <a:pt x="112" y="446"/>
                </a:lnTo>
                <a:lnTo>
                  <a:pt x="25" y="446"/>
                </a:lnTo>
                <a:lnTo>
                  <a:pt x="15" y="423"/>
                </a:lnTo>
                <a:lnTo>
                  <a:pt x="13" y="393"/>
                </a:lnTo>
                <a:lnTo>
                  <a:pt x="0" y="353"/>
                </a:lnTo>
                <a:lnTo>
                  <a:pt x="0" y="311"/>
                </a:lnTo>
                <a:lnTo>
                  <a:pt x="55" y="280"/>
                </a:lnTo>
                <a:lnTo>
                  <a:pt x="79" y="283"/>
                </a:lnTo>
                <a:lnTo>
                  <a:pt x="112" y="270"/>
                </a:lnTo>
                <a:lnTo>
                  <a:pt x="145" y="268"/>
                </a:lnTo>
                <a:lnTo>
                  <a:pt x="181" y="250"/>
                </a:lnTo>
                <a:lnTo>
                  <a:pt x="179" y="83"/>
                </a:lnTo>
                <a:lnTo>
                  <a:pt x="229" y="0"/>
                </a:lnTo>
                <a:close/>
              </a:path>
            </a:pathLst>
          </a:custGeom>
          <a:solidFill>
            <a:srgbClr val="FFFFFF"/>
          </a:solidFill>
          <a:ln w="9525" cmpd="sng">
            <a:solidFill>
              <a:srgbClr val="000000"/>
            </a:solidFill>
            <a:prstDash val="solid"/>
            <a:round/>
            <a:headEnd/>
            <a:tailEnd/>
          </a:ln>
        </p:spPr>
        <p:txBody>
          <a:bodyPr/>
          <a:lstStyle/>
          <a:p>
            <a:endParaRPr lang="en-US" dirty="0"/>
          </a:p>
        </p:txBody>
      </p:sp>
      <p:sp>
        <p:nvSpPr>
          <p:cNvPr id="21620" name="Line 1148"/>
          <p:cNvSpPr>
            <a:spLocks noChangeShapeType="1"/>
          </p:cNvSpPr>
          <p:nvPr/>
        </p:nvSpPr>
        <p:spPr bwMode="auto">
          <a:xfrm>
            <a:off x="5478463" y="3176588"/>
            <a:ext cx="71437" cy="161925"/>
          </a:xfrm>
          <a:prstGeom prst="line">
            <a:avLst/>
          </a:prstGeom>
          <a:noFill/>
          <a:ln w="12700">
            <a:solidFill>
              <a:srgbClr val="000000"/>
            </a:solidFill>
            <a:round/>
            <a:headEnd/>
            <a:tailEnd/>
          </a:ln>
        </p:spPr>
        <p:txBody>
          <a:bodyPr/>
          <a:lstStyle/>
          <a:p>
            <a:endParaRPr lang="en-US" dirty="0"/>
          </a:p>
        </p:txBody>
      </p:sp>
      <p:sp>
        <p:nvSpPr>
          <p:cNvPr id="21645" name="Text Box 900"/>
          <p:cNvSpPr txBox="1">
            <a:spLocks noChangeArrowheads="1"/>
          </p:cNvSpPr>
          <p:nvPr/>
        </p:nvSpPr>
        <p:spPr bwMode="auto">
          <a:xfrm>
            <a:off x="6128229" y="1747838"/>
            <a:ext cx="2947988" cy="646331"/>
          </a:xfrm>
          <a:prstGeom prst="rect">
            <a:avLst/>
          </a:prstGeom>
          <a:noFill/>
          <a:ln w="12700">
            <a:noFill/>
            <a:miter lim="800000"/>
            <a:headEnd/>
            <a:tailEnd/>
          </a:ln>
        </p:spPr>
        <p:txBody>
          <a:bodyPr lIns="0">
            <a:spAutoFit/>
          </a:bodyPr>
          <a:lstStyle/>
          <a:p>
            <a:pPr marL="115888" indent="-115888" eaLnBrk="0" hangingPunct="0">
              <a:buClr>
                <a:srgbClr val="0091CA"/>
              </a:buClr>
            </a:pPr>
            <a:r>
              <a:rPr lang="en-US" sz="1200" b="1" dirty="0">
                <a:solidFill>
                  <a:srgbClr val="000000"/>
                </a:solidFill>
              </a:rPr>
              <a:t>California</a:t>
            </a:r>
          </a:p>
          <a:p>
            <a:pPr marL="115888" indent="-115888" eaLnBrk="0" hangingPunct="0">
              <a:buClr>
                <a:srgbClr val="0091CA"/>
              </a:buClr>
              <a:buFontTx/>
              <a:buChar char="•"/>
            </a:pPr>
            <a:r>
              <a:rPr lang="en-US" sz="1200" b="0" dirty="0">
                <a:solidFill>
                  <a:srgbClr val="000000"/>
                </a:solidFill>
              </a:rPr>
              <a:t>Anthem Blue </a:t>
            </a:r>
            <a:r>
              <a:rPr lang="en-US" sz="1200" b="0" dirty="0" smtClean="0">
                <a:solidFill>
                  <a:srgbClr val="000000"/>
                </a:solidFill>
              </a:rPr>
              <a:t>Cross</a:t>
            </a:r>
            <a:endParaRPr lang="en-US" sz="1200" b="0" dirty="0">
              <a:solidFill>
                <a:srgbClr val="000000"/>
              </a:solidFill>
            </a:endParaRPr>
          </a:p>
          <a:p>
            <a:pPr marL="115888" indent="-115888" eaLnBrk="0" hangingPunct="0">
              <a:buClr>
                <a:srgbClr val="0091CA"/>
              </a:buClr>
              <a:buFontTx/>
              <a:buChar char="•"/>
            </a:pPr>
            <a:r>
              <a:rPr lang="en-US" sz="1200" b="0" dirty="0">
                <a:solidFill>
                  <a:srgbClr val="000000"/>
                </a:solidFill>
              </a:rPr>
              <a:t>Blue Shield of California</a:t>
            </a:r>
          </a:p>
        </p:txBody>
      </p:sp>
      <p:sp>
        <p:nvSpPr>
          <p:cNvPr id="21646" name="Freeform 1350"/>
          <p:cNvSpPr>
            <a:spLocks/>
          </p:cNvSpPr>
          <p:nvPr/>
        </p:nvSpPr>
        <p:spPr bwMode="auto">
          <a:xfrm>
            <a:off x="771525" y="3200400"/>
            <a:ext cx="814388" cy="1295400"/>
          </a:xfrm>
          <a:custGeom>
            <a:avLst/>
            <a:gdLst>
              <a:gd name="T0" fmla="*/ 4 w 578"/>
              <a:gd name="T1" fmla="*/ 0 h 689"/>
              <a:gd name="T2" fmla="*/ 9 w 578"/>
              <a:gd name="T3" fmla="*/ 14133 h 689"/>
              <a:gd name="T4" fmla="*/ 8 w 578"/>
              <a:gd name="T5" fmla="*/ 79313 h 689"/>
              <a:gd name="T6" fmla="*/ 16 w 578"/>
              <a:gd name="T7" fmla="*/ 177265 h 689"/>
              <a:gd name="T8" fmla="*/ 16 w 578"/>
              <a:gd name="T9" fmla="*/ 189663 h 689"/>
              <a:gd name="T10" fmla="*/ 16 w 578"/>
              <a:gd name="T11" fmla="*/ 195762 h 689"/>
              <a:gd name="T12" fmla="*/ 15 w 578"/>
              <a:gd name="T13" fmla="*/ 208151 h 689"/>
              <a:gd name="T14" fmla="*/ 14 w 578"/>
              <a:gd name="T15" fmla="*/ 214236 h 689"/>
              <a:gd name="T16" fmla="*/ 15 w 578"/>
              <a:gd name="T17" fmla="*/ 220475 h 689"/>
              <a:gd name="T18" fmla="*/ 14 w 578"/>
              <a:gd name="T19" fmla="*/ 222372 h 689"/>
              <a:gd name="T20" fmla="*/ 10 w 578"/>
              <a:gd name="T21" fmla="*/ 220475 h 689"/>
              <a:gd name="T22" fmla="*/ 9 w 578"/>
              <a:gd name="T23" fmla="*/ 208151 h 689"/>
              <a:gd name="T24" fmla="*/ 9 w 578"/>
              <a:gd name="T25" fmla="*/ 197660 h 689"/>
              <a:gd name="T26" fmla="*/ 8 w 578"/>
              <a:gd name="T27" fmla="*/ 193686 h 689"/>
              <a:gd name="T28" fmla="*/ 8 w 578"/>
              <a:gd name="T29" fmla="*/ 187763 h 689"/>
              <a:gd name="T30" fmla="*/ 7 w 578"/>
              <a:gd name="T31" fmla="*/ 183723 h 689"/>
              <a:gd name="T32" fmla="*/ 6 w 578"/>
              <a:gd name="T33" fmla="*/ 179405 h 689"/>
              <a:gd name="T34" fmla="*/ 6 w 578"/>
              <a:gd name="T35" fmla="*/ 173261 h 689"/>
              <a:gd name="T36" fmla="*/ 5 w 578"/>
              <a:gd name="T37" fmla="*/ 171304 h 689"/>
              <a:gd name="T38" fmla="*/ 4 w 578"/>
              <a:gd name="T39" fmla="*/ 173261 h 689"/>
              <a:gd name="T40" fmla="*/ 4 w 578"/>
              <a:gd name="T41" fmla="*/ 169310 h 689"/>
              <a:gd name="T42" fmla="*/ 4 w 578"/>
              <a:gd name="T43" fmla="*/ 167285 h 689"/>
              <a:gd name="T44" fmla="*/ 4 w 578"/>
              <a:gd name="T45" fmla="*/ 161155 h 689"/>
              <a:gd name="T46" fmla="*/ 4 w 578"/>
              <a:gd name="T47" fmla="*/ 155154 h 689"/>
              <a:gd name="T48" fmla="*/ 4 w 578"/>
              <a:gd name="T49" fmla="*/ 148796 h 689"/>
              <a:gd name="T50" fmla="*/ 4 w 578"/>
              <a:gd name="T51" fmla="*/ 145218 h 689"/>
              <a:gd name="T52" fmla="*/ 4 w 578"/>
              <a:gd name="T53" fmla="*/ 139009 h 689"/>
              <a:gd name="T54" fmla="*/ 4 w 578"/>
              <a:gd name="T55" fmla="*/ 128568 h 689"/>
              <a:gd name="T56" fmla="*/ 4 w 578"/>
              <a:gd name="T57" fmla="*/ 122550 h 689"/>
              <a:gd name="T58" fmla="*/ 4 w 578"/>
              <a:gd name="T59" fmla="*/ 117858 h 689"/>
              <a:gd name="T60" fmla="*/ 4 w 578"/>
              <a:gd name="T61" fmla="*/ 116054 h 689"/>
              <a:gd name="T62" fmla="*/ 4 w 578"/>
              <a:gd name="T63" fmla="*/ 114453 h 689"/>
              <a:gd name="T64" fmla="*/ 4 w 578"/>
              <a:gd name="T65" fmla="*/ 108064 h 689"/>
              <a:gd name="T66" fmla="*/ 4 w 578"/>
              <a:gd name="T67" fmla="*/ 97449 h 689"/>
              <a:gd name="T68" fmla="*/ 4 w 578"/>
              <a:gd name="T69" fmla="*/ 101991 h 689"/>
              <a:gd name="T70" fmla="*/ 4 w 578"/>
              <a:gd name="T71" fmla="*/ 95749 h 689"/>
              <a:gd name="T72" fmla="*/ 4 w 578"/>
              <a:gd name="T73" fmla="*/ 95749 h 689"/>
              <a:gd name="T74" fmla="*/ 4 w 578"/>
              <a:gd name="T75" fmla="*/ 89535 h 689"/>
              <a:gd name="T76" fmla="*/ 4 w 578"/>
              <a:gd name="T77" fmla="*/ 85480 h 689"/>
              <a:gd name="T78" fmla="*/ 4 w 578"/>
              <a:gd name="T79" fmla="*/ 91296 h 689"/>
              <a:gd name="T80" fmla="*/ 4 w 578"/>
              <a:gd name="T81" fmla="*/ 89535 h 689"/>
              <a:gd name="T82" fmla="*/ 4 w 578"/>
              <a:gd name="T83" fmla="*/ 65112 h 689"/>
              <a:gd name="T84" fmla="*/ 4 w 578"/>
              <a:gd name="T85" fmla="*/ 46809 h 689"/>
              <a:gd name="T86" fmla="*/ 0 w 578"/>
              <a:gd name="T87" fmla="*/ 36786 h 689"/>
              <a:gd name="T88" fmla="*/ 4 w 578"/>
              <a:gd name="T89" fmla="*/ 28389 h 689"/>
              <a:gd name="T90" fmla="*/ 4 w 578"/>
              <a:gd name="T91" fmla="*/ 26479 h 689"/>
              <a:gd name="T92" fmla="*/ 4 w 578"/>
              <a:gd name="T93" fmla="*/ 16108 h 689"/>
              <a:gd name="T94" fmla="*/ 4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path>
            </a:pathLst>
          </a:custGeom>
          <a:solidFill>
            <a:srgbClr val="95D6F3"/>
          </a:solidFill>
          <a:ln w="12700">
            <a:solidFill>
              <a:srgbClr val="000000"/>
            </a:solidFill>
            <a:prstDash val="solid"/>
            <a:round/>
            <a:headEnd/>
            <a:tailEnd/>
          </a:ln>
        </p:spPr>
        <p:txBody>
          <a:bodyPr/>
          <a:lstStyle/>
          <a:p>
            <a:endParaRPr lang="en-US" dirty="0"/>
          </a:p>
        </p:txBody>
      </p:sp>
      <p:sp>
        <p:nvSpPr>
          <p:cNvPr id="21622" name="Rectangle 1094"/>
          <p:cNvSpPr>
            <a:spLocks noChangeArrowheads="1"/>
          </p:cNvSpPr>
          <p:nvPr/>
        </p:nvSpPr>
        <p:spPr bwMode="auto">
          <a:xfrm>
            <a:off x="1035050" y="3827463"/>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t>CA</a:t>
            </a:r>
            <a:endParaRPr lang="en-US" altLang="en-US" sz="2400" b="0" dirty="0"/>
          </a:p>
        </p:txBody>
      </p:sp>
      <p:sp>
        <p:nvSpPr>
          <p:cNvPr id="21623" name="Rectangle 1152"/>
          <p:cNvSpPr>
            <a:spLocks noChangeArrowheads="1"/>
          </p:cNvSpPr>
          <p:nvPr/>
        </p:nvSpPr>
        <p:spPr bwMode="auto">
          <a:xfrm>
            <a:off x="5557838" y="5303838"/>
            <a:ext cx="106362" cy="92075"/>
          </a:xfrm>
          <a:prstGeom prst="rect">
            <a:avLst/>
          </a:prstGeom>
          <a:solidFill>
            <a:srgbClr val="FFFFFF"/>
          </a:solidFill>
          <a:ln w="9525">
            <a:noFill/>
            <a:miter lim="800000"/>
            <a:headEnd/>
            <a:tailEnd/>
          </a:ln>
        </p:spPr>
        <p:txBody>
          <a:bodyPr wrap="none" lIns="0" tIns="0" rIns="0" bIns="0">
            <a:spAutoFit/>
          </a:bodyPr>
          <a:lstStyle/>
          <a:p>
            <a:pPr eaLnBrk="0" hangingPunct="0"/>
            <a:r>
              <a:rPr lang="en-US" altLang="en-US" sz="600" b="0" dirty="0"/>
              <a:t>PR</a:t>
            </a:r>
            <a:endParaRPr lang="en-US" altLang="en-US" sz="2400" b="0" dirty="0"/>
          </a:p>
        </p:txBody>
      </p:sp>
      <p:sp>
        <p:nvSpPr>
          <p:cNvPr id="21624" name="Text Box 1370"/>
          <p:cNvSpPr txBox="1">
            <a:spLocks noChangeArrowheads="1"/>
          </p:cNvSpPr>
          <p:nvPr/>
        </p:nvSpPr>
        <p:spPr bwMode="auto">
          <a:xfrm>
            <a:off x="439738" y="6327775"/>
            <a:ext cx="3905250" cy="230832"/>
          </a:xfrm>
          <a:prstGeom prst="rect">
            <a:avLst/>
          </a:prstGeom>
          <a:noFill/>
          <a:ln w="9525">
            <a:noFill/>
            <a:miter lim="800000"/>
            <a:headEnd/>
            <a:tailEnd/>
          </a:ln>
        </p:spPr>
        <p:txBody>
          <a:bodyPr lIns="0">
            <a:spAutoFit/>
          </a:bodyPr>
          <a:lstStyle/>
          <a:p>
            <a:pPr eaLnBrk="0" hangingPunct="0"/>
            <a:r>
              <a:rPr lang="en-US" sz="900" b="0" dirty="0">
                <a:latin typeface="Arial" pitchFamily="34" charset="0"/>
                <a:cs typeface="Arial" pitchFamily="34" charset="0"/>
              </a:rPr>
              <a:t>Source: BCBSA Licensee Records</a:t>
            </a:r>
          </a:p>
        </p:txBody>
      </p:sp>
      <p:sp>
        <p:nvSpPr>
          <p:cNvPr id="21643" name="Freeform 1367"/>
          <p:cNvSpPr>
            <a:spLocks/>
          </p:cNvSpPr>
          <p:nvPr/>
        </p:nvSpPr>
        <p:spPr bwMode="auto">
          <a:xfrm>
            <a:off x="976313" y="2409825"/>
            <a:ext cx="630237" cy="476250"/>
          </a:xfrm>
          <a:custGeom>
            <a:avLst/>
            <a:gdLst>
              <a:gd name="T0" fmla="*/ 16 w 438"/>
              <a:gd name="T1" fmla="*/ 0 h 253"/>
              <a:gd name="T2" fmla="*/ 29 w 438"/>
              <a:gd name="T3" fmla="*/ 583 h 253"/>
              <a:gd name="T4" fmla="*/ 38 w 438"/>
              <a:gd name="T5" fmla="*/ 971 h 253"/>
              <a:gd name="T6" fmla="*/ 43 w 438"/>
              <a:gd name="T7" fmla="*/ 1151 h 253"/>
              <a:gd name="T8" fmla="*/ 47 w 438"/>
              <a:gd name="T9" fmla="*/ 1338 h 253"/>
              <a:gd name="T10" fmla="*/ 54 w 438"/>
              <a:gd name="T11" fmla="*/ 1531 h 253"/>
              <a:gd name="T12" fmla="*/ 61 w 438"/>
              <a:gd name="T13" fmla="*/ 1742 h 253"/>
              <a:gd name="T14" fmla="*/ 56 w 438"/>
              <a:gd name="T15" fmla="*/ 7643 h 253"/>
              <a:gd name="T16" fmla="*/ 32 w 438"/>
              <a:gd name="T17" fmla="*/ 6676 h 253"/>
              <a:gd name="T18" fmla="*/ 30 w 438"/>
              <a:gd name="T19" fmla="*/ 7062 h 253"/>
              <a:gd name="T20" fmla="*/ 25 w 438"/>
              <a:gd name="T21" fmla="*/ 6496 h 253"/>
              <a:gd name="T22" fmla="*/ 21 w 438"/>
              <a:gd name="T23" fmla="*/ 7062 h 253"/>
              <a:gd name="T24" fmla="*/ 17 w 438"/>
              <a:gd name="T25" fmla="*/ 6676 h 253"/>
              <a:gd name="T26" fmla="*/ 9 w 438"/>
              <a:gd name="T27" fmla="*/ 6496 h 253"/>
              <a:gd name="T28" fmla="*/ 10 w 438"/>
              <a:gd name="T29" fmla="*/ 5535 h 253"/>
              <a:gd name="T30" fmla="*/ 5 w 438"/>
              <a:gd name="T31" fmla="*/ 5535 h 253"/>
              <a:gd name="T32" fmla="*/ 5 w 438"/>
              <a:gd name="T33" fmla="*/ 4945 h 253"/>
              <a:gd name="T34" fmla="*/ 5 w 438"/>
              <a:gd name="T35" fmla="*/ 4381 h 253"/>
              <a:gd name="T36" fmla="*/ 5 w 438"/>
              <a:gd name="T37" fmla="*/ 3797 h 253"/>
              <a:gd name="T38" fmla="*/ 5 w 438"/>
              <a:gd name="T39" fmla="*/ 2457 h 253"/>
              <a:gd name="T40" fmla="*/ 0 w 438"/>
              <a:gd name="T41" fmla="*/ 1338 h 253"/>
              <a:gd name="T42" fmla="*/ 5 w 438"/>
              <a:gd name="T43" fmla="*/ 971 h 253"/>
              <a:gd name="T44" fmla="*/ 5 w 438"/>
              <a:gd name="T45" fmla="*/ 971 h 253"/>
              <a:gd name="T46" fmla="*/ 7 w 438"/>
              <a:gd name="T47" fmla="*/ 1742 h 253"/>
              <a:gd name="T48" fmla="*/ 14 w 438"/>
              <a:gd name="T49" fmla="*/ 1920 h 253"/>
              <a:gd name="T50" fmla="*/ 15 w 438"/>
              <a:gd name="T51" fmla="*/ 2300 h 253"/>
              <a:gd name="T52" fmla="*/ 12 w 438"/>
              <a:gd name="T53" fmla="*/ 2300 h 253"/>
              <a:gd name="T54" fmla="*/ 12 w 438"/>
              <a:gd name="T55" fmla="*/ 2889 h 253"/>
              <a:gd name="T56" fmla="*/ 14 w 438"/>
              <a:gd name="T57" fmla="*/ 2889 h 253"/>
              <a:gd name="T58" fmla="*/ 14 w 438"/>
              <a:gd name="T59" fmla="*/ 3445 h 253"/>
              <a:gd name="T60" fmla="*/ 11 w 438"/>
              <a:gd name="T61" fmla="*/ 3615 h 253"/>
              <a:gd name="T62" fmla="*/ 11 w 438"/>
              <a:gd name="T63" fmla="*/ 4025 h 253"/>
              <a:gd name="T64" fmla="*/ 15 w 438"/>
              <a:gd name="T65" fmla="*/ 4025 h 253"/>
              <a:gd name="T66" fmla="*/ 16 w 438"/>
              <a:gd name="T67" fmla="*/ 3234 h 253"/>
              <a:gd name="T68" fmla="*/ 19 w 438"/>
              <a:gd name="T69" fmla="*/ 2647 h 253"/>
              <a:gd name="T70" fmla="*/ 15 w 438"/>
              <a:gd name="T71" fmla="*/ 1531 h 253"/>
              <a:gd name="T72" fmla="*/ 17 w 438"/>
              <a:gd name="T73" fmla="*/ 1151 h 253"/>
              <a:gd name="T74" fmla="*/ 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path>
            </a:pathLst>
          </a:custGeom>
          <a:solidFill>
            <a:srgbClr val="95D6F3"/>
          </a:solidFill>
          <a:ln w="12700">
            <a:solidFill>
              <a:srgbClr val="000000"/>
            </a:solidFill>
            <a:prstDash val="solid"/>
            <a:round/>
            <a:headEnd/>
            <a:tailEnd/>
          </a:ln>
        </p:spPr>
        <p:txBody>
          <a:bodyPr/>
          <a:lstStyle/>
          <a:p>
            <a:endParaRPr lang="en-US" dirty="0"/>
          </a:p>
        </p:txBody>
      </p:sp>
      <p:sp>
        <p:nvSpPr>
          <p:cNvPr id="21644" name="Text Box 900"/>
          <p:cNvSpPr txBox="1">
            <a:spLocks noChangeArrowheads="1"/>
          </p:cNvSpPr>
          <p:nvPr/>
        </p:nvSpPr>
        <p:spPr bwMode="auto">
          <a:xfrm>
            <a:off x="6128228" y="5299482"/>
            <a:ext cx="2947987" cy="830997"/>
          </a:xfrm>
          <a:prstGeom prst="rect">
            <a:avLst/>
          </a:prstGeom>
          <a:noFill/>
          <a:ln w="12700">
            <a:noFill/>
            <a:miter lim="800000"/>
            <a:headEnd/>
            <a:tailEnd/>
          </a:ln>
        </p:spPr>
        <p:txBody>
          <a:bodyPr lIns="0">
            <a:spAutoFit/>
          </a:bodyPr>
          <a:lstStyle/>
          <a:p>
            <a:pPr marL="115888" indent="-115888" eaLnBrk="0" hangingPunct="0">
              <a:spcBef>
                <a:spcPct val="50000"/>
              </a:spcBef>
              <a:buClr>
                <a:srgbClr val="0091CA"/>
              </a:buClr>
            </a:pPr>
            <a:r>
              <a:rPr lang="en-US" sz="1200" b="1" dirty="0">
                <a:solidFill>
                  <a:srgbClr val="000000"/>
                </a:solidFill>
              </a:rPr>
              <a:t>Washington</a:t>
            </a:r>
          </a:p>
          <a:p>
            <a:pPr marL="115888" indent="-115888" eaLnBrk="0" hangingPunct="0">
              <a:buClr>
                <a:srgbClr val="0091CA"/>
              </a:buClr>
              <a:buFontTx/>
              <a:buChar char="•"/>
            </a:pPr>
            <a:r>
              <a:rPr lang="en-US" sz="1200" b="0" dirty="0">
                <a:solidFill>
                  <a:srgbClr val="000000"/>
                </a:solidFill>
              </a:rPr>
              <a:t>Premera Blue Cross</a:t>
            </a:r>
          </a:p>
          <a:p>
            <a:pPr marL="115888" indent="-115888" eaLnBrk="0" hangingPunct="0">
              <a:buClr>
                <a:srgbClr val="0091CA"/>
              </a:buClr>
              <a:buFontTx/>
              <a:buChar char="•"/>
            </a:pPr>
            <a:r>
              <a:rPr lang="en-US" sz="1200" b="0" dirty="0">
                <a:solidFill>
                  <a:srgbClr val="000000"/>
                </a:solidFill>
              </a:rPr>
              <a:t>Regence Blue Shield</a:t>
            </a:r>
          </a:p>
          <a:p>
            <a:pPr marL="115888" indent="-115888" eaLnBrk="0" hangingPunct="0">
              <a:buClr>
                <a:srgbClr val="0091CA"/>
              </a:buClr>
              <a:buFontTx/>
              <a:buChar char="•"/>
            </a:pPr>
            <a:r>
              <a:rPr lang="en-US" sz="1200" b="0" dirty="0">
                <a:solidFill>
                  <a:srgbClr val="000000"/>
                </a:solidFill>
              </a:rPr>
              <a:t>Regence Blue Shield of Idaho</a:t>
            </a:r>
          </a:p>
        </p:txBody>
      </p:sp>
      <p:sp>
        <p:nvSpPr>
          <p:cNvPr id="21641" name="Freeform 1353"/>
          <p:cNvSpPr>
            <a:spLocks/>
          </p:cNvSpPr>
          <p:nvPr/>
        </p:nvSpPr>
        <p:spPr bwMode="auto">
          <a:xfrm>
            <a:off x="1477963" y="2511425"/>
            <a:ext cx="552450" cy="927100"/>
          </a:xfrm>
          <a:custGeom>
            <a:avLst/>
            <a:gdLst>
              <a:gd name="T0" fmla="*/ 7 w 396"/>
              <a:gd name="T1" fmla="*/ 0 h 493"/>
              <a:gd name="T2" fmla="*/ 4 w 396"/>
              <a:gd name="T3" fmla="*/ 5589 h 493"/>
              <a:gd name="T4" fmla="*/ 8 w 396"/>
              <a:gd name="T5" fmla="*/ 6917 h 493"/>
              <a:gd name="T6" fmla="*/ 4 w 396"/>
              <a:gd name="T7" fmla="*/ 8232 h 493"/>
              <a:gd name="T8" fmla="*/ 4 w 396"/>
              <a:gd name="T9" fmla="*/ 8961 h 493"/>
              <a:gd name="T10" fmla="*/ 4 w 396"/>
              <a:gd name="T11" fmla="*/ 9511 h 493"/>
              <a:gd name="T12" fmla="*/ 4 w 396"/>
              <a:gd name="T13" fmla="*/ 9916 h 493"/>
              <a:gd name="T14" fmla="*/ 0 w 396"/>
              <a:gd name="T15" fmla="*/ 13282 h 493"/>
              <a:gd name="T16" fmla="*/ 14 w 396"/>
              <a:gd name="T17" fmla="*/ 14028 h 493"/>
              <a:gd name="T18" fmla="*/ 27 w 396"/>
              <a:gd name="T19" fmla="*/ 14592 h 493"/>
              <a:gd name="T20" fmla="*/ 29 w 396"/>
              <a:gd name="T21" fmla="*/ 11602 h 493"/>
              <a:gd name="T22" fmla="*/ 30 w 396"/>
              <a:gd name="T23" fmla="*/ 9916 h 493"/>
              <a:gd name="T24" fmla="*/ 28 w 396"/>
              <a:gd name="T25" fmla="*/ 9351 h 493"/>
              <a:gd name="T26" fmla="*/ 25 w 396"/>
              <a:gd name="T27" fmla="*/ 9351 h 493"/>
              <a:gd name="T28" fmla="*/ 22 w 396"/>
              <a:gd name="T29" fmla="*/ 9511 h 493"/>
              <a:gd name="T30" fmla="*/ 21 w 396"/>
              <a:gd name="T31" fmla="*/ 8232 h 493"/>
              <a:gd name="T32" fmla="*/ 15 w 396"/>
              <a:gd name="T33" fmla="*/ 7080 h 493"/>
              <a:gd name="T34" fmla="*/ 16 w 396"/>
              <a:gd name="T35" fmla="*/ 6372 h 493"/>
              <a:gd name="T36" fmla="*/ 17 w 396"/>
              <a:gd name="T37" fmla="*/ 5244 h 493"/>
              <a:gd name="T38" fmla="*/ 10 w 396"/>
              <a:gd name="T39" fmla="*/ 2605 h 493"/>
              <a:gd name="T40" fmla="*/ 11 w 396"/>
              <a:gd name="T41" fmla="*/ 166 h 493"/>
              <a:gd name="T42" fmla="*/ 7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path>
            </a:pathLst>
          </a:custGeom>
          <a:solidFill>
            <a:srgbClr val="95D6F3"/>
          </a:solidFill>
          <a:ln w="12700">
            <a:solidFill>
              <a:srgbClr val="000000"/>
            </a:solidFill>
            <a:prstDash val="solid"/>
            <a:round/>
            <a:headEnd/>
            <a:tailEnd/>
          </a:ln>
        </p:spPr>
        <p:txBody>
          <a:bodyPr/>
          <a:lstStyle/>
          <a:p>
            <a:endParaRPr lang="en-US" dirty="0"/>
          </a:p>
        </p:txBody>
      </p:sp>
      <p:sp>
        <p:nvSpPr>
          <p:cNvPr id="21642" name="Text Box 900"/>
          <p:cNvSpPr txBox="1">
            <a:spLocks noChangeArrowheads="1"/>
          </p:cNvSpPr>
          <p:nvPr/>
        </p:nvSpPr>
        <p:spPr bwMode="auto">
          <a:xfrm>
            <a:off x="6128229" y="2487613"/>
            <a:ext cx="2947988" cy="646331"/>
          </a:xfrm>
          <a:prstGeom prst="rect">
            <a:avLst/>
          </a:prstGeom>
          <a:noFill/>
          <a:ln w="12700">
            <a:noFill/>
            <a:miter lim="800000"/>
            <a:headEnd/>
            <a:tailEnd/>
          </a:ln>
        </p:spPr>
        <p:txBody>
          <a:bodyPr lIns="0">
            <a:spAutoFit/>
          </a:bodyPr>
          <a:lstStyle/>
          <a:p>
            <a:pPr marL="115888" indent="-115888" eaLnBrk="0" hangingPunct="0">
              <a:spcBef>
                <a:spcPct val="50000"/>
              </a:spcBef>
              <a:buClr>
                <a:srgbClr val="0091CA"/>
              </a:buClr>
            </a:pPr>
            <a:r>
              <a:rPr lang="en-US" sz="1200" b="1" dirty="0">
                <a:solidFill>
                  <a:srgbClr val="000000"/>
                </a:solidFill>
              </a:rPr>
              <a:t>Idaho</a:t>
            </a:r>
          </a:p>
          <a:p>
            <a:pPr marL="115888" indent="-115888" eaLnBrk="0" hangingPunct="0">
              <a:buClr>
                <a:srgbClr val="0091CA"/>
              </a:buClr>
              <a:buFontTx/>
              <a:buChar char="•"/>
            </a:pPr>
            <a:r>
              <a:rPr lang="en-US" sz="1200" b="0" dirty="0">
                <a:solidFill>
                  <a:srgbClr val="000000"/>
                </a:solidFill>
              </a:rPr>
              <a:t>Blue Cross of Idaho</a:t>
            </a:r>
          </a:p>
          <a:p>
            <a:pPr marL="115888" indent="-115888" eaLnBrk="0" hangingPunct="0">
              <a:buClr>
                <a:srgbClr val="0091CA"/>
              </a:buClr>
              <a:buFontTx/>
              <a:buChar char="•"/>
            </a:pPr>
            <a:r>
              <a:rPr lang="en-US" sz="1200" b="0" dirty="0">
                <a:solidFill>
                  <a:srgbClr val="000000"/>
                </a:solidFill>
              </a:rPr>
              <a:t>Regence Blue Shield of Idaho</a:t>
            </a:r>
          </a:p>
        </p:txBody>
      </p:sp>
      <p:grpSp>
        <p:nvGrpSpPr>
          <p:cNvPr id="21854" name="Group 1361"/>
          <p:cNvGrpSpPr>
            <a:grpSpLocks/>
          </p:cNvGrpSpPr>
          <p:nvPr/>
        </p:nvGrpSpPr>
        <p:grpSpPr bwMode="auto">
          <a:xfrm>
            <a:off x="4808538" y="2776538"/>
            <a:ext cx="779462" cy="549275"/>
            <a:chOff x="3200" y="1973"/>
            <a:chExt cx="491" cy="328"/>
          </a:xfrm>
        </p:grpSpPr>
        <p:sp>
          <p:nvSpPr>
            <p:cNvPr id="21639" name="Freeform 1357"/>
            <p:cNvSpPr>
              <a:spLocks/>
            </p:cNvSpPr>
            <p:nvPr/>
          </p:nvSpPr>
          <p:spPr bwMode="auto">
            <a:xfrm>
              <a:off x="3200" y="1973"/>
              <a:ext cx="397" cy="316"/>
            </a:xfrm>
            <a:custGeom>
              <a:avLst/>
              <a:gdLst>
                <a:gd name="T0" fmla="*/ 5 w 438"/>
                <a:gd name="T1" fmla="*/ 3693 h 272"/>
                <a:gd name="T2" fmla="*/ 11 w 438"/>
                <a:gd name="T3" fmla="*/ 3323 h 272"/>
                <a:gd name="T4" fmla="*/ 19 w 438"/>
                <a:gd name="T5" fmla="*/ 3179 h 272"/>
                <a:gd name="T6" fmla="*/ 21 w 438"/>
                <a:gd name="T7" fmla="*/ 2929 h 272"/>
                <a:gd name="T8" fmla="*/ 23 w 438"/>
                <a:gd name="T9" fmla="*/ 2929 h 272"/>
                <a:gd name="T10" fmla="*/ 25 w 438"/>
                <a:gd name="T11" fmla="*/ 2567 h 272"/>
                <a:gd name="T12" fmla="*/ 28 w 438"/>
                <a:gd name="T13" fmla="*/ 2567 h 272"/>
                <a:gd name="T14" fmla="*/ 27 w 438"/>
                <a:gd name="T15" fmla="*/ 1910 h 272"/>
                <a:gd name="T16" fmla="*/ 24 w 438"/>
                <a:gd name="T17" fmla="*/ 1767 h 272"/>
                <a:gd name="T18" fmla="*/ 28 w 438"/>
                <a:gd name="T19" fmla="*/ 1269 h 272"/>
                <a:gd name="T20" fmla="*/ 30 w 438"/>
                <a:gd name="T21" fmla="*/ 1269 h 272"/>
                <a:gd name="T22" fmla="*/ 37 w 438"/>
                <a:gd name="T23" fmla="*/ 392 h 272"/>
                <a:gd name="T24" fmla="*/ 49 w 438"/>
                <a:gd name="T25" fmla="*/ 0 h 272"/>
                <a:gd name="T26" fmla="*/ 50 w 438"/>
                <a:gd name="T27" fmla="*/ 878 h 272"/>
                <a:gd name="T28" fmla="*/ 50 w 438"/>
                <a:gd name="T29" fmla="*/ 878 h 272"/>
                <a:gd name="T30" fmla="*/ 52 w 438"/>
                <a:gd name="T31" fmla="*/ 1127 h 272"/>
                <a:gd name="T32" fmla="*/ 53 w 438"/>
                <a:gd name="T33" fmla="*/ 2160 h 272"/>
                <a:gd name="T34" fmla="*/ 55 w 438"/>
                <a:gd name="T35" fmla="*/ 2929 h 272"/>
                <a:gd name="T36" fmla="*/ 56 w 438"/>
                <a:gd name="T37" fmla="*/ 3819 h 272"/>
                <a:gd name="T38" fmla="*/ 57 w 438"/>
                <a:gd name="T39" fmla="*/ 4696 h 272"/>
                <a:gd name="T40" fmla="*/ 61 w 438"/>
                <a:gd name="T41" fmla="*/ 4957 h 272"/>
                <a:gd name="T42" fmla="*/ 60 w 438"/>
                <a:gd name="T43" fmla="*/ 5456 h 272"/>
                <a:gd name="T44" fmla="*/ 52 w 438"/>
                <a:gd name="T45" fmla="*/ 4957 h 272"/>
                <a:gd name="T46" fmla="*/ 47 w 438"/>
                <a:gd name="T47" fmla="*/ 4957 h 272"/>
                <a:gd name="T48" fmla="*/ 44 w 438"/>
                <a:gd name="T49" fmla="*/ 4817 h 272"/>
                <a:gd name="T50" fmla="*/ 44 w 438"/>
                <a:gd name="T51" fmla="*/ 4574 h 272"/>
                <a:gd name="T52" fmla="*/ 42 w 438"/>
                <a:gd name="T53" fmla="*/ 4437 h 272"/>
                <a:gd name="T54" fmla="*/ 5 w 438"/>
                <a:gd name="T55" fmla="*/ 5335 h 272"/>
                <a:gd name="T56" fmla="*/ 0 w 438"/>
                <a:gd name="T57" fmla="*/ 5087 h 272"/>
                <a:gd name="T58" fmla="*/ 7 w 438"/>
                <a:gd name="T59" fmla="*/ 4068 h 272"/>
                <a:gd name="T60" fmla="*/ 5 w 438"/>
                <a:gd name="T61" fmla="*/ 3693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path>
              </a:pathLst>
            </a:custGeom>
            <a:solidFill>
              <a:srgbClr val="95D6F3"/>
            </a:solidFill>
            <a:ln w="12700">
              <a:solidFill>
                <a:srgbClr val="000000"/>
              </a:solidFill>
              <a:prstDash val="solid"/>
              <a:round/>
              <a:headEnd/>
              <a:tailEnd/>
            </a:ln>
          </p:spPr>
          <p:txBody>
            <a:bodyPr/>
            <a:lstStyle/>
            <a:p>
              <a:endParaRPr lang="en-US" dirty="0"/>
            </a:p>
          </p:txBody>
        </p:sp>
        <p:sp>
          <p:nvSpPr>
            <p:cNvPr id="21640" name="Freeform 1360"/>
            <p:cNvSpPr>
              <a:spLocks/>
            </p:cNvSpPr>
            <p:nvPr/>
          </p:nvSpPr>
          <p:spPr bwMode="auto">
            <a:xfrm>
              <a:off x="3579" y="2236"/>
              <a:ext cx="112" cy="65"/>
            </a:xfrm>
            <a:custGeom>
              <a:avLst/>
              <a:gdLst>
                <a:gd name="T0" fmla="*/ 0 w 124"/>
                <a:gd name="T1" fmla="*/ 601 h 57"/>
                <a:gd name="T2" fmla="*/ 6 w 124"/>
                <a:gd name="T3" fmla="*/ 351 h 57"/>
                <a:gd name="T4" fmla="*/ 13 w 124"/>
                <a:gd name="T5" fmla="*/ 0 h 57"/>
                <a:gd name="T6" fmla="*/ 14 w 124"/>
                <a:gd name="T7" fmla="*/ 0 h 57"/>
                <a:gd name="T8" fmla="*/ 16 w 124"/>
                <a:gd name="T9" fmla="*/ 0 h 57"/>
                <a:gd name="T10" fmla="*/ 10 w 124"/>
                <a:gd name="T11" fmla="*/ 423 h 57"/>
                <a:gd name="T12" fmla="*/ 5 w 124"/>
                <a:gd name="T13" fmla="*/ 781 h 57"/>
                <a:gd name="T14" fmla="*/ 0 w 124"/>
                <a:gd name="T15" fmla="*/ 601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path>
              </a:pathLst>
            </a:custGeom>
            <a:solidFill>
              <a:srgbClr val="95D6F3"/>
            </a:solidFill>
            <a:ln w="12700">
              <a:solidFill>
                <a:srgbClr val="000000"/>
              </a:solidFill>
              <a:prstDash val="solid"/>
              <a:round/>
              <a:headEnd/>
              <a:tailEnd/>
            </a:ln>
          </p:spPr>
          <p:txBody>
            <a:bodyPr/>
            <a:lstStyle/>
            <a:p>
              <a:endParaRPr lang="en-US" dirty="0"/>
            </a:p>
          </p:txBody>
        </p:sp>
      </p:grpSp>
      <p:sp>
        <p:nvSpPr>
          <p:cNvPr id="21638" name="Text Box 900"/>
          <p:cNvSpPr txBox="1">
            <a:spLocks noChangeArrowheads="1"/>
          </p:cNvSpPr>
          <p:nvPr/>
        </p:nvSpPr>
        <p:spPr bwMode="auto">
          <a:xfrm>
            <a:off x="6128229" y="3227388"/>
            <a:ext cx="2947987" cy="1384995"/>
          </a:xfrm>
          <a:prstGeom prst="rect">
            <a:avLst/>
          </a:prstGeom>
          <a:noFill/>
          <a:ln w="12700">
            <a:noFill/>
            <a:miter lim="800000"/>
            <a:headEnd/>
            <a:tailEnd/>
          </a:ln>
        </p:spPr>
        <p:txBody>
          <a:bodyPr lIns="0">
            <a:spAutoFit/>
          </a:bodyPr>
          <a:lstStyle/>
          <a:p>
            <a:pPr marL="115888" indent="-115888" eaLnBrk="0" hangingPunct="0">
              <a:buClr>
                <a:srgbClr val="0091CA"/>
              </a:buClr>
            </a:pPr>
            <a:r>
              <a:rPr lang="en-US" sz="1200" b="1" dirty="0">
                <a:solidFill>
                  <a:srgbClr val="000000"/>
                </a:solidFill>
              </a:rPr>
              <a:t>New York</a:t>
            </a:r>
          </a:p>
          <a:p>
            <a:pPr marL="115888" indent="-115888" eaLnBrk="0" hangingPunct="0">
              <a:buClr>
                <a:srgbClr val="0091CA"/>
              </a:buClr>
              <a:buFontTx/>
              <a:buChar char="•"/>
            </a:pPr>
            <a:r>
              <a:rPr lang="en-US" sz="1200" b="0" dirty="0">
                <a:solidFill>
                  <a:srgbClr val="000000"/>
                </a:solidFill>
              </a:rPr>
              <a:t>HealthNow Systems, Inc</a:t>
            </a:r>
            <a:r>
              <a:rPr lang="en-US" sz="1200" b="0" dirty="0" smtClean="0">
                <a:solidFill>
                  <a:srgbClr val="000000"/>
                </a:solidFill>
              </a:rPr>
              <a:t>. (BS of NENY and BCBS of WNY)</a:t>
            </a:r>
            <a:endParaRPr lang="en-US" sz="1200" b="0" dirty="0">
              <a:solidFill>
                <a:srgbClr val="000000"/>
              </a:solidFill>
            </a:endParaRPr>
          </a:p>
          <a:p>
            <a:pPr marL="115888" indent="-115888" eaLnBrk="0" hangingPunct="0">
              <a:buClr>
                <a:srgbClr val="0091CA"/>
              </a:buClr>
              <a:buFontTx/>
              <a:buChar char="•"/>
            </a:pPr>
            <a:r>
              <a:rPr lang="en-US" sz="1200" b="0" dirty="0">
                <a:solidFill>
                  <a:srgbClr val="000000"/>
                </a:solidFill>
              </a:rPr>
              <a:t>Lifetime HealthCare, Inc. </a:t>
            </a:r>
            <a:r>
              <a:rPr lang="en-US" sz="1200" b="0" dirty="0" smtClean="0">
                <a:solidFill>
                  <a:srgbClr val="000000"/>
                </a:solidFill>
              </a:rPr>
              <a:t>(Excellus)</a:t>
            </a:r>
          </a:p>
          <a:p>
            <a:pPr marL="115888" indent="-115888" eaLnBrk="0" hangingPunct="0">
              <a:buClr>
                <a:srgbClr val="0091CA"/>
              </a:buClr>
              <a:buFontTx/>
              <a:buChar char="•"/>
            </a:pPr>
            <a:r>
              <a:rPr lang="en-US" sz="1200" dirty="0" smtClean="0">
                <a:solidFill>
                  <a:srgbClr val="000000"/>
                </a:solidFill>
              </a:rPr>
              <a:t>Empire Blue Cross Blue Shield (Anthem, Inc.</a:t>
            </a:r>
            <a:r>
              <a:rPr lang="en-US" sz="1200" b="0" dirty="0" smtClean="0">
                <a:solidFill>
                  <a:srgbClr val="000000"/>
                </a:solidFill>
              </a:rPr>
              <a:t>)</a:t>
            </a:r>
            <a:endParaRPr lang="en-US" sz="1200" b="0" dirty="0">
              <a:solidFill>
                <a:srgbClr val="000000"/>
              </a:solidFill>
            </a:endParaRPr>
          </a:p>
          <a:p>
            <a:pPr marL="115888" indent="-115888" eaLnBrk="0" hangingPunct="0">
              <a:buClr>
                <a:srgbClr val="0091CA"/>
              </a:buClr>
            </a:pPr>
            <a:endParaRPr lang="en-US" sz="1200" b="0" dirty="0">
              <a:solidFill>
                <a:srgbClr val="000000"/>
              </a:solidFill>
            </a:endParaRPr>
          </a:p>
        </p:txBody>
      </p:sp>
      <p:sp>
        <p:nvSpPr>
          <p:cNvPr id="21635" name="Freeform 1363"/>
          <p:cNvSpPr>
            <a:spLocks/>
          </p:cNvSpPr>
          <p:nvPr/>
        </p:nvSpPr>
        <p:spPr bwMode="auto">
          <a:xfrm>
            <a:off x="4780950" y="3189290"/>
            <a:ext cx="570515" cy="382588"/>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75 w 396"/>
              <a:gd name="T11" fmla="*/ 159 h 196"/>
              <a:gd name="T12" fmla="*/ 392 w 396"/>
              <a:gd name="T13" fmla="*/ 152 h 196"/>
              <a:gd name="T14" fmla="*/ 416 w 396"/>
              <a:gd name="T15" fmla="*/ 108 h 196"/>
              <a:gd name="T16" fmla="*/ 375 w 396"/>
              <a:gd name="T17" fmla="*/ 83 h 196"/>
              <a:gd name="T18" fmla="*/ 400 w 396"/>
              <a:gd name="T19" fmla="*/ 26 h 196"/>
              <a:gd name="T20" fmla="*/ 367 w 396"/>
              <a:gd name="T21" fmla="*/ 19 h 196"/>
              <a:gd name="T22" fmla="*/ 367 w 396"/>
              <a:gd name="T23" fmla="*/ 7 h 196"/>
              <a:gd name="T24" fmla="*/ 35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close/>
              </a:path>
            </a:pathLst>
          </a:custGeom>
          <a:solidFill>
            <a:srgbClr val="95D6F3"/>
          </a:solidFill>
          <a:ln w="9525">
            <a:noFill/>
            <a:round/>
            <a:headEnd/>
            <a:tailEnd/>
          </a:ln>
        </p:spPr>
        <p:txBody>
          <a:bodyPr/>
          <a:lstStyle/>
          <a:p>
            <a:endParaRPr lang="en-US" dirty="0"/>
          </a:p>
        </p:txBody>
      </p:sp>
      <p:sp>
        <p:nvSpPr>
          <p:cNvPr id="21636" name="Freeform 1364"/>
          <p:cNvSpPr>
            <a:spLocks/>
          </p:cNvSpPr>
          <p:nvPr/>
        </p:nvSpPr>
        <p:spPr bwMode="auto">
          <a:xfrm>
            <a:off x="4775202" y="3189290"/>
            <a:ext cx="570515" cy="382588"/>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75 w 396"/>
              <a:gd name="T11" fmla="*/ 159 h 196"/>
              <a:gd name="T12" fmla="*/ 392 w 396"/>
              <a:gd name="T13" fmla="*/ 152 h 196"/>
              <a:gd name="T14" fmla="*/ 416 w 396"/>
              <a:gd name="T15" fmla="*/ 108 h 196"/>
              <a:gd name="T16" fmla="*/ 375 w 396"/>
              <a:gd name="T17" fmla="*/ 83 h 196"/>
              <a:gd name="T18" fmla="*/ 400 w 396"/>
              <a:gd name="T19" fmla="*/ 26 h 196"/>
              <a:gd name="T20" fmla="*/ 367 w 396"/>
              <a:gd name="T21" fmla="*/ 19 h 196"/>
              <a:gd name="T22" fmla="*/ 367 w 396"/>
              <a:gd name="T23" fmla="*/ 7 h 196"/>
              <a:gd name="T24" fmla="*/ 35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path>
            </a:pathLst>
          </a:custGeom>
          <a:solidFill>
            <a:srgbClr val="95D6F3"/>
          </a:solidFill>
          <a:ln w="12700">
            <a:solidFill>
              <a:srgbClr val="000000"/>
            </a:solidFill>
            <a:prstDash val="solid"/>
            <a:round/>
            <a:headEnd/>
            <a:tailEnd/>
          </a:ln>
        </p:spPr>
        <p:txBody>
          <a:bodyPr/>
          <a:lstStyle/>
          <a:p>
            <a:endParaRPr lang="en-US" dirty="0"/>
          </a:p>
        </p:txBody>
      </p:sp>
      <p:sp>
        <p:nvSpPr>
          <p:cNvPr id="21634" name="Text Box 900"/>
          <p:cNvSpPr txBox="1">
            <a:spLocks noChangeArrowheads="1"/>
          </p:cNvSpPr>
          <p:nvPr/>
        </p:nvSpPr>
        <p:spPr bwMode="auto">
          <a:xfrm>
            <a:off x="6128229" y="4445853"/>
            <a:ext cx="3055938" cy="830997"/>
          </a:xfrm>
          <a:prstGeom prst="rect">
            <a:avLst/>
          </a:prstGeom>
          <a:noFill/>
          <a:ln w="12700">
            <a:noFill/>
            <a:miter lim="800000"/>
            <a:headEnd/>
            <a:tailEnd/>
          </a:ln>
        </p:spPr>
        <p:txBody>
          <a:bodyPr lIns="0">
            <a:spAutoFit/>
          </a:bodyPr>
          <a:lstStyle/>
          <a:p>
            <a:pPr marL="115888" indent="-115888" eaLnBrk="0" hangingPunct="0">
              <a:buClr>
                <a:srgbClr val="0091CA"/>
              </a:buClr>
            </a:pPr>
            <a:r>
              <a:rPr lang="en-US" sz="1200" b="1" dirty="0">
                <a:solidFill>
                  <a:srgbClr val="000000"/>
                </a:solidFill>
              </a:rPr>
              <a:t>Pennsylvania</a:t>
            </a:r>
          </a:p>
          <a:p>
            <a:pPr marL="115888" indent="-115888" eaLnBrk="0" hangingPunct="0">
              <a:buClr>
                <a:srgbClr val="0091CA"/>
              </a:buClr>
              <a:buFontTx/>
              <a:buChar char="•"/>
            </a:pPr>
            <a:r>
              <a:rPr lang="en-US" sz="1200" b="0" dirty="0" smtClean="0">
                <a:solidFill>
                  <a:srgbClr val="000000"/>
                </a:solidFill>
              </a:rPr>
              <a:t>Highmark, Inc.</a:t>
            </a:r>
          </a:p>
          <a:p>
            <a:pPr marL="115888" indent="-115888" eaLnBrk="0" hangingPunct="0">
              <a:buClr>
                <a:srgbClr val="0091CA"/>
              </a:buClr>
              <a:buFontTx/>
              <a:buChar char="•"/>
            </a:pPr>
            <a:r>
              <a:rPr lang="en-US" sz="1200" b="0" dirty="0" smtClean="0">
                <a:solidFill>
                  <a:srgbClr val="000000"/>
                </a:solidFill>
              </a:rPr>
              <a:t>Capital Blue Cross</a:t>
            </a:r>
            <a:endParaRPr lang="en-US" sz="1200" b="0" dirty="0">
              <a:solidFill>
                <a:srgbClr val="000000"/>
              </a:solidFill>
            </a:endParaRPr>
          </a:p>
          <a:p>
            <a:pPr marL="115888" indent="-115888" eaLnBrk="0" hangingPunct="0">
              <a:buClr>
                <a:srgbClr val="0091CA"/>
              </a:buClr>
              <a:buFontTx/>
              <a:buChar char="•"/>
            </a:pPr>
            <a:r>
              <a:rPr lang="en-US" sz="1200" b="0" dirty="0">
                <a:solidFill>
                  <a:srgbClr val="000000"/>
                </a:solidFill>
              </a:rPr>
              <a:t>Independence Blue Cross</a:t>
            </a:r>
          </a:p>
        </p:txBody>
      </p:sp>
      <p:sp>
        <p:nvSpPr>
          <p:cNvPr id="21629" name="Rectangle 1086"/>
          <p:cNvSpPr>
            <a:spLocks noChangeArrowheads="1"/>
          </p:cNvSpPr>
          <p:nvPr/>
        </p:nvSpPr>
        <p:spPr bwMode="black">
          <a:xfrm>
            <a:off x="1274763" y="2616200"/>
            <a:ext cx="122237" cy="92075"/>
          </a:xfrm>
          <a:prstGeom prst="rect">
            <a:avLst/>
          </a:prstGeom>
          <a:noFill/>
          <a:ln w="9525">
            <a:noFill/>
            <a:miter lim="800000"/>
            <a:headEnd/>
            <a:tailEnd/>
          </a:ln>
        </p:spPr>
        <p:txBody>
          <a:bodyPr wrap="none" lIns="0" tIns="0" rIns="0" bIns="0">
            <a:spAutoFit/>
          </a:bodyPr>
          <a:lstStyle/>
          <a:p>
            <a:pPr eaLnBrk="0" hangingPunct="0"/>
            <a:r>
              <a:rPr lang="en-US" altLang="en-US" sz="600" b="0" dirty="0"/>
              <a:t>WA</a:t>
            </a:r>
            <a:endParaRPr lang="en-US" altLang="en-US" sz="2400" b="0" dirty="0"/>
          </a:p>
        </p:txBody>
      </p:sp>
      <p:sp>
        <p:nvSpPr>
          <p:cNvPr id="21630" name="Rectangle 1090"/>
          <p:cNvSpPr>
            <a:spLocks noChangeArrowheads="1"/>
          </p:cNvSpPr>
          <p:nvPr/>
        </p:nvSpPr>
        <p:spPr bwMode="auto">
          <a:xfrm>
            <a:off x="1689100" y="3127375"/>
            <a:ext cx="76200" cy="92075"/>
          </a:xfrm>
          <a:prstGeom prst="rect">
            <a:avLst/>
          </a:prstGeom>
          <a:noFill/>
          <a:ln w="9525">
            <a:noFill/>
            <a:miter lim="800000"/>
            <a:headEnd/>
            <a:tailEnd/>
          </a:ln>
        </p:spPr>
        <p:txBody>
          <a:bodyPr wrap="none" lIns="0" tIns="0" rIns="0" bIns="0">
            <a:spAutoFit/>
          </a:bodyPr>
          <a:lstStyle/>
          <a:p>
            <a:pPr eaLnBrk="0" hangingPunct="0"/>
            <a:r>
              <a:rPr lang="en-US" altLang="en-US" sz="600" b="0" dirty="0"/>
              <a:t>ID</a:t>
            </a:r>
            <a:endParaRPr lang="en-US" altLang="en-US" sz="2400" b="0" dirty="0"/>
          </a:p>
        </p:txBody>
      </p:sp>
      <p:sp>
        <p:nvSpPr>
          <p:cNvPr id="21631" name="Rectangle 1131"/>
          <p:cNvSpPr>
            <a:spLocks noChangeArrowheads="1"/>
          </p:cNvSpPr>
          <p:nvPr/>
        </p:nvSpPr>
        <p:spPr bwMode="black">
          <a:xfrm>
            <a:off x="5168900" y="2995613"/>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t>NY</a:t>
            </a:r>
            <a:endParaRPr lang="en-US" altLang="en-US" sz="2400" b="0" dirty="0"/>
          </a:p>
        </p:txBody>
      </p:sp>
      <p:sp>
        <p:nvSpPr>
          <p:cNvPr id="21632" name="Rectangle 1126"/>
          <p:cNvSpPr>
            <a:spLocks noChangeArrowheads="1"/>
          </p:cNvSpPr>
          <p:nvPr/>
        </p:nvSpPr>
        <p:spPr bwMode="auto">
          <a:xfrm>
            <a:off x="4984750" y="3330575"/>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t>PA</a:t>
            </a:r>
            <a:endParaRPr lang="en-US" altLang="en-US" sz="2400" b="0" dirty="0"/>
          </a:p>
        </p:txBody>
      </p:sp>
    </p:spTree>
    <p:extLst>
      <p:ext uri="{BB962C8B-B14F-4D97-AF65-F5344CB8AC3E}">
        <p14:creationId xmlns:p14="http://schemas.microsoft.com/office/powerpoint/2010/main" val="3179427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00" name="AutoShape 1631"/>
          <p:cNvSpPr>
            <a:spLocks noChangeArrowheads="1"/>
          </p:cNvSpPr>
          <p:nvPr/>
        </p:nvSpPr>
        <p:spPr bwMode="auto">
          <a:xfrm>
            <a:off x="6113844" y="4205288"/>
            <a:ext cx="2915855" cy="269061"/>
          </a:xfrm>
          <a:prstGeom prst="roundRect">
            <a:avLst>
              <a:gd name="adj" fmla="val 30222"/>
            </a:avLst>
          </a:prstGeom>
          <a:solidFill>
            <a:srgbClr val="FFCCCC"/>
          </a:solidFill>
          <a:ln w="9525">
            <a:noFill/>
            <a:round/>
            <a:headEnd/>
            <a:tailEnd/>
          </a:ln>
        </p:spPr>
        <p:txBody>
          <a:bodyPr wrap="none" anchor="ctr"/>
          <a:lstStyle/>
          <a:p>
            <a:endParaRPr lang="en-US" dirty="0"/>
          </a:p>
        </p:txBody>
      </p:sp>
      <p:sp>
        <p:nvSpPr>
          <p:cNvPr id="22701" name="Text Box 1629"/>
          <p:cNvSpPr txBox="1">
            <a:spLocks noChangeArrowheads="1"/>
          </p:cNvSpPr>
          <p:nvPr/>
        </p:nvSpPr>
        <p:spPr bwMode="auto">
          <a:xfrm>
            <a:off x="6063044" y="4197350"/>
            <a:ext cx="3062762" cy="276999"/>
          </a:xfrm>
          <a:prstGeom prst="rect">
            <a:avLst/>
          </a:prstGeom>
          <a:noFill/>
          <a:ln w="9525">
            <a:noFill/>
            <a:miter lim="800000"/>
            <a:headEnd/>
            <a:tailEnd/>
          </a:ln>
        </p:spPr>
        <p:txBody>
          <a:bodyPr wrap="none">
            <a:spAutoFit/>
          </a:bodyPr>
          <a:lstStyle/>
          <a:p>
            <a:r>
              <a:rPr lang="en-US" sz="1200" dirty="0"/>
              <a:t>Triple S- Management </a:t>
            </a:r>
            <a:r>
              <a:rPr lang="en-US" sz="1200" dirty="0" smtClean="0"/>
              <a:t>Corp</a:t>
            </a:r>
            <a:r>
              <a:rPr lang="en-US" sz="1200" dirty="0"/>
              <a:t> </a:t>
            </a:r>
            <a:r>
              <a:rPr lang="en-US" sz="1200" dirty="0" smtClean="0"/>
              <a:t>(Puerto Rico)</a:t>
            </a:r>
            <a:endParaRPr lang="en-US" sz="1200" dirty="0"/>
          </a:p>
        </p:txBody>
      </p:sp>
      <p:sp>
        <p:nvSpPr>
          <p:cNvPr id="501" name="AutoShape 19"/>
          <p:cNvSpPr>
            <a:spLocks noChangeArrowheads="1"/>
          </p:cNvSpPr>
          <p:nvPr/>
        </p:nvSpPr>
        <p:spPr bwMode="auto">
          <a:xfrm rot="16200000">
            <a:off x="4225601" y="1596701"/>
            <a:ext cx="578498" cy="9029700"/>
          </a:xfrm>
          <a:prstGeom prst="roundRect">
            <a:avLst>
              <a:gd name="adj" fmla="val 0"/>
            </a:avLst>
          </a:prstGeom>
          <a:gradFill>
            <a:gsLst>
              <a:gs pos="0">
                <a:srgbClr val="DAE7F6"/>
              </a:gs>
              <a:gs pos="100000">
                <a:schemeClr val="bg1"/>
              </a:gs>
            </a:gsLst>
            <a:lin ang="4800000" scaled="0"/>
          </a:gradFill>
          <a:ln w="9525" algn="ctr">
            <a:noFill/>
            <a:round/>
            <a:headEnd/>
            <a:tailEnd/>
          </a:ln>
        </p:spPr>
        <p:txBody>
          <a:bodyPr tIns="91440" bIns="0" anchor="t" anchorCtr="0"/>
          <a:lstStyle/>
          <a:p>
            <a:pPr algn="ctr"/>
            <a:endParaRPr lang="en-US" b="1" dirty="0"/>
          </a:p>
        </p:txBody>
      </p:sp>
      <p:sp>
        <p:nvSpPr>
          <p:cNvPr id="499" name="Content Placeholder 498"/>
          <p:cNvSpPr>
            <a:spLocks noGrp="1"/>
          </p:cNvSpPr>
          <p:nvPr>
            <p:ph idx="13"/>
          </p:nvPr>
        </p:nvSpPr>
        <p:spPr>
          <a:xfrm>
            <a:off x="459804" y="1524000"/>
            <a:ext cx="8229600" cy="685800"/>
          </a:xfrm>
        </p:spPr>
        <p:txBody>
          <a:bodyPr/>
          <a:lstStyle/>
          <a:p>
            <a:r>
              <a:rPr lang="en-US" sz="1800" dirty="0" smtClean="0"/>
              <a:t>Investor-owned Plans*</a:t>
            </a:r>
          </a:p>
          <a:p>
            <a:endParaRPr lang="en-US" dirty="0"/>
          </a:p>
        </p:txBody>
      </p:sp>
      <p:sp>
        <p:nvSpPr>
          <p:cNvPr id="22532" name="Rectangle 2"/>
          <p:cNvSpPr>
            <a:spLocks noGrp="1" noChangeArrowheads="1"/>
          </p:cNvSpPr>
          <p:nvPr>
            <p:ph type="title"/>
          </p:nvPr>
        </p:nvSpPr>
        <p:spPr>
          <a:xfrm>
            <a:off x="482601" y="806830"/>
            <a:ext cx="8229600" cy="681182"/>
          </a:xfrm>
        </p:spPr>
        <p:txBody>
          <a:bodyPr/>
          <a:lstStyle/>
          <a:p>
            <a:pPr eaLnBrk="1" hangingPunct="1"/>
            <a:r>
              <a:rPr lang="en-US" sz="2400" dirty="0" smtClean="0">
                <a:solidFill>
                  <a:schemeClr val="accent1">
                    <a:lumMod val="50000"/>
                  </a:schemeClr>
                </a:solidFill>
              </a:rPr>
              <a:t>Investor-owned Plans</a:t>
            </a:r>
          </a:p>
        </p:txBody>
      </p:sp>
      <p:sp>
        <p:nvSpPr>
          <p:cNvPr id="22534" name="Text Box 254"/>
          <p:cNvSpPr txBox="1">
            <a:spLocks noChangeArrowheads="1"/>
          </p:cNvSpPr>
          <p:nvPr/>
        </p:nvSpPr>
        <p:spPr bwMode="auto">
          <a:xfrm>
            <a:off x="973880" y="5957434"/>
            <a:ext cx="7516974" cy="307777"/>
          </a:xfrm>
          <a:prstGeom prst="rect">
            <a:avLst/>
          </a:prstGeom>
          <a:noFill/>
          <a:ln w="9525">
            <a:noFill/>
            <a:miter lim="800000"/>
            <a:headEnd/>
            <a:tailEnd/>
          </a:ln>
        </p:spPr>
        <p:txBody>
          <a:bodyPr wrap="square">
            <a:spAutoFit/>
          </a:bodyPr>
          <a:lstStyle/>
          <a:p>
            <a:pPr algn="ctr" eaLnBrk="0" hangingPunct="0">
              <a:spcBef>
                <a:spcPct val="50000"/>
              </a:spcBef>
              <a:buClr>
                <a:srgbClr val="417191"/>
              </a:buClr>
            </a:pPr>
            <a:r>
              <a:rPr lang="en-US" sz="1400" b="1" dirty="0">
                <a:solidFill>
                  <a:srgbClr val="417191"/>
                </a:solidFill>
                <a:latin typeface="Arial" pitchFamily="34" charset="0"/>
                <a:cs typeface="Arial" pitchFamily="34" charset="0"/>
              </a:rPr>
              <a:t>In 1994 BCBSA licensure rules were amended to permit investor-owned Blue Plans.</a:t>
            </a:r>
          </a:p>
        </p:txBody>
      </p:sp>
      <p:sp>
        <p:nvSpPr>
          <p:cNvPr id="22674" name="AutoShape 1628"/>
          <p:cNvSpPr>
            <a:spLocks noChangeArrowheads="1"/>
          </p:cNvSpPr>
          <p:nvPr/>
        </p:nvSpPr>
        <p:spPr bwMode="auto">
          <a:xfrm>
            <a:off x="6196013" y="2257425"/>
            <a:ext cx="1320800" cy="193675"/>
          </a:xfrm>
          <a:prstGeom prst="roundRect">
            <a:avLst>
              <a:gd name="adj" fmla="val 50000"/>
            </a:avLst>
          </a:prstGeom>
          <a:solidFill>
            <a:srgbClr val="FFFF99"/>
          </a:solidFill>
          <a:ln w="9525">
            <a:noFill/>
            <a:round/>
            <a:headEnd/>
            <a:tailEnd/>
          </a:ln>
        </p:spPr>
        <p:txBody>
          <a:bodyPr wrap="none" anchor="ctr"/>
          <a:lstStyle/>
          <a:p>
            <a:endParaRPr lang="en-US" dirty="0"/>
          </a:p>
        </p:txBody>
      </p:sp>
      <p:sp>
        <p:nvSpPr>
          <p:cNvPr id="62468" name="Text Box 4"/>
          <p:cNvSpPr txBox="1">
            <a:spLocks noChangeArrowheads="1"/>
          </p:cNvSpPr>
          <p:nvPr/>
        </p:nvSpPr>
        <p:spPr bwMode="auto">
          <a:xfrm>
            <a:off x="6113844" y="2209800"/>
            <a:ext cx="2692400" cy="1625060"/>
          </a:xfrm>
          <a:prstGeom prst="rect">
            <a:avLst/>
          </a:prstGeom>
          <a:noFill/>
          <a:ln w="12700">
            <a:noFill/>
            <a:miter lim="800000"/>
            <a:headEnd/>
            <a:tailEnd/>
          </a:ln>
          <a:effectLst/>
        </p:spPr>
        <p:txBody>
          <a:bodyPr>
            <a:spAutoFit/>
          </a:bodyPr>
          <a:lstStyle/>
          <a:p>
            <a:pPr eaLnBrk="0" hangingPunct="0">
              <a:spcBef>
                <a:spcPct val="20000"/>
              </a:spcBef>
              <a:spcAft>
                <a:spcPct val="30000"/>
              </a:spcAft>
              <a:buClr>
                <a:srgbClr val="FFCC00"/>
              </a:buClr>
              <a:tabLst>
                <a:tab pos="171450" algn="l"/>
              </a:tabLst>
              <a:defRPr/>
            </a:pPr>
            <a:r>
              <a:rPr lang="en-US" sz="1200" dirty="0" smtClean="0">
                <a:latin typeface="Arial" charset="0"/>
              </a:rPr>
              <a:t>Anthem, </a:t>
            </a:r>
            <a:r>
              <a:rPr lang="en-US" sz="1200" dirty="0">
                <a:latin typeface="Arial" charset="0"/>
              </a:rPr>
              <a:t>Inc. </a:t>
            </a:r>
            <a:r>
              <a:rPr lang="en-US" sz="1200" dirty="0" smtClean="0">
                <a:latin typeface="Arial" charset="0"/>
              </a:rPr>
              <a:t>:</a:t>
            </a:r>
            <a:endParaRPr lang="en-US" sz="1200" dirty="0">
              <a:latin typeface="Arial" charset="0"/>
            </a:endParaRPr>
          </a:p>
          <a:p>
            <a:pPr eaLnBrk="0" hangingPunct="0">
              <a:buClr>
                <a:schemeClr val="hlink"/>
              </a:buClr>
              <a:tabLst>
                <a:tab pos="171450" algn="l"/>
              </a:tabLst>
              <a:defRPr/>
            </a:pPr>
            <a:r>
              <a:rPr lang="en-US" sz="1200" b="0" dirty="0">
                <a:latin typeface="Arial" charset="0"/>
              </a:rPr>
              <a:t> 	Maine, New Hampshire, </a:t>
            </a:r>
            <a:br>
              <a:rPr lang="en-US" sz="1200" b="0" dirty="0">
                <a:latin typeface="Arial" charset="0"/>
              </a:rPr>
            </a:br>
            <a:r>
              <a:rPr lang="en-US" sz="1200" b="0" dirty="0">
                <a:latin typeface="Arial" charset="0"/>
              </a:rPr>
              <a:t>	Connecticut, Indiana, Ohio,</a:t>
            </a:r>
            <a:br>
              <a:rPr lang="en-US" sz="1200" b="0" dirty="0">
                <a:latin typeface="Arial" charset="0"/>
              </a:rPr>
            </a:br>
            <a:r>
              <a:rPr lang="en-US" sz="1200" b="0" dirty="0">
                <a:latin typeface="Arial" charset="0"/>
              </a:rPr>
              <a:t>	Kentucky, Colorado, Nevada, 	Virginia, California (Anthem</a:t>
            </a:r>
          </a:p>
          <a:p>
            <a:pPr eaLnBrk="0" hangingPunct="0">
              <a:buClr>
                <a:srgbClr val="FFCC00"/>
              </a:buClr>
              <a:tabLst>
                <a:tab pos="171450" algn="l"/>
              </a:tabLst>
              <a:defRPr/>
            </a:pPr>
            <a:r>
              <a:rPr lang="en-US" sz="1200" b="0" dirty="0">
                <a:latin typeface="Arial" charset="0"/>
              </a:rPr>
              <a:t>    Blue Cross), Georgia,</a:t>
            </a:r>
          </a:p>
          <a:p>
            <a:pPr eaLnBrk="0" hangingPunct="0">
              <a:buClr>
                <a:srgbClr val="FFCC00"/>
              </a:buClr>
              <a:tabLst>
                <a:tab pos="171450" algn="l"/>
              </a:tabLst>
              <a:defRPr/>
            </a:pPr>
            <a:r>
              <a:rPr lang="en-US" sz="1200" b="0" dirty="0">
                <a:latin typeface="Arial" charset="0"/>
              </a:rPr>
              <a:t>    Missouri (St. Louis),</a:t>
            </a:r>
          </a:p>
          <a:p>
            <a:pPr eaLnBrk="0" hangingPunct="0">
              <a:buClr>
                <a:srgbClr val="FFCC00"/>
              </a:buClr>
              <a:tabLst>
                <a:tab pos="171450" algn="l"/>
              </a:tabLst>
              <a:defRPr/>
            </a:pPr>
            <a:r>
              <a:rPr lang="en-US" sz="1200" b="0" dirty="0">
                <a:latin typeface="Arial" charset="0"/>
              </a:rPr>
              <a:t>    </a:t>
            </a:r>
            <a:r>
              <a:rPr lang="en-US" sz="1200" b="0" dirty="0" smtClean="0">
                <a:latin typeface="Arial" charset="0"/>
              </a:rPr>
              <a:t>Wisconsin, New </a:t>
            </a:r>
            <a:r>
              <a:rPr lang="en-US" sz="1200" b="0" dirty="0">
                <a:latin typeface="Arial" charset="0"/>
              </a:rPr>
              <a:t>York (Empire)</a:t>
            </a:r>
            <a:endParaRPr lang="en-US" sz="1200" dirty="0">
              <a:effectLst>
                <a:outerShdw blurRad="38100" dist="38100" dir="2700000" algn="tl">
                  <a:srgbClr val="FFFFFF"/>
                </a:outerShdw>
              </a:effectLst>
              <a:latin typeface="Arial" charset="0"/>
            </a:endParaRPr>
          </a:p>
        </p:txBody>
      </p:sp>
      <p:grpSp>
        <p:nvGrpSpPr>
          <p:cNvPr id="500" name="Group 499"/>
          <p:cNvGrpSpPr/>
          <p:nvPr/>
        </p:nvGrpSpPr>
        <p:grpSpPr>
          <a:xfrm>
            <a:off x="788988" y="2247900"/>
            <a:ext cx="5129212" cy="3378200"/>
            <a:chOff x="788988" y="2565400"/>
            <a:chExt cx="5129212" cy="3378200"/>
          </a:xfrm>
        </p:grpSpPr>
        <p:sp>
          <p:nvSpPr>
            <p:cNvPr id="23024" name="Freeform 1151"/>
            <p:cNvSpPr>
              <a:spLocks/>
            </p:cNvSpPr>
            <p:nvPr/>
          </p:nvSpPr>
          <p:spPr bwMode="gray">
            <a:xfrm>
              <a:off x="5537200" y="2644775"/>
              <a:ext cx="381000" cy="558800"/>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close/>
                </a:path>
              </a:pathLst>
            </a:custGeom>
            <a:solidFill>
              <a:srgbClr val="DDDDDD"/>
            </a:solidFill>
            <a:ln w="28575" cmpd="sng">
              <a:solidFill>
                <a:srgbClr val="DDDDDD"/>
              </a:solidFill>
              <a:round/>
              <a:headEnd/>
              <a:tailEnd/>
            </a:ln>
          </p:spPr>
          <p:txBody>
            <a:bodyPr/>
            <a:lstStyle/>
            <a:p>
              <a:endParaRPr lang="en-US" dirty="0"/>
            </a:p>
          </p:txBody>
        </p:sp>
        <p:sp>
          <p:nvSpPr>
            <p:cNvPr id="23025" name="Freeform 1152"/>
            <p:cNvSpPr>
              <a:spLocks/>
            </p:cNvSpPr>
            <p:nvPr/>
          </p:nvSpPr>
          <p:spPr bwMode="gray">
            <a:xfrm>
              <a:off x="5537200" y="2644775"/>
              <a:ext cx="381000" cy="558800"/>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22" name="Freeform 1154"/>
            <p:cNvSpPr>
              <a:spLocks/>
            </p:cNvSpPr>
            <p:nvPr/>
          </p:nvSpPr>
          <p:spPr bwMode="gray">
            <a:xfrm>
              <a:off x="4979988" y="3752850"/>
              <a:ext cx="487362" cy="198438"/>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close/>
                </a:path>
              </a:pathLst>
            </a:custGeom>
            <a:solidFill>
              <a:srgbClr val="DDDDDD"/>
            </a:solidFill>
            <a:ln w="28575" cmpd="sng">
              <a:solidFill>
                <a:srgbClr val="DDDDDD"/>
              </a:solidFill>
              <a:round/>
              <a:headEnd/>
              <a:tailEnd/>
            </a:ln>
          </p:spPr>
          <p:txBody>
            <a:bodyPr/>
            <a:lstStyle/>
            <a:p>
              <a:endParaRPr lang="en-US" dirty="0"/>
            </a:p>
          </p:txBody>
        </p:sp>
        <p:sp>
          <p:nvSpPr>
            <p:cNvPr id="23023" name="Freeform 1155"/>
            <p:cNvSpPr>
              <a:spLocks/>
            </p:cNvSpPr>
            <p:nvPr/>
          </p:nvSpPr>
          <p:spPr bwMode="gray">
            <a:xfrm>
              <a:off x="4979988" y="3752850"/>
              <a:ext cx="487362" cy="198438"/>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20" name="Freeform 1157"/>
            <p:cNvSpPr>
              <a:spLocks/>
            </p:cNvSpPr>
            <p:nvPr/>
          </p:nvSpPr>
          <p:spPr bwMode="gray">
            <a:xfrm>
              <a:off x="1049338" y="2679700"/>
              <a:ext cx="630237" cy="466725"/>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close/>
                </a:path>
              </a:pathLst>
            </a:custGeom>
            <a:solidFill>
              <a:srgbClr val="DDDDDD"/>
            </a:solidFill>
            <a:ln w="28575" cmpd="sng">
              <a:solidFill>
                <a:srgbClr val="DDDDDD"/>
              </a:solidFill>
              <a:round/>
              <a:headEnd/>
              <a:tailEnd/>
            </a:ln>
          </p:spPr>
          <p:txBody>
            <a:bodyPr/>
            <a:lstStyle/>
            <a:p>
              <a:endParaRPr lang="en-US" dirty="0"/>
            </a:p>
          </p:txBody>
        </p:sp>
        <p:sp>
          <p:nvSpPr>
            <p:cNvPr id="23021" name="Freeform 1158"/>
            <p:cNvSpPr>
              <a:spLocks/>
            </p:cNvSpPr>
            <p:nvPr/>
          </p:nvSpPr>
          <p:spPr bwMode="gray">
            <a:xfrm>
              <a:off x="1049338" y="2679700"/>
              <a:ext cx="630237" cy="466725"/>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18" name="Freeform 1160"/>
            <p:cNvSpPr>
              <a:spLocks/>
            </p:cNvSpPr>
            <p:nvPr/>
          </p:nvSpPr>
          <p:spPr bwMode="gray">
            <a:xfrm>
              <a:off x="895350" y="3017838"/>
              <a:ext cx="795337" cy="59531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close/>
                </a:path>
              </a:pathLst>
            </a:custGeom>
            <a:solidFill>
              <a:srgbClr val="DDDDDD"/>
            </a:solidFill>
            <a:ln w="28575" cmpd="sng">
              <a:solidFill>
                <a:srgbClr val="DDDDDD"/>
              </a:solidFill>
              <a:round/>
              <a:headEnd/>
              <a:tailEnd/>
            </a:ln>
          </p:spPr>
          <p:txBody>
            <a:bodyPr/>
            <a:lstStyle/>
            <a:p>
              <a:endParaRPr lang="en-US" dirty="0"/>
            </a:p>
          </p:txBody>
        </p:sp>
        <p:sp>
          <p:nvSpPr>
            <p:cNvPr id="23019" name="Freeform 1161"/>
            <p:cNvSpPr>
              <a:spLocks/>
            </p:cNvSpPr>
            <p:nvPr/>
          </p:nvSpPr>
          <p:spPr bwMode="gray">
            <a:xfrm>
              <a:off x="895350" y="3017838"/>
              <a:ext cx="795337" cy="59531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16" name="Freeform 1163"/>
            <p:cNvSpPr>
              <a:spLocks/>
            </p:cNvSpPr>
            <p:nvPr/>
          </p:nvSpPr>
          <p:spPr bwMode="gray">
            <a:xfrm>
              <a:off x="836613" y="3475038"/>
              <a:ext cx="830262" cy="1268413"/>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close/>
                </a:path>
              </a:pathLst>
            </a:custGeom>
            <a:solidFill>
              <a:srgbClr val="DDDDDD"/>
            </a:solidFill>
            <a:ln w="28575" cmpd="sng">
              <a:solidFill>
                <a:srgbClr val="DDDDDD"/>
              </a:solidFill>
              <a:round/>
              <a:headEnd/>
              <a:tailEnd/>
            </a:ln>
          </p:spPr>
          <p:txBody>
            <a:bodyPr/>
            <a:lstStyle/>
            <a:p>
              <a:endParaRPr lang="en-US" dirty="0"/>
            </a:p>
          </p:txBody>
        </p:sp>
        <p:sp>
          <p:nvSpPr>
            <p:cNvPr id="23017" name="Freeform 1164"/>
            <p:cNvSpPr>
              <a:spLocks/>
            </p:cNvSpPr>
            <p:nvPr/>
          </p:nvSpPr>
          <p:spPr bwMode="gray">
            <a:xfrm>
              <a:off x="836613" y="3475038"/>
              <a:ext cx="830262" cy="1268413"/>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14" name="Freeform 1166"/>
            <p:cNvSpPr>
              <a:spLocks/>
            </p:cNvSpPr>
            <p:nvPr/>
          </p:nvSpPr>
          <p:spPr bwMode="gray">
            <a:xfrm>
              <a:off x="1204913" y="3554413"/>
              <a:ext cx="628650" cy="931863"/>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close/>
                </a:path>
              </a:pathLst>
            </a:custGeom>
            <a:solidFill>
              <a:srgbClr val="DDDDDD"/>
            </a:solidFill>
            <a:ln w="28575" cmpd="sng">
              <a:solidFill>
                <a:srgbClr val="DDDDDD"/>
              </a:solidFill>
              <a:round/>
              <a:headEnd/>
              <a:tailEnd/>
            </a:ln>
          </p:spPr>
          <p:txBody>
            <a:bodyPr/>
            <a:lstStyle/>
            <a:p>
              <a:endParaRPr lang="en-US" dirty="0"/>
            </a:p>
          </p:txBody>
        </p:sp>
        <p:sp>
          <p:nvSpPr>
            <p:cNvPr id="23015" name="Freeform 1167"/>
            <p:cNvSpPr>
              <a:spLocks/>
            </p:cNvSpPr>
            <p:nvPr/>
          </p:nvSpPr>
          <p:spPr bwMode="gray">
            <a:xfrm>
              <a:off x="1204913" y="3554413"/>
              <a:ext cx="628650" cy="931863"/>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12" name="Freeform 1169"/>
            <p:cNvSpPr>
              <a:spLocks/>
            </p:cNvSpPr>
            <p:nvPr/>
          </p:nvSpPr>
          <p:spPr bwMode="gray">
            <a:xfrm>
              <a:off x="1549400" y="2784475"/>
              <a:ext cx="569912" cy="909638"/>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close/>
                </a:path>
              </a:pathLst>
            </a:custGeom>
            <a:solidFill>
              <a:srgbClr val="DDDDDD"/>
            </a:solidFill>
            <a:ln w="28575" cmpd="sng">
              <a:solidFill>
                <a:srgbClr val="DDDDDD"/>
              </a:solidFill>
              <a:round/>
              <a:headEnd/>
              <a:tailEnd/>
            </a:ln>
          </p:spPr>
          <p:txBody>
            <a:bodyPr/>
            <a:lstStyle/>
            <a:p>
              <a:endParaRPr lang="en-US" dirty="0"/>
            </a:p>
          </p:txBody>
        </p:sp>
        <p:sp>
          <p:nvSpPr>
            <p:cNvPr id="23013" name="Freeform 1170"/>
            <p:cNvSpPr>
              <a:spLocks/>
            </p:cNvSpPr>
            <p:nvPr/>
          </p:nvSpPr>
          <p:spPr bwMode="gray">
            <a:xfrm>
              <a:off x="1549400" y="2784475"/>
              <a:ext cx="569912" cy="909638"/>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10" name="Freeform 1172"/>
            <p:cNvSpPr>
              <a:spLocks/>
            </p:cNvSpPr>
            <p:nvPr/>
          </p:nvSpPr>
          <p:spPr bwMode="gray">
            <a:xfrm>
              <a:off x="1725613" y="3659188"/>
              <a:ext cx="523875" cy="665163"/>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close/>
                </a:path>
              </a:pathLst>
            </a:custGeom>
            <a:solidFill>
              <a:srgbClr val="DDDDDD"/>
            </a:solidFill>
            <a:ln w="28575" cmpd="sng">
              <a:solidFill>
                <a:srgbClr val="DDDDDD"/>
              </a:solidFill>
              <a:round/>
              <a:headEnd/>
              <a:tailEnd/>
            </a:ln>
          </p:spPr>
          <p:txBody>
            <a:bodyPr/>
            <a:lstStyle/>
            <a:p>
              <a:endParaRPr lang="en-US" dirty="0"/>
            </a:p>
          </p:txBody>
        </p:sp>
        <p:sp>
          <p:nvSpPr>
            <p:cNvPr id="23011" name="Freeform 1173"/>
            <p:cNvSpPr>
              <a:spLocks/>
            </p:cNvSpPr>
            <p:nvPr/>
          </p:nvSpPr>
          <p:spPr bwMode="gray">
            <a:xfrm>
              <a:off x="1725613" y="3659188"/>
              <a:ext cx="523875" cy="665163"/>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08" name="Freeform 1175"/>
            <p:cNvSpPr>
              <a:spLocks/>
            </p:cNvSpPr>
            <p:nvPr/>
          </p:nvSpPr>
          <p:spPr bwMode="gray">
            <a:xfrm>
              <a:off x="1749425" y="2795588"/>
              <a:ext cx="987425" cy="608013"/>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close/>
                </a:path>
              </a:pathLst>
            </a:custGeom>
            <a:solidFill>
              <a:srgbClr val="DDDDDD"/>
            </a:solidFill>
            <a:ln w="28575" cmpd="sng">
              <a:solidFill>
                <a:srgbClr val="DDDDDD"/>
              </a:solidFill>
              <a:round/>
              <a:headEnd/>
              <a:tailEnd/>
            </a:ln>
          </p:spPr>
          <p:txBody>
            <a:bodyPr/>
            <a:lstStyle/>
            <a:p>
              <a:endParaRPr lang="en-US" dirty="0"/>
            </a:p>
          </p:txBody>
        </p:sp>
        <p:sp>
          <p:nvSpPr>
            <p:cNvPr id="23009" name="Freeform 1176"/>
            <p:cNvSpPr>
              <a:spLocks/>
            </p:cNvSpPr>
            <p:nvPr/>
          </p:nvSpPr>
          <p:spPr bwMode="gray">
            <a:xfrm>
              <a:off x="1749425" y="2795588"/>
              <a:ext cx="987425" cy="608013"/>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06" name="Freeform 1178"/>
            <p:cNvSpPr>
              <a:spLocks/>
            </p:cNvSpPr>
            <p:nvPr/>
          </p:nvSpPr>
          <p:spPr bwMode="gray">
            <a:xfrm>
              <a:off x="2060575" y="3322638"/>
              <a:ext cx="676275" cy="547688"/>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close/>
                </a:path>
              </a:pathLst>
            </a:custGeom>
            <a:solidFill>
              <a:srgbClr val="DDDDDD"/>
            </a:solidFill>
            <a:ln w="28575" cmpd="sng">
              <a:solidFill>
                <a:srgbClr val="DDDDDD"/>
              </a:solidFill>
              <a:round/>
              <a:headEnd/>
              <a:tailEnd/>
            </a:ln>
          </p:spPr>
          <p:txBody>
            <a:bodyPr/>
            <a:lstStyle/>
            <a:p>
              <a:endParaRPr lang="en-US" dirty="0"/>
            </a:p>
          </p:txBody>
        </p:sp>
        <p:sp>
          <p:nvSpPr>
            <p:cNvPr id="23007" name="Freeform 1179"/>
            <p:cNvSpPr>
              <a:spLocks/>
            </p:cNvSpPr>
            <p:nvPr/>
          </p:nvSpPr>
          <p:spPr bwMode="gray">
            <a:xfrm>
              <a:off x="2060575" y="3322638"/>
              <a:ext cx="676275" cy="547688"/>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04" name="Freeform 1181"/>
            <p:cNvSpPr>
              <a:spLocks/>
            </p:cNvSpPr>
            <p:nvPr/>
          </p:nvSpPr>
          <p:spPr bwMode="gray">
            <a:xfrm>
              <a:off x="2190750" y="3833813"/>
              <a:ext cx="712787" cy="512763"/>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close/>
                </a:path>
              </a:pathLst>
            </a:custGeom>
            <a:solidFill>
              <a:srgbClr val="DDDDDD"/>
            </a:solidFill>
            <a:ln w="28575" cmpd="sng">
              <a:solidFill>
                <a:srgbClr val="DDDDDD"/>
              </a:solidFill>
              <a:round/>
              <a:headEnd/>
              <a:tailEnd/>
            </a:ln>
          </p:spPr>
          <p:txBody>
            <a:bodyPr/>
            <a:lstStyle/>
            <a:p>
              <a:endParaRPr lang="en-US" dirty="0"/>
            </a:p>
          </p:txBody>
        </p:sp>
        <p:sp>
          <p:nvSpPr>
            <p:cNvPr id="23005" name="Freeform 1182"/>
            <p:cNvSpPr>
              <a:spLocks/>
            </p:cNvSpPr>
            <p:nvPr/>
          </p:nvSpPr>
          <p:spPr bwMode="gray">
            <a:xfrm>
              <a:off x="2190750" y="3833813"/>
              <a:ext cx="712787" cy="512763"/>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02" name="Freeform 1184"/>
            <p:cNvSpPr>
              <a:spLocks/>
            </p:cNvSpPr>
            <p:nvPr/>
          </p:nvSpPr>
          <p:spPr bwMode="gray">
            <a:xfrm>
              <a:off x="1562100" y="4265613"/>
              <a:ext cx="639762" cy="700088"/>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close/>
                </a:path>
              </a:pathLst>
            </a:custGeom>
            <a:solidFill>
              <a:srgbClr val="DDDDDD"/>
            </a:solidFill>
            <a:ln w="28575" cmpd="sng">
              <a:solidFill>
                <a:srgbClr val="DDDDDD"/>
              </a:solidFill>
              <a:round/>
              <a:headEnd/>
              <a:tailEnd/>
            </a:ln>
          </p:spPr>
          <p:txBody>
            <a:bodyPr/>
            <a:lstStyle/>
            <a:p>
              <a:endParaRPr lang="en-US" dirty="0"/>
            </a:p>
          </p:txBody>
        </p:sp>
        <p:sp>
          <p:nvSpPr>
            <p:cNvPr id="23003" name="Freeform 1185"/>
            <p:cNvSpPr>
              <a:spLocks/>
            </p:cNvSpPr>
            <p:nvPr/>
          </p:nvSpPr>
          <p:spPr bwMode="gray">
            <a:xfrm>
              <a:off x="1562100" y="4265613"/>
              <a:ext cx="639762" cy="700088"/>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3000" name="Freeform 1187"/>
            <p:cNvSpPr>
              <a:spLocks/>
            </p:cNvSpPr>
            <p:nvPr/>
          </p:nvSpPr>
          <p:spPr bwMode="gray">
            <a:xfrm>
              <a:off x="2119313" y="4311650"/>
              <a:ext cx="677862" cy="665163"/>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close/>
                </a:path>
              </a:pathLst>
            </a:custGeom>
            <a:solidFill>
              <a:srgbClr val="DDDDDD"/>
            </a:solidFill>
            <a:ln w="28575" cmpd="sng">
              <a:solidFill>
                <a:srgbClr val="DDDDDD"/>
              </a:solidFill>
              <a:round/>
              <a:headEnd/>
              <a:tailEnd/>
            </a:ln>
          </p:spPr>
          <p:txBody>
            <a:bodyPr/>
            <a:lstStyle/>
            <a:p>
              <a:endParaRPr lang="en-US" dirty="0"/>
            </a:p>
          </p:txBody>
        </p:sp>
        <p:sp>
          <p:nvSpPr>
            <p:cNvPr id="23001" name="Freeform 1188"/>
            <p:cNvSpPr>
              <a:spLocks/>
            </p:cNvSpPr>
            <p:nvPr/>
          </p:nvSpPr>
          <p:spPr bwMode="gray">
            <a:xfrm>
              <a:off x="2119313" y="4311650"/>
              <a:ext cx="677862" cy="665163"/>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98" name="Freeform 1190"/>
            <p:cNvSpPr>
              <a:spLocks/>
            </p:cNvSpPr>
            <p:nvPr/>
          </p:nvSpPr>
          <p:spPr bwMode="gray">
            <a:xfrm>
              <a:off x="2392363" y="4418013"/>
              <a:ext cx="1365250" cy="1246188"/>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close/>
                </a:path>
              </a:pathLst>
            </a:custGeom>
            <a:solidFill>
              <a:srgbClr val="DDDDDD"/>
            </a:solidFill>
            <a:ln w="28575" cmpd="sng">
              <a:solidFill>
                <a:srgbClr val="DDDDDD"/>
              </a:solidFill>
              <a:round/>
              <a:headEnd/>
              <a:tailEnd/>
            </a:ln>
          </p:spPr>
          <p:txBody>
            <a:bodyPr/>
            <a:lstStyle/>
            <a:p>
              <a:endParaRPr lang="en-US" dirty="0"/>
            </a:p>
          </p:txBody>
        </p:sp>
        <p:sp>
          <p:nvSpPr>
            <p:cNvPr id="22999" name="Freeform 1191"/>
            <p:cNvSpPr>
              <a:spLocks/>
            </p:cNvSpPr>
            <p:nvPr/>
          </p:nvSpPr>
          <p:spPr bwMode="gray">
            <a:xfrm>
              <a:off x="2392363" y="4418013"/>
              <a:ext cx="1365250" cy="1246188"/>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96" name="Freeform 1193"/>
            <p:cNvSpPr>
              <a:spLocks/>
            </p:cNvSpPr>
            <p:nvPr/>
          </p:nvSpPr>
          <p:spPr bwMode="gray">
            <a:xfrm>
              <a:off x="2736850" y="2890838"/>
              <a:ext cx="665162" cy="384175"/>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close/>
                </a:path>
              </a:pathLst>
            </a:custGeom>
            <a:solidFill>
              <a:srgbClr val="DDDDDD"/>
            </a:solidFill>
            <a:ln w="28575" cmpd="sng">
              <a:solidFill>
                <a:srgbClr val="DDDDDD"/>
              </a:solidFill>
              <a:round/>
              <a:headEnd/>
              <a:tailEnd/>
            </a:ln>
          </p:spPr>
          <p:txBody>
            <a:bodyPr/>
            <a:lstStyle/>
            <a:p>
              <a:endParaRPr lang="en-US" dirty="0"/>
            </a:p>
          </p:txBody>
        </p:sp>
        <p:sp>
          <p:nvSpPr>
            <p:cNvPr id="22997" name="Freeform 1194"/>
            <p:cNvSpPr>
              <a:spLocks/>
            </p:cNvSpPr>
            <p:nvPr/>
          </p:nvSpPr>
          <p:spPr bwMode="gray">
            <a:xfrm>
              <a:off x="2736850" y="2890838"/>
              <a:ext cx="665162" cy="384175"/>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94" name="Freeform 1196"/>
            <p:cNvSpPr>
              <a:spLocks/>
            </p:cNvSpPr>
            <p:nvPr/>
          </p:nvSpPr>
          <p:spPr bwMode="gray">
            <a:xfrm>
              <a:off x="2711450" y="3263900"/>
              <a:ext cx="701675" cy="441325"/>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close/>
                </a:path>
              </a:pathLst>
            </a:custGeom>
            <a:solidFill>
              <a:srgbClr val="DDDDDD"/>
            </a:solidFill>
            <a:ln w="28575" cmpd="sng">
              <a:solidFill>
                <a:srgbClr val="DDDDDD"/>
              </a:solidFill>
              <a:round/>
              <a:headEnd/>
              <a:tailEnd/>
            </a:ln>
          </p:spPr>
          <p:txBody>
            <a:bodyPr/>
            <a:lstStyle/>
            <a:p>
              <a:endParaRPr lang="en-US" dirty="0"/>
            </a:p>
          </p:txBody>
        </p:sp>
        <p:sp>
          <p:nvSpPr>
            <p:cNvPr id="22995" name="Freeform 1197"/>
            <p:cNvSpPr>
              <a:spLocks/>
            </p:cNvSpPr>
            <p:nvPr/>
          </p:nvSpPr>
          <p:spPr bwMode="gray">
            <a:xfrm>
              <a:off x="2711450" y="3263900"/>
              <a:ext cx="701675" cy="441325"/>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92" name="Freeform 1199"/>
            <p:cNvSpPr>
              <a:spLocks/>
            </p:cNvSpPr>
            <p:nvPr/>
          </p:nvSpPr>
          <p:spPr bwMode="gray">
            <a:xfrm>
              <a:off x="2700338" y="3624263"/>
              <a:ext cx="831850" cy="373063"/>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close/>
                </a:path>
              </a:pathLst>
            </a:custGeom>
            <a:solidFill>
              <a:srgbClr val="DDDDDD"/>
            </a:solidFill>
            <a:ln w="28575" cmpd="sng">
              <a:solidFill>
                <a:srgbClr val="DDDDDD"/>
              </a:solidFill>
              <a:round/>
              <a:headEnd/>
              <a:tailEnd/>
            </a:ln>
          </p:spPr>
          <p:txBody>
            <a:bodyPr/>
            <a:lstStyle/>
            <a:p>
              <a:endParaRPr lang="en-US" dirty="0"/>
            </a:p>
          </p:txBody>
        </p:sp>
        <p:sp>
          <p:nvSpPr>
            <p:cNvPr id="22993" name="Freeform 1200"/>
            <p:cNvSpPr>
              <a:spLocks/>
            </p:cNvSpPr>
            <p:nvPr/>
          </p:nvSpPr>
          <p:spPr bwMode="gray">
            <a:xfrm>
              <a:off x="2700338" y="3624263"/>
              <a:ext cx="831850" cy="373063"/>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90" name="Freeform 1202"/>
            <p:cNvSpPr>
              <a:spLocks/>
            </p:cNvSpPr>
            <p:nvPr/>
          </p:nvSpPr>
          <p:spPr bwMode="gray">
            <a:xfrm>
              <a:off x="2878138" y="3984625"/>
              <a:ext cx="736600" cy="373063"/>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close/>
                </a:path>
              </a:pathLst>
            </a:custGeom>
            <a:solidFill>
              <a:srgbClr val="DDDDDD"/>
            </a:solidFill>
            <a:ln w="28575" cmpd="sng">
              <a:solidFill>
                <a:srgbClr val="DDDDDD"/>
              </a:solidFill>
              <a:round/>
              <a:headEnd/>
              <a:tailEnd/>
            </a:ln>
          </p:spPr>
          <p:txBody>
            <a:bodyPr/>
            <a:lstStyle/>
            <a:p>
              <a:endParaRPr lang="en-US" dirty="0"/>
            </a:p>
          </p:txBody>
        </p:sp>
        <p:sp>
          <p:nvSpPr>
            <p:cNvPr id="22991" name="Freeform 1203"/>
            <p:cNvSpPr>
              <a:spLocks/>
            </p:cNvSpPr>
            <p:nvPr/>
          </p:nvSpPr>
          <p:spPr bwMode="gray">
            <a:xfrm>
              <a:off x="2878138" y="3984625"/>
              <a:ext cx="736600" cy="373063"/>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88" name="Freeform 1205"/>
            <p:cNvSpPr>
              <a:spLocks/>
            </p:cNvSpPr>
            <p:nvPr/>
          </p:nvSpPr>
          <p:spPr bwMode="gray">
            <a:xfrm>
              <a:off x="2782888" y="4346575"/>
              <a:ext cx="857250" cy="39687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close/>
                </a:path>
              </a:pathLst>
            </a:custGeom>
            <a:solidFill>
              <a:srgbClr val="DDDDDD"/>
            </a:solidFill>
            <a:ln w="28575" cmpd="sng">
              <a:solidFill>
                <a:srgbClr val="DDDDDD"/>
              </a:solidFill>
              <a:round/>
              <a:headEnd/>
              <a:tailEnd/>
            </a:ln>
          </p:spPr>
          <p:txBody>
            <a:bodyPr/>
            <a:lstStyle/>
            <a:p>
              <a:endParaRPr lang="en-US" dirty="0"/>
            </a:p>
          </p:txBody>
        </p:sp>
        <p:sp>
          <p:nvSpPr>
            <p:cNvPr id="22989" name="Freeform 1206"/>
            <p:cNvSpPr>
              <a:spLocks/>
            </p:cNvSpPr>
            <p:nvPr/>
          </p:nvSpPr>
          <p:spPr bwMode="gray">
            <a:xfrm>
              <a:off x="2782888" y="4346575"/>
              <a:ext cx="857250" cy="39687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86" name="Freeform 1208"/>
            <p:cNvSpPr>
              <a:spLocks/>
            </p:cNvSpPr>
            <p:nvPr/>
          </p:nvSpPr>
          <p:spPr bwMode="gray">
            <a:xfrm>
              <a:off x="3614738" y="4357688"/>
              <a:ext cx="488950" cy="442913"/>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close/>
                </a:path>
              </a:pathLst>
            </a:custGeom>
            <a:solidFill>
              <a:srgbClr val="DDDDDD"/>
            </a:solidFill>
            <a:ln w="28575" cmpd="sng">
              <a:solidFill>
                <a:srgbClr val="DDDDDD"/>
              </a:solidFill>
              <a:round/>
              <a:headEnd/>
              <a:tailEnd/>
            </a:ln>
          </p:spPr>
          <p:txBody>
            <a:bodyPr/>
            <a:lstStyle/>
            <a:p>
              <a:endParaRPr lang="en-US" dirty="0"/>
            </a:p>
          </p:txBody>
        </p:sp>
        <p:sp>
          <p:nvSpPr>
            <p:cNvPr id="22987" name="Freeform 1209"/>
            <p:cNvSpPr>
              <a:spLocks/>
            </p:cNvSpPr>
            <p:nvPr/>
          </p:nvSpPr>
          <p:spPr bwMode="gray">
            <a:xfrm>
              <a:off x="3614738" y="4357688"/>
              <a:ext cx="488950" cy="442913"/>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84" name="Freeform 1211"/>
            <p:cNvSpPr>
              <a:spLocks/>
            </p:cNvSpPr>
            <p:nvPr/>
          </p:nvSpPr>
          <p:spPr bwMode="gray">
            <a:xfrm>
              <a:off x="3686175" y="4789488"/>
              <a:ext cx="593725" cy="455613"/>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close/>
                </a:path>
              </a:pathLst>
            </a:custGeom>
            <a:solidFill>
              <a:srgbClr val="DDDDDD"/>
            </a:solidFill>
            <a:ln w="28575" cmpd="sng">
              <a:solidFill>
                <a:srgbClr val="DDDDDD"/>
              </a:solidFill>
              <a:round/>
              <a:headEnd/>
              <a:tailEnd/>
            </a:ln>
          </p:spPr>
          <p:txBody>
            <a:bodyPr/>
            <a:lstStyle/>
            <a:p>
              <a:endParaRPr lang="en-US" dirty="0"/>
            </a:p>
          </p:txBody>
        </p:sp>
        <p:sp>
          <p:nvSpPr>
            <p:cNvPr id="22985" name="Freeform 1212"/>
            <p:cNvSpPr>
              <a:spLocks/>
            </p:cNvSpPr>
            <p:nvPr/>
          </p:nvSpPr>
          <p:spPr bwMode="gray">
            <a:xfrm>
              <a:off x="3686175" y="4789488"/>
              <a:ext cx="593725" cy="455613"/>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82" name="Freeform 1214"/>
            <p:cNvSpPr>
              <a:spLocks/>
            </p:cNvSpPr>
            <p:nvPr/>
          </p:nvSpPr>
          <p:spPr bwMode="gray">
            <a:xfrm>
              <a:off x="3281363" y="2841625"/>
              <a:ext cx="654050" cy="723900"/>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22983" name="Freeform 1215"/>
            <p:cNvSpPr>
              <a:spLocks/>
            </p:cNvSpPr>
            <p:nvPr/>
          </p:nvSpPr>
          <p:spPr bwMode="gray">
            <a:xfrm>
              <a:off x="3281363" y="2841625"/>
              <a:ext cx="654050" cy="723900"/>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80" name="Freeform 1217"/>
            <p:cNvSpPr>
              <a:spLocks/>
            </p:cNvSpPr>
            <p:nvPr/>
          </p:nvSpPr>
          <p:spPr bwMode="gray">
            <a:xfrm>
              <a:off x="3709988" y="3086100"/>
              <a:ext cx="498475" cy="573088"/>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close/>
                </a:path>
              </a:pathLst>
            </a:custGeom>
            <a:solidFill>
              <a:srgbClr val="DDDDDD"/>
            </a:solidFill>
            <a:ln w="28575" cmpd="sng">
              <a:solidFill>
                <a:srgbClr val="DDDDDD"/>
              </a:solidFill>
              <a:round/>
              <a:headEnd/>
              <a:tailEnd/>
            </a:ln>
          </p:spPr>
          <p:txBody>
            <a:bodyPr/>
            <a:lstStyle/>
            <a:p>
              <a:endParaRPr lang="en-US" dirty="0"/>
            </a:p>
          </p:txBody>
        </p:sp>
        <p:sp>
          <p:nvSpPr>
            <p:cNvPr id="22981" name="Freeform 1218"/>
            <p:cNvSpPr>
              <a:spLocks/>
            </p:cNvSpPr>
            <p:nvPr/>
          </p:nvSpPr>
          <p:spPr bwMode="gray">
            <a:xfrm>
              <a:off x="3709988" y="3086100"/>
              <a:ext cx="498475" cy="573088"/>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78" name="Freeform 1220"/>
            <p:cNvSpPr>
              <a:spLocks/>
            </p:cNvSpPr>
            <p:nvPr/>
          </p:nvSpPr>
          <p:spPr bwMode="gray">
            <a:xfrm>
              <a:off x="3402013" y="3543300"/>
              <a:ext cx="569912" cy="373063"/>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close/>
                </a:path>
              </a:pathLst>
            </a:custGeom>
            <a:solidFill>
              <a:srgbClr val="DDDDDD"/>
            </a:solidFill>
            <a:ln w="28575" cmpd="sng">
              <a:solidFill>
                <a:srgbClr val="DDDDDD"/>
              </a:solidFill>
              <a:round/>
              <a:headEnd/>
              <a:tailEnd/>
            </a:ln>
          </p:spPr>
          <p:txBody>
            <a:bodyPr/>
            <a:lstStyle/>
            <a:p>
              <a:endParaRPr lang="en-US" dirty="0"/>
            </a:p>
          </p:txBody>
        </p:sp>
        <p:sp>
          <p:nvSpPr>
            <p:cNvPr id="22979" name="Freeform 1221"/>
            <p:cNvSpPr>
              <a:spLocks/>
            </p:cNvSpPr>
            <p:nvPr/>
          </p:nvSpPr>
          <p:spPr bwMode="gray">
            <a:xfrm>
              <a:off x="3402013" y="3543300"/>
              <a:ext cx="569912" cy="373063"/>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76" name="Freeform 1223"/>
            <p:cNvSpPr>
              <a:spLocks/>
            </p:cNvSpPr>
            <p:nvPr/>
          </p:nvSpPr>
          <p:spPr bwMode="gray">
            <a:xfrm>
              <a:off x="3898900" y="3017838"/>
              <a:ext cx="536575" cy="220663"/>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close/>
                </a:path>
              </a:pathLst>
            </a:custGeom>
            <a:solidFill>
              <a:srgbClr val="DDDDDD"/>
            </a:solidFill>
            <a:ln w="28575" cmpd="sng">
              <a:solidFill>
                <a:srgbClr val="DDDDDD"/>
              </a:solidFill>
              <a:round/>
              <a:headEnd/>
              <a:tailEnd/>
            </a:ln>
          </p:spPr>
          <p:txBody>
            <a:bodyPr/>
            <a:lstStyle/>
            <a:p>
              <a:endParaRPr lang="en-US" dirty="0"/>
            </a:p>
          </p:txBody>
        </p:sp>
        <p:sp>
          <p:nvSpPr>
            <p:cNvPr id="22977" name="Freeform 1224"/>
            <p:cNvSpPr>
              <a:spLocks/>
            </p:cNvSpPr>
            <p:nvPr/>
          </p:nvSpPr>
          <p:spPr bwMode="gray">
            <a:xfrm>
              <a:off x="3898900" y="3017838"/>
              <a:ext cx="536575" cy="220663"/>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74" name="Freeform 1226"/>
            <p:cNvSpPr>
              <a:spLocks/>
            </p:cNvSpPr>
            <p:nvPr/>
          </p:nvSpPr>
          <p:spPr bwMode="gray">
            <a:xfrm>
              <a:off x="4279900" y="3168650"/>
              <a:ext cx="381000" cy="512763"/>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close/>
                </a:path>
              </a:pathLst>
            </a:custGeom>
            <a:solidFill>
              <a:srgbClr val="DDDDDD"/>
            </a:solidFill>
            <a:ln w="28575" cmpd="sng">
              <a:solidFill>
                <a:srgbClr val="DDDDDD"/>
              </a:solidFill>
              <a:round/>
              <a:headEnd/>
              <a:tailEnd/>
            </a:ln>
          </p:spPr>
          <p:txBody>
            <a:bodyPr/>
            <a:lstStyle/>
            <a:p>
              <a:endParaRPr lang="en-US" dirty="0"/>
            </a:p>
          </p:txBody>
        </p:sp>
        <p:sp>
          <p:nvSpPr>
            <p:cNvPr id="22975" name="Freeform 1227"/>
            <p:cNvSpPr>
              <a:spLocks/>
            </p:cNvSpPr>
            <p:nvPr/>
          </p:nvSpPr>
          <p:spPr bwMode="gray">
            <a:xfrm>
              <a:off x="4279900" y="3168650"/>
              <a:ext cx="381000" cy="512763"/>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72" name="Freeform 1229"/>
            <p:cNvSpPr>
              <a:spLocks/>
            </p:cNvSpPr>
            <p:nvPr/>
          </p:nvSpPr>
          <p:spPr bwMode="gray">
            <a:xfrm>
              <a:off x="3863975" y="3624263"/>
              <a:ext cx="401637" cy="663575"/>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close/>
                </a:path>
              </a:pathLst>
            </a:custGeom>
            <a:solidFill>
              <a:srgbClr val="DDDDDD"/>
            </a:solidFill>
            <a:ln w="28575" cmpd="sng">
              <a:solidFill>
                <a:srgbClr val="DDDDDD"/>
              </a:solidFill>
              <a:round/>
              <a:headEnd/>
              <a:tailEnd/>
            </a:ln>
          </p:spPr>
          <p:txBody>
            <a:bodyPr/>
            <a:lstStyle/>
            <a:p>
              <a:endParaRPr lang="en-US" dirty="0"/>
            </a:p>
          </p:txBody>
        </p:sp>
        <p:sp>
          <p:nvSpPr>
            <p:cNvPr id="22973" name="Freeform 1230"/>
            <p:cNvSpPr>
              <a:spLocks/>
            </p:cNvSpPr>
            <p:nvPr/>
          </p:nvSpPr>
          <p:spPr bwMode="gray">
            <a:xfrm>
              <a:off x="3863975" y="3624263"/>
              <a:ext cx="401637" cy="663575"/>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70" name="Freeform 1232"/>
            <p:cNvSpPr>
              <a:spLocks/>
            </p:cNvSpPr>
            <p:nvPr/>
          </p:nvSpPr>
          <p:spPr bwMode="gray">
            <a:xfrm>
              <a:off x="3497263" y="3890963"/>
              <a:ext cx="652462" cy="538163"/>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close/>
                </a:path>
              </a:pathLst>
            </a:custGeom>
            <a:solidFill>
              <a:srgbClr val="DDDDDD"/>
            </a:solidFill>
            <a:ln w="28575" cmpd="sng">
              <a:solidFill>
                <a:srgbClr val="DDDDDD"/>
              </a:solidFill>
              <a:round/>
              <a:headEnd/>
              <a:tailEnd/>
            </a:ln>
          </p:spPr>
          <p:txBody>
            <a:bodyPr/>
            <a:lstStyle/>
            <a:p>
              <a:endParaRPr lang="en-US" dirty="0"/>
            </a:p>
          </p:txBody>
        </p:sp>
        <p:sp>
          <p:nvSpPr>
            <p:cNvPr id="22971" name="Freeform 1233"/>
            <p:cNvSpPr>
              <a:spLocks/>
            </p:cNvSpPr>
            <p:nvPr/>
          </p:nvSpPr>
          <p:spPr bwMode="gray">
            <a:xfrm>
              <a:off x="3497263" y="3890963"/>
              <a:ext cx="652462" cy="538163"/>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68" name="Freeform 1235"/>
            <p:cNvSpPr>
              <a:spLocks/>
            </p:cNvSpPr>
            <p:nvPr/>
          </p:nvSpPr>
          <p:spPr bwMode="gray">
            <a:xfrm>
              <a:off x="4208463" y="3670300"/>
              <a:ext cx="320675" cy="514350"/>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22969" name="Freeform 1236"/>
            <p:cNvSpPr>
              <a:spLocks/>
            </p:cNvSpPr>
            <p:nvPr/>
          </p:nvSpPr>
          <p:spPr bwMode="gray">
            <a:xfrm>
              <a:off x="4208463" y="3670300"/>
              <a:ext cx="320675" cy="514350"/>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66" name="Freeform 1238"/>
            <p:cNvSpPr>
              <a:spLocks/>
            </p:cNvSpPr>
            <p:nvPr/>
          </p:nvSpPr>
          <p:spPr bwMode="gray">
            <a:xfrm>
              <a:off x="4457700" y="3565525"/>
              <a:ext cx="415925" cy="46831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close/>
                </a:path>
              </a:pathLst>
            </a:custGeom>
            <a:solidFill>
              <a:srgbClr val="DDDDDD"/>
            </a:solidFill>
            <a:ln w="28575" cmpd="sng">
              <a:solidFill>
                <a:srgbClr val="DDDDDD"/>
              </a:solidFill>
              <a:round/>
              <a:headEnd/>
              <a:tailEnd/>
            </a:ln>
          </p:spPr>
          <p:txBody>
            <a:bodyPr/>
            <a:lstStyle/>
            <a:p>
              <a:endParaRPr lang="en-US" dirty="0"/>
            </a:p>
          </p:txBody>
        </p:sp>
        <p:sp>
          <p:nvSpPr>
            <p:cNvPr id="22967" name="Freeform 1239"/>
            <p:cNvSpPr>
              <a:spLocks/>
            </p:cNvSpPr>
            <p:nvPr/>
          </p:nvSpPr>
          <p:spPr bwMode="gray">
            <a:xfrm>
              <a:off x="4457700" y="3565525"/>
              <a:ext cx="415925" cy="46831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64" name="Freeform 1241"/>
            <p:cNvSpPr>
              <a:spLocks/>
            </p:cNvSpPr>
            <p:nvPr/>
          </p:nvSpPr>
          <p:spPr bwMode="gray">
            <a:xfrm>
              <a:off x="4089400" y="3984625"/>
              <a:ext cx="725487" cy="398463"/>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close/>
                </a:path>
              </a:pathLst>
            </a:custGeom>
            <a:solidFill>
              <a:srgbClr val="DDDDDD"/>
            </a:solidFill>
            <a:ln w="28575" cmpd="sng">
              <a:solidFill>
                <a:srgbClr val="DDDDDD"/>
              </a:solidFill>
              <a:round/>
              <a:headEnd/>
              <a:tailEnd/>
            </a:ln>
          </p:spPr>
          <p:txBody>
            <a:bodyPr/>
            <a:lstStyle/>
            <a:p>
              <a:endParaRPr lang="en-US" dirty="0"/>
            </a:p>
          </p:txBody>
        </p:sp>
        <p:sp>
          <p:nvSpPr>
            <p:cNvPr id="22965" name="Freeform 1242"/>
            <p:cNvSpPr>
              <a:spLocks/>
            </p:cNvSpPr>
            <p:nvPr/>
          </p:nvSpPr>
          <p:spPr bwMode="gray">
            <a:xfrm>
              <a:off x="4089400" y="3984625"/>
              <a:ext cx="725487" cy="398463"/>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62" name="Freeform 1244"/>
            <p:cNvSpPr>
              <a:spLocks/>
            </p:cNvSpPr>
            <p:nvPr/>
          </p:nvSpPr>
          <p:spPr bwMode="gray">
            <a:xfrm>
              <a:off x="4041775" y="4241800"/>
              <a:ext cx="842962" cy="301625"/>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close/>
                </a:path>
              </a:pathLst>
            </a:custGeom>
            <a:solidFill>
              <a:srgbClr val="DDDDDD"/>
            </a:solidFill>
            <a:ln w="28575" cmpd="sng">
              <a:solidFill>
                <a:srgbClr val="DDDDDD"/>
              </a:solidFill>
              <a:round/>
              <a:headEnd/>
              <a:tailEnd/>
            </a:ln>
          </p:spPr>
          <p:txBody>
            <a:bodyPr/>
            <a:lstStyle/>
            <a:p>
              <a:endParaRPr lang="en-US" dirty="0"/>
            </a:p>
          </p:txBody>
        </p:sp>
        <p:sp>
          <p:nvSpPr>
            <p:cNvPr id="22963" name="Freeform 1245"/>
            <p:cNvSpPr>
              <a:spLocks/>
            </p:cNvSpPr>
            <p:nvPr/>
          </p:nvSpPr>
          <p:spPr bwMode="gray">
            <a:xfrm>
              <a:off x="4041775" y="4241800"/>
              <a:ext cx="842962" cy="301625"/>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60" name="Freeform 1247"/>
            <p:cNvSpPr>
              <a:spLocks/>
            </p:cNvSpPr>
            <p:nvPr/>
          </p:nvSpPr>
          <p:spPr bwMode="gray">
            <a:xfrm>
              <a:off x="3957638" y="4524375"/>
              <a:ext cx="346075" cy="581025"/>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close/>
                </a:path>
              </a:pathLst>
            </a:custGeom>
            <a:solidFill>
              <a:srgbClr val="DDDDDD"/>
            </a:solidFill>
            <a:ln w="28575" cmpd="sng">
              <a:solidFill>
                <a:srgbClr val="DDDDDD"/>
              </a:solidFill>
              <a:round/>
              <a:headEnd/>
              <a:tailEnd/>
            </a:ln>
          </p:spPr>
          <p:txBody>
            <a:bodyPr/>
            <a:lstStyle/>
            <a:p>
              <a:endParaRPr lang="en-US" dirty="0"/>
            </a:p>
          </p:txBody>
        </p:sp>
        <p:sp>
          <p:nvSpPr>
            <p:cNvPr id="22961" name="Freeform 1248"/>
            <p:cNvSpPr>
              <a:spLocks/>
            </p:cNvSpPr>
            <p:nvPr/>
          </p:nvSpPr>
          <p:spPr bwMode="gray">
            <a:xfrm>
              <a:off x="3957638" y="4524375"/>
              <a:ext cx="346075" cy="581025"/>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58" name="Freeform 1250"/>
            <p:cNvSpPr>
              <a:spLocks/>
            </p:cNvSpPr>
            <p:nvPr/>
          </p:nvSpPr>
          <p:spPr bwMode="gray">
            <a:xfrm>
              <a:off x="4279900" y="4486275"/>
              <a:ext cx="392112" cy="595313"/>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22959" name="Freeform 1251"/>
            <p:cNvSpPr>
              <a:spLocks/>
            </p:cNvSpPr>
            <p:nvPr/>
          </p:nvSpPr>
          <p:spPr bwMode="gray">
            <a:xfrm>
              <a:off x="4279900" y="4486275"/>
              <a:ext cx="392112" cy="595313"/>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56" name="Freeform 1253"/>
            <p:cNvSpPr>
              <a:spLocks/>
            </p:cNvSpPr>
            <p:nvPr/>
          </p:nvSpPr>
          <p:spPr bwMode="gray">
            <a:xfrm>
              <a:off x="4529138" y="4464050"/>
              <a:ext cx="533400" cy="534988"/>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close/>
                </a:path>
              </a:pathLst>
            </a:custGeom>
            <a:solidFill>
              <a:srgbClr val="DDDDDD"/>
            </a:solidFill>
            <a:ln w="28575" cmpd="sng">
              <a:solidFill>
                <a:srgbClr val="DDDDDD"/>
              </a:solidFill>
              <a:round/>
              <a:headEnd/>
              <a:tailEnd/>
            </a:ln>
          </p:spPr>
          <p:txBody>
            <a:bodyPr/>
            <a:lstStyle/>
            <a:p>
              <a:endParaRPr lang="en-US" dirty="0"/>
            </a:p>
          </p:txBody>
        </p:sp>
        <p:sp>
          <p:nvSpPr>
            <p:cNvPr id="22957" name="Freeform 1254"/>
            <p:cNvSpPr>
              <a:spLocks/>
            </p:cNvSpPr>
            <p:nvPr/>
          </p:nvSpPr>
          <p:spPr bwMode="gray">
            <a:xfrm>
              <a:off x="4529138" y="4464050"/>
              <a:ext cx="533400" cy="534988"/>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54" name="Freeform 1256"/>
            <p:cNvSpPr>
              <a:spLocks/>
            </p:cNvSpPr>
            <p:nvPr/>
          </p:nvSpPr>
          <p:spPr bwMode="gray">
            <a:xfrm>
              <a:off x="4754563" y="4383088"/>
              <a:ext cx="487362" cy="384175"/>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close/>
                </a:path>
              </a:pathLst>
            </a:custGeom>
            <a:solidFill>
              <a:srgbClr val="DDDDDD"/>
            </a:solidFill>
            <a:ln w="28575" cmpd="sng">
              <a:solidFill>
                <a:srgbClr val="DDDDDD"/>
              </a:solidFill>
              <a:round/>
              <a:headEnd/>
              <a:tailEnd/>
            </a:ln>
          </p:spPr>
          <p:txBody>
            <a:bodyPr/>
            <a:lstStyle/>
            <a:p>
              <a:endParaRPr lang="en-US" dirty="0"/>
            </a:p>
          </p:txBody>
        </p:sp>
        <p:sp>
          <p:nvSpPr>
            <p:cNvPr id="22955" name="Freeform 1257"/>
            <p:cNvSpPr>
              <a:spLocks/>
            </p:cNvSpPr>
            <p:nvPr/>
          </p:nvSpPr>
          <p:spPr bwMode="gray">
            <a:xfrm>
              <a:off x="4754563" y="4383088"/>
              <a:ext cx="487362" cy="384175"/>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52" name="Freeform 1259"/>
            <p:cNvSpPr>
              <a:spLocks/>
            </p:cNvSpPr>
            <p:nvPr/>
          </p:nvSpPr>
          <p:spPr bwMode="gray">
            <a:xfrm>
              <a:off x="4411663" y="4930775"/>
              <a:ext cx="914400" cy="608013"/>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22953" name="Freeform 1260"/>
            <p:cNvSpPr>
              <a:spLocks/>
            </p:cNvSpPr>
            <p:nvPr/>
          </p:nvSpPr>
          <p:spPr bwMode="gray">
            <a:xfrm>
              <a:off x="4411663" y="4930775"/>
              <a:ext cx="914400" cy="608013"/>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50" name="Freeform 1262"/>
            <p:cNvSpPr>
              <a:spLocks/>
            </p:cNvSpPr>
            <p:nvPr/>
          </p:nvSpPr>
          <p:spPr bwMode="gray">
            <a:xfrm>
              <a:off x="4660900" y="4127500"/>
              <a:ext cx="841375" cy="358775"/>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close/>
                </a:path>
              </a:pathLst>
            </a:custGeom>
            <a:solidFill>
              <a:srgbClr val="DDDDDD"/>
            </a:solidFill>
            <a:ln w="28575" cmpd="sng">
              <a:solidFill>
                <a:srgbClr val="DDDDDD"/>
              </a:solidFill>
              <a:round/>
              <a:headEnd/>
              <a:tailEnd/>
            </a:ln>
          </p:spPr>
          <p:txBody>
            <a:bodyPr/>
            <a:lstStyle/>
            <a:p>
              <a:endParaRPr lang="en-US" dirty="0"/>
            </a:p>
          </p:txBody>
        </p:sp>
        <p:sp>
          <p:nvSpPr>
            <p:cNvPr id="22951" name="Freeform 1263"/>
            <p:cNvSpPr>
              <a:spLocks/>
            </p:cNvSpPr>
            <p:nvPr/>
          </p:nvSpPr>
          <p:spPr bwMode="gray">
            <a:xfrm>
              <a:off x="4660900" y="4127500"/>
              <a:ext cx="841375" cy="358775"/>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48" name="Freeform 1265"/>
            <p:cNvSpPr>
              <a:spLocks/>
            </p:cNvSpPr>
            <p:nvPr/>
          </p:nvSpPr>
          <p:spPr bwMode="gray">
            <a:xfrm>
              <a:off x="4694238" y="3822700"/>
              <a:ext cx="738187" cy="455613"/>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close/>
                </a:path>
              </a:pathLst>
            </a:custGeom>
            <a:solidFill>
              <a:srgbClr val="DDDDDD"/>
            </a:solidFill>
            <a:ln w="28575" cmpd="sng">
              <a:solidFill>
                <a:srgbClr val="DDDDDD"/>
              </a:solidFill>
              <a:round/>
              <a:headEnd/>
              <a:tailEnd/>
            </a:ln>
          </p:spPr>
          <p:txBody>
            <a:bodyPr/>
            <a:lstStyle/>
            <a:p>
              <a:endParaRPr lang="en-US" dirty="0"/>
            </a:p>
          </p:txBody>
        </p:sp>
        <p:sp>
          <p:nvSpPr>
            <p:cNvPr id="22949" name="Freeform 1266"/>
            <p:cNvSpPr>
              <a:spLocks/>
            </p:cNvSpPr>
            <p:nvPr/>
          </p:nvSpPr>
          <p:spPr bwMode="gray">
            <a:xfrm>
              <a:off x="4694238" y="3822700"/>
              <a:ext cx="738187" cy="455613"/>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46" name="Freeform 1268"/>
            <p:cNvSpPr>
              <a:spLocks/>
            </p:cNvSpPr>
            <p:nvPr/>
          </p:nvSpPr>
          <p:spPr bwMode="gray">
            <a:xfrm>
              <a:off x="4743450" y="3740150"/>
              <a:ext cx="425450" cy="42068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close/>
                </a:path>
              </a:pathLst>
            </a:custGeom>
            <a:solidFill>
              <a:srgbClr val="DDDDDD"/>
            </a:solidFill>
            <a:ln w="28575" cmpd="sng">
              <a:solidFill>
                <a:srgbClr val="DDDDDD"/>
              </a:solidFill>
              <a:round/>
              <a:headEnd/>
              <a:tailEnd/>
            </a:ln>
          </p:spPr>
          <p:txBody>
            <a:bodyPr/>
            <a:lstStyle/>
            <a:p>
              <a:endParaRPr lang="en-US" dirty="0"/>
            </a:p>
          </p:txBody>
        </p:sp>
        <p:sp>
          <p:nvSpPr>
            <p:cNvPr id="22947" name="Freeform 1269"/>
            <p:cNvSpPr>
              <a:spLocks/>
            </p:cNvSpPr>
            <p:nvPr/>
          </p:nvSpPr>
          <p:spPr bwMode="gray">
            <a:xfrm>
              <a:off x="4743450" y="3740150"/>
              <a:ext cx="425450" cy="42068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44" name="Freeform 1271"/>
            <p:cNvSpPr>
              <a:spLocks/>
            </p:cNvSpPr>
            <p:nvPr/>
          </p:nvSpPr>
          <p:spPr bwMode="gray">
            <a:xfrm>
              <a:off x="5337175" y="3740150"/>
              <a:ext cx="119062" cy="150813"/>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close/>
                </a:path>
              </a:pathLst>
            </a:custGeom>
            <a:solidFill>
              <a:srgbClr val="DDDDDD"/>
            </a:solidFill>
            <a:ln w="28575" cmpd="sng">
              <a:solidFill>
                <a:srgbClr val="DDDDDD"/>
              </a:solidFill>
              <a:round/>
              <a:headEnd/>
              <a:tailEnd/>
            </a:ln>
          </p:spPr>
          <p:txBody>
            <a:bodyPr/>
            <a:lstStyle/>
            <a:p>
              <a:endParaRPr lang="en-US" dirty="0"/>
            </a:p>
          </p:txBody>
        </p:sp>
        <p:sp>
          <p:nvSpPr>
            <p:cNvPr id="22945" name="Freeform 1272"/>
            <p:cNvSpPr>
              <a:spLocks/>
            </p:cNvSpPr>
            <p:nvPr/>
          </p:nvSpPr>
          <p:spPr bwMode="gray">
            <a:xfrm>
              <a:off x="5337175" y="3740150"/>
              <a:ext cx="119062" cy="150813"/>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42" name="Freeform 1274"/>
            <p:cNvSpPr>
              <a:spLocks/>
            </p:cNvSpPr>
            <p:nvPr/>
          </p:nvSpPr>
          <p:spPr bwMode="gray">
            <a:xfrm>
              <a:off x="4837113" y="3460750"/>
              <a:ext cx="569912" cy="361950"/>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close/>
                </a:path>
              </a:pathLst>
            </a:custGeom>
            <a:solidFill>
              <a:srgbClr val="DDDDDD"/>
            </a:solidFill>
            <a:ln w="28575" cmpd="sng">
              <a:solidFill>
                <a:srgbClr val="DDDDDD"/>
              </a:solidFill>
              <a:round/>
              <a:headEnd/>
              <a:tailEnd/>
            </a:ln>
          </p:spPr>
          <p:txBody>
            <a:bodyPr/>
            <a:lstStyle/>
            <a:p>
              <a:endParaRPr lang="en-US" dirty="0"/>
            </a:p>
          </p:txBody>
        </p:sp>
        <p:sp>
          <p:nvSpPr>
            <p:cNvPr id="22943" name="Freeform 1275"/>
            <p:cNvSpPr>
              <a:spLocks/>
            </p:cNvSpPr>
            <p:nvPr/>
          </p:nvSpPr>
          <p:spPr bwMode="gray">
            <a:xfrm>
              <a:off x="4837113" y="3460750"/>
              <a:ext cx="569912" cy="361950"/>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40" name="Freeform 1277"/>
            <p:cNvSpPr>
              <a:spLocks/>
            </p:cNvSpPr>
            <p:nvPr/>
          </p:nvSpPr>
          <p:spPr bwMode="gray">
            <a:xfrm>
              <a:off x="5348288" y="3508375"/>
              <a:ext cx="153987" cy="290513"/>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close/>
                </a:path>
              </a:pathLst>
            </a:custGeom>
            <a:solidFill>
              <a:srgbClr val="DDDDDD"/>
            </a:solidFill>
            <a:ln w="28575" cmpd="sng">
              <a:solidFill>
                <a:srgbClr val="DDDDDD"/>
              </a:solidFill>
              <a:round/>
              <a:headEnd/>
              <a:tailEnd/>
            </a:ln>
          </p:spPr>
          <p:txBody>
            <a:bodyPr/>
            <a:lstStyle/>
            <a:p>
              <a:endParaRPr lang="en-US" dirty="0"/>
            </a:p>
          </p:txBody>
        </p:sp>
        <p:sp>
          <p:nvSpPr>
            <p:cNvPr id="22941" name="Freeform 1278"/>
            <p:cNvSpPr>
              <a:spLocks/>
            </p:cNvSpPr>
            <p:nvPr/>
          </p:nvSpPr>
          <p:spPr bwMode="gray">
            <a:xfrm>
              <a:off x="5348288" y="3508375"/>
              <a:ext cx="153987" cy="290513"/>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38" name="Freeform 1280"/>
            <p:cNvSpPr>
              <a:spLocks/>
            </p:cNvSpPr>
            <p:nvPr/>
          </p:nvSpPr>
          <p:spPr bwMode="gray">
            <a:xfrm>
              <a:off x="4884738" y="3052763"/>
              <a:ext cx="630237" cy="501650"/>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close/>
                </a:path>
              </a:pathLst>
            </a:custGeom>
            <a:solidFill>
              <a:srgbClr val="DDDDDD"/>
            </a:solidFill>
            <a:ln w="28575" cmpd="sng">
              <a:solidFill>
                <a:srgbClr val="DDDDDD"/>
              </a:solidFill>
              <a:round/>
              <a:headEnd/>
              <a:tailEnd/>
            </a:ln>
          </p:spPr>
          <p:txBody>
            <a:bodyPr/>
            <a:lstStyle/>
            <a:p>
              <a:endParaRPr lang="en-US" dirty="0"/>
            </a:p>
          </p:txBody>
        </p:sp>
        <p:sp>
          <p:nvSpPr>
            <p:cNvPr id="22939" name="Freeform 1281"/>
            <p:cNvSpPr>
              <a:spLocks/>
            </p:cNvSpPr>
            <p:nvPr/>
          </p:nvSpPr>
          <p:spPr bwMode="gray">
            <a:xfrm>
              <a:off x="4884738" y="3052763"/>
              <a:ext cx="630237" cy="501650"/>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36" name="Freeform 1283"/>
            <p:cNvSpPr>
              <a:spLocks/>
            </p:cNvSpPr>
            <p:nvPr/>
          </p:nvSpPr>
          <p:spPr bwMode="gray">
            <a:xfrm>
              <a:off x="5373688" y="3017838"/>
              <a:ext cx="163512" cy="304800"/>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22937" name="Freeform 1284"/>
            <p:cNvSpPr>
              <a:spLocks/>
            </p:cNvSpPr>
            <p:nvPr/>
          </p:nvSpPr>
          <p:spPr bwMode="gray">
            <a:xfrm>
              <a:off x="5373688" y="3017838"/>
              <a:ext cx="163512" cy="304800"/>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34" name="Freeform 1286"/>
            <p:cNvSpPr>
              <a:spLocks/>
            </p:cNvSpPr>
            <p:nvPr/>
          </p:nvSpPr>
          <p:spPr bwMode="gray">
            <a:xfrm>
              <a:off x="5456238" y="3263900"/>
              <a:ext cx="354012" cy="150813"/>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22935" name="Freeform 1287"/>
            <p:cNvSpPr>
              <a:spLocks/>
            </p:cNvSpPr>
            <p:nvPr/>
          </p:nvSpPr>
          <p:spPr bwMode="gray">
            <a:xfrm>
              <a:off x="5456238" y="3263900"/>
              <a:ext cx="354012" cy="150813"/>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32" name="Freeform 1289"/>
            <p:cNvSpPr>
              <a:spLocks/>
            </p:cNvSpPr>
            <p:nvPr/>
          </p:nvSpPr>
          <p:spPr bwMode="gray">
            <a:xfrm>
              <a:off x="5467350" y="3378200"/>
              <a:ext cx="192087" cy="142875"/>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22933" name="Freeform 1290"/>
            <p:cNvSpPr>
              <a:spLocks/>
            </p:cNvSpPr>
            <p:nvPr/>
          </p:nvSpPr>
          <p:spPr bwMode="gray">
            <a:xfrm>
              <a:off x="5467350" y="3378200"/>
              <a:ext cx="192087" cy="142875"/>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30" name="Freeform 1292"/>
            <p:cNvSpPr>
              <a:spLocks/>
            </p:cNvSpPr>
            <p:nvPr/>
          </p:nvSpPr>
          <p:spPr bwMode="gray">
            <a:xfrm>
              <a:off x="5502275" y="3475038"/>
              <a:ext cx="177800" cy="103188"/>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close/>
                </a:path>
              </a:pathLst>
            </a:custGeom>
            <a:solidFill>
              <a:srgbClr val="DDDDDD"/>
            </a:solidFill>
            <a:ln w="28575" cmpd="sng">
              <a:solidFill>
                <a:srgbClr val="DDDDDD"/>
              </a:solidFill>
              <a:round/>
              <a:headEnd/>
              <a:tailEnd/>
            </a:ln>
          </p:spPr>
          <p:txBody>
            <a:bodyPr/>
            <a:lstStyle/>
            <a:p>
              <a:endParaRPr lang="en-US" dirty="0"/>
            </a:p>
          </p:txBody>
        </p:sp>
        <p:sp>
          <p:nvSpPr>
            <p:cNvPr id="22931" name="Freeform 1293"/>
            <p:cNvSpPr>
              <a:spLocks/>
            </p:cNvSpPr>
            <p:nvPr/>
          </p:nvSpPr>
          <p:spPr bwMode="gray">
            <a:xfrm>
              <a:off x="5502275" y="3475038"/>
              <a:ext cx="177800" cy="103188"/>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28" name="Freeform 1295"/>
            <p:cNvSpPr>
              <a:spLocks/>
            </p:cNvSpPr>
            <p:nvPr/>
          </p:nvSpPr>
          <p:spPr bwMode="gray">
            <a:xfrm>
              <a:off x="5502275" y="2960688"/>
              <a:ext cx="193675" cy="349250"/>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close/>
                </a:path>
              </a:pathLst>
            </a:custGeom>
            <a:solidFill>
              <a:srgbClr val="DDDDDD"/>
            </a:solidFill>
            <a:ln w="28575" cmpd="sng">
              <a:solidFill>
                <a:srgbClr val="DDDDDD"/>
              </a:solidFill>
              <a:round/>
              <a:headEnd/>
              <a:tailEnd/>
            </a:ln>
          </p:spPr>
          <p:txBody>
            <a:bodyPr/>
            <a:lstStyle/>
            <a:p>
              <a:endParaRPr lang="en-US" dirty="0"/>
            </a:p>
          </p:txBody>
        </p:sp>
        <p:sp>
          <p:nvSpPr>
            <p:cNvPr id="22929" name="Freeform 1296"/>
            <p:cNvSpPr>
              <a:spLocks/>
            </p:cNvSpPr>
            <p:nvPr/>
          </p:nvSpPr>
          <p:spPr bwMode="gray">
            <a:xfrm>
              <a:off x="5502275" y="2960688"/>
              <a:ext cx="193675" cy="349250"/>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26" name="Freeform 1298"/>
            <p:cNvSpPr>
              <a:spLocks/>
            </p:cNvSpPr>
            <p:nvPr/>
          </p:nvSpPr>
          <p:spPr bwMode="gray">
            <a:xfrm>
              <a:off x="5610225" y="3368675"/>
              <a:ext cx="95250" cy="69850"/>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close/>
                </a:path>
              </a:pathLst>
            </a:custGeom>
            <a:solidFill>
              <a:srgbClr val="DDDDDD"/>
            </a:solidFill>
            <a:ln w="28575" cmpd="sng">
              <a:solidFill>
                <a:srgbClr val="DDDDDD"/>
              </a:solidFill>
              <a:round/>
              <a:headEnd/>
              <a:tailEnd/>
            </a:ln>
          </p:spPr>
          <p:txBody>
            <a:bodyPr/>
            <a:lstStyle/>
            <a:p>
              <a:endParaRPr lang="en-US" dirty="0"/>
            </a:p>
          </p:txBody>
        </p:sp>
        <p:sp>
          <p:nvSpPr>
            <p:cNvPr id="22927" name="Freeform 1299"/>
            <p:cNvSpPr>
              <a:spLocks/>
            </p:cNvSpPr>
            <p:nvPr/>
          </p:nvSpPr>
          <p:spPr bwMode="gray">
            <a:xfrm>
              <a:off x="5610225" y="3368675"/>
              <a:ext cx="95250" cy="69850"/>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24" name="Freeform 1301"/>
            <p:cNvSpPr>
              <a:spLocks/>
            </p:cNvSpPr>
            <p:nvPr/>
          </p:nvSpPr>
          <p:spPr bwMode="gray">
            <a:xfrm>
              <a:off x="5407025" y="3938588"/>
              <a:ext cx="60325" cy="84138"/>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close/>
                </a:path>
              </a:pathLst>
            </a:custGeom>
            <a:solidFill>
              <a:srgbClr val="DDDDDD"/>
            </a:solidFill>
            <a:ln w="28575" cmpd="sng">
              <a:solidFill>
                <a:srgbClr val="DDDDDD"/>
              </a:solidFill>
              <a:round/>
              <a:headEnd/>
              <a:tailEnd/>
            </a:ln>
          </p:spPr>
          <p:txBody>
            <a:bodyPr/>
            <a:lstStyle/>
            <a:p>
              <a:endParaRPr lang="en-US" dirty="0"/>
            </a:p>
          </p:txBody>
        </p:sp>
        <p:sp>
          <p:nvSpPr>
            <p:cNvPr id="22925" name="Freeform 1302"/>
            <p:cNvSpPr>
              <a:spLocks/>
            </p:cNvSpPr>
            <p:nvPr/>
          </p:nvSpPr>
          <p:spPr bwMode="gray">
            <a:xfrm>
              <a:off x="5407025" y="3938588"/>
              <a:ext cx="60325" cy="84138"/>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884" name="Rectangle 1303"/>
            <p:cNvSpPr>
              <a:spLocks noChangeArrowheads="1"/>
            </p:cNvSpPr>
            <p:nvPr/>
          </p:nvSpPr>
          <p:spPr bwMode="gray">
            <a:xfrm>
              <a:off x="5122863" y="3765550"/>
              <a:ext cx="238125" cy="150813"/>
            </a:xfrm>
            <a:prstGeom prst="rect">
              <a:avLst/>
            </a:prstGeom>
            <a:solidFill>
              <a:srgbClr val="DDDDDD"/>
            </a:solidFill>
            <a:ln w="28575">
              <a:solidFill>
                <a:srgbClr val="DDDDDD"/>
              </a:solidFill>
              <a:miter lim="800000"/>
              <a:headEnd/>
              <a:tailEnd/>
            </a:ln>
          </p:spPr>
          <p:txBody>
            <a:bodyPr/>
            <a:lstStyle/>
            <a:p>
              <a:endParaRPr lang="en-US" dirty="0"/>
            </a:p>
          </p:txBody>
        </p:sp>
        <p:sp>
          <p:nvSpPr>
            <p:cNvPr id="22885" name="Rectangle 1304"/>
            <p:cNvSpPr>
              <a:spLocks noChangeArrowheads="1"/>
            </p:cNvSpPr>
            <p:nvPr/>
          </p:nvSpPr>
          <p:spPr bwMode="gray">
            <a:xfrm>
              <a:off x="5348288" y="3017838"/>
              <a:ext cx="238125" cy="163513"/>
            </a:xfrm>
            <a:prstGeom prst="rect">
              <a:avLst/>
            </a:prstGeom>
            <a:solidFill>
              <a:srgbClr val="DDDDDD"/>
            </a:solidFill>
            <a:ln w="28575">
              <a:solidFill>
                <a:srgbClr val="DDDDDD"/>
              </a:solidFill>
              <a:miter lim="800000"/>
              <a:headEnd/>
              <a:tailEnd/>
            </a:ln>
          </p:spPr>
          <p:txBody>
            <a:bodyPr/>
            <a:lstStyle/>
            <a:p>
              <a:endParaRPr lang="en-US" dirty="0"/>
            </a:p>
          </p:txBody>
        </p:sp>
        <p:sp>
          <p:nvSpPr>
            <p:cNvPr id="22886" name="Rectangle 1305"/>
            <p:cNvSpPr>
              <a:spLocks noChangeArrowheads="1"/>
            </p:cNvSpPr>
            <p:nvPr/>
          </p:nvSpPr>
          <p:spPr bwMode="gray">
            <a:xfrm>
              <a:off x="5573713" y="2936875"/>
              <a:ext cx="236537" cy="149225"/>
            </a:xfrm>
            <a:prstGeom prst="rect">
              <a:avLst/>
            </a:prstGeom>
            <a:solidFill>
              <a:srgbClr val="DDDDDD"/>
            </a:solidFill>
            <a:ln w="28575">
              <a:solidFill>
                <a:srgbClr val="DDDDDD"/>
              </a:solidFill>
              <a:miter lim="800000"/>
              <a:headEnd/>
              <a:tailEnd/>
            </a:ln>
          </p:spPr>
          <p:txBody>
            <a:bodyPr/>
            <a:lstStyle/>
            <a:p>
              <a:endParaRPr lang="en-US" dirty="0"/>
            </a:p>
          </p:txBody>
        </p:sp>
        <p:sp>
          <p:nvSpPr>
            <p:cNvPr id="22887" name="Rectangle 1306"/>
            <p:cNvSpPr>
              <a:spLocks noChangeArrowheads="1"/>
            </p:cNvSpPr>
            <p:nvPr/>
          </p:nvSpPr>
          <p:spPr bwMode="gray">
            <a:xfrm>
              <a:off x="5478463" y="3146425"/>
              <a:ext cx="238125" cy="163513"/>
            </a:xfrm>
            <a:prstGeom prst="rect">
              <a:avLst/>
            </a:prstGeom>
            <a:solidFill>
              <a:srgbClr val="DDDDDD"/>
            </a:solidFill>
            <a:ln w="28575">
              <a:solidFill>
                <a:srgbClr val="DDDDDD"/>
              </a:solidFill>
              <a:miter lim="800000"/>
              <a:headEnd/>
              <a:tailEnd/>
            </a:ln>
          </p:spPr>
          <p:txBody>
            <a:bodyPr/>
            <a:lstStyle/>
            <a:p>
              <a:endParaRPr lang="en-US" dirty="0"/>
            </a:p>
          </p:txBody>
        </p:sp>
        <p:sp>
          <p:nvSpPr>
            <p:cNvPr id="22888" name="Rectangle 1307"/>
            <p:cNvSpPr>
              <a:spLocks noChangeArrowheads="1"/>
            </p:cNvSpPr>
            <p:nvPr/>
          </p:nvSpPr>
          <p:spPr bwMode="gray">
            <a:xfrm>
              <a:off x="5408613" y="3251200"/>
              <a:ext cx="238125" cy="152400"/>
            </a:xfrm>
            <a:prstGeom prst="rect">
              <a:avLst/>
            </a:prstGeom>
            <a:solidFill>
              <a:srgbClr val="DDDDDD"/>
            </a:solidFill>
            <a:ln w="28575">
              <a:solidFill>
                <a:srgbClr val="DDDDDD"/>
              </a:solidFill>
              <a:miter lim="800000"/>
              <a:headEnd/>
              <a:tailEnd/>
            </a:ln>
          </p:spPr>
          <p:txBody>
            <a:bodyPr/>
            <a:lstStyle/>
            <a:p>
              <a:pPr eaLnBrk="0" hangingPunct="0"/>
              <a:endParaRPr lang="en-US" sz="2400" b="0" dirty="0">
                <a:solidFill>
                  <a:schemeClr val="bg2"/>
                </a:solidFill>
                <a:latin typeface="Times New Roman" pitchFamily="18" charset="0"/>
              </a:endParaRPr>
            </a:p>
          </p:txBody>
        </p:sp>
        <p:sp>
          <p:nvSpPr>
            <p:cNvPr id="22889" name="Line 1308"/>
            <p:cNvSpPr>
              <a:spLocks noChangeShapeType="1"/>
            </p:cNvSpPr>
            <p:nvPr/>
          </p:nvSpPr>
          <p:spPr bwMode="gray">
            <a:xfrm>
              <a:off x="5680075" y="3392488"/>
              <a:ext cx="73025" cy="33338"/>
            </a:xfrm>
            <a:prstGeom prst="line">
              <a:avLst/>
            </a:prstGeom>
            <a:noFill/>
            <a:ln w="28575">
              <a:solidFill>
                <a:srgbClr val="DDDDDD"/>
              </a:solidFill>
              <a:round/>
              <a:headEnd/>
              <a:tailEnd/>
            </a:ln>
          </p:spPr>
          <p:txBody>
            <a:bodyPr/>
            <a:lstStyle/>
            <a:p>
              <a:endParaRPr lang="en-US" dirty="0"/>
            </a:p>
          </p:txBody>
        </p:sp>
        <p:sp>
          <p:nvSpPr>
            <p:cNvPr id="22890" name="Line 1309"/>
            <p:cNvSpPr>
              <a:spLocks noChangeShapeType="1"/>
            </p:cNvSpPr>
            <p:nvPr/>
          </p:nvSpPr>
          <p:spPr bwMode="gray">
            <a:xfrm>
              <a:off x="5551488" y="3438525"/>
              <a:ext cx="71437" cy="161925"/>
            </a:xfrm>
            <a:prstGeom prst="line">
              <a:avLst/>
            </a:prstGeom>
            <a:noFill/>
            <a:ln w="28575">
              <a:solidFill>
                <a:srgbClr val="DDDDDD"/>
              </a:solidFill>
              <a:round/>
              <a:headEnd/>
              <a:tailEnd/>
            </a:ln>
          </p:spPr>
          <p:txBody>
            <a:bodyPr/>
            <a:lstStyle/>
            <a:p>
              <a:endParaRPr lang="en-US" dirty="0"/>
            </a:p>
          </p:txBody>
        </p:sp>
        <p:sp>
          <p:nvSpPr>
            <p:cNvPr id="22891" name="Line 1310"/>
            <p:cNvSpPr>
              <a:spLocks noChangeShapeType="1"/>
            </p:cNvSpPr>
            <p:nvPr/>
          </p:nvSpPr>
          <p:spPr bwMode="gray">
            <a:xfrm>
              <a:off x="5407025" y="3822700"/>
              <a:ext cx="215900" cy="1588"/>
            </a:xfrm>
            <a:prstGeom prst="line">
              <a:avLst/>
            </a:prstGeom>
            <a:noFill/>
            <a:ln w="28575">
              <a:solidFill>
                <a:srgbClr val="DDDDDD"/>
              </a:solidFill>
              <a:round/>
              <a:headEnd/>
              <a:tailEnd/>
            </a:ln>
          </p:spPr>
          <p:txBody>
            <a:bodyPr/>
            <a:lstStyle/>
            <a:p>
              <a:endParaRPr lang="en-US" dirty="0"/>
            </a:p>
          </p:txBody>
        </p:sp>
        <p:sp>
          <p:nvSpPr>
            <p:cNvPr id="22892" name="Line 1311"/>
            <p:cNvSpPr>
              <a:spLocks noChangeShapeType="1"/>
            </p:cNvSpPr>
            <p:nvPr/>
          </p:nvSpPr>
          <p:spPr bwMode="gray">
            <a:xfrm>
              <a:off x="5229225" y="3916363"/>
              <a:ext cx="393700" cy="3175"/>
            </a:xfrm>
            <a:prstGeom prst="line">
              <a:avLst/>
            </a:prstGeom>
            <a:noFill/>
            <a:ln w="28575">
              <a:solidFill>
                <a:srgbClr val="DDDDDD"/>
              </a:solidFill>
              <a:round/>
              <a:headEnd/>
              <a:tailEnd/>
            </a:ln>
          </p:spPr>
          <p:txBody>
            <a:bodyPr/>
            <a:lstStyle/>
            <a:p>
              <a:endParaRPr lang="en-US" dirty="0"/>
            </a:p>
          </p:txBody>
        </p:sp>
        <p:sp>
          <p:nvSpPr>
            <p:cNvPr id="22893" name="Freeform 1312"/>
            <p:cNvSpPr>
              <a:spLocks/>
            </p:cNvSpPr>
            <p:nvPr/>
          </p:nvSpPr>
          <p:spPr bwMode="gray">
            <a:xfrm>
              <a:off x="5538788" y="5557838"/>
              <a:ext cx="306387" cy="117475"/>
            </a:xfrm>
            <a:custGeom>
              <a:avLst/>
              <a:gdLst>
                <a:gd name="T0" fmla="*/ 0 w 3418"/>
                <a:gd name="T1" fmla="*/ 0 h 1367"/>
                <a:gd name="T2" fmla="*/ 0 w 3418"/>
                <a:gd name="T3" fmla="*/ 0 h 1367"/>
                <a:gd name="T4" fmla="*/ 0 w 3418"/>
                <a:gd name="T5" fmla="*/ 0 h 1367"/>
                <a:gd name="T6" fmla="*/ 0 w 3418"/>
                <a:gd name="T7" fmla="*/ 0 h 1367"/>
                <a:gd name="T8" fmla="*/ 0 w 3418"/>
                <a:gd name="T9" fmla="*/ 0 h 1367"/>
                <a:gd name="T10" fmla="*/ 0 w 3418"/>
                <a:gd name="T11" fmla="*/ 0 h 1367"/>
                <a:gd name="T12" fmla="*/ 0 w 3418"/>
                <a:gd name="T13" fmla="*/ 0 h 1367"/>
                <a:gd name="T14" fmla="*/ 0 w 3418"/>
                <a:gd name="T15" fmla="*/ 0 h 1367"/>
                <a:gd name="T16" fmla="*/ 0 w 3418"/>
                <a:gd name="T17" fmla="*/ 0 h 1367"/>
                <a:gd name="T18" fmla="*/ 0 w 3418"/>
                <a:gd name="T19" fmla="*/ 0 h 1367"/>
                <a:gd name="T20" fmla="*/ 0 w 3418"/>
                <a:gd name="T21" fmla="*/ 0 h 1367"/>
                <a:gd name="T22" fmla="*/ 0 w 3418"/>
                <a:gd name="T23" fmla="*/ 0 h 1367"/>
                <a:gd name="T24" fmla="*/ 0 w 3418"/>
                <a:gd name="T25" fmla="*/ 0 h 1367"/>
                <a:gd name="T26" fmla="*/ 0 w 3418"/>
                <a:gd name="T27" fmla="*/ 0 h 1367"/>
                <a:gd name="T28" fmla="*/ 0 w 3418"/>
                <a:gd name="T29" fmla="*/ 0 h 1367"/>
                <a:gd name="T30" fmla="*/ 0 w 3418"/>
                <a:gd name="T31" fmla="*/ 0 h 1367"/>
                <a:gd name="T32" fmla="*/ 0 w 3418"/>
                <a:gd name="T33" fmla="*/ 0 h 1367"/>
                <a:gd name="T34" fmla="*/ 0 w 3418"/>
                <a:gd name="T35" fmla="*/ 0 h 1367"/>
                <a:gd name="T36" fmla="*/ 0 w 3418"/>
                <a:gd name="T37" fmla="*/ 0 h 1367"/>
                <a:gd name="T38" fmla="*/ 0 w 3418"/>
                <a:gd name="T39" fmla="*/ 0 h 1367"/>
                <a:gd name="T40" fmla="*/ 0 w 3418"/>
                <a:gd name="T41" fmla="*/ 0 h 1367"/>
                <a:gd name="T42" fmla="*/ 0 w 3418"/>
                <a:gd name="T43" fmla="*/ 0 h 1367"/>
                <a:gd name="T44" fmla="*/ 0 w 3418"/>
                <a:gd name="T45" fmla="*/ 0 h 1367"/>
                <a:gd name="T46" fmla="*/ 0 w 3418"/>
                <a:gd name="T47" fmla="*/ 0 h 1367"/>
                <a:gd name="T48" fmla="*/ 0 w 3418"/>
                <a:gd name="T49" fmla="*/ 0 h 1367"/>
                <a:gd name="T50" fmla="*/ 0 w 3418"/>
                <a:gd name="T51" fmla="*/ 0 h 1367"/>
                <a:gd name="T52" fmla="*/ 0 w 3418"/>
                <a:gd name="T53" fmla="*/ 0 h 1367"/>
                <a:gd name="T54" fmla="*/ 0 w 3418"/>
                <a:gd name="T55" fmla="*/ 0 h 1367"/>
                <a:gd name="T56" fmla="*/ 0 w 3418"/>
                <a:gd name="T57" fmla="*/ 0 h 1367"/>
                <a:gd name="T58" fmla="*/ 0 w 3418"/>
                <a:gd name="T59" fmla="*/ 0 h 1367"/>
                <a:gd name="T60" fmla="*/ 0 w 3418"/>
                <a:gd name="T61" fmla="*/ 0 h 1367"/>
                <a:gd name="T62" fmla="*/ 0 w 3418"/>
                <a:gd name="T63" fmla="*/ 0 h 1367"/>
                <a:gd name="T64" fmla="*/ 0 w 3418"/>
                <a:gd name="T65" fmla="*/ 0 h 1367"/>
                <a:gd name="T66" fmla="*/ 0 w 3418"/>
                <a:gd name="T67" fmla="*/ 0 h 1367"/>
                <a:gd name="T68" fmla="*/ 0 w 3418"/>
                <a:gd name="T69" fmla="*/ 0 h 1367"/>
                <a:gd name="T70" fmla="*/ 0 w 3418"/>
                <a:gd name="T71" fmla="*/ 0 h 1367"/>
                <a:gd name="T72" fmla="*/ 0 w 3418"/>
                <a:gd name="T73" fmla="*/ 0 h 1367"/>
                <a:gd name="T74" fmla="*/ 0 w 3418"/>
                <a:gd name="T75" fmla="*/ 0 h 1367"/>
                <a:gd name="T76" fmla="*/ 0 w 3418"/>
                <a:gd name="T77" fmla="*/ 0 h 1367"/>
                <a:gd name="T78" fmla="*/ 0 w 3418"/>
                <a:gd name="T79" fmla="*/ 0 h 1367"/>
                <a:gd name="T80" fmla="*/ 0 w 3418"/>
                <a:gd name="T81" fmla="*/ 0 h 1367"/>
                <a:gd name="T82" fmla="*/ 0 w 3418"/>
                <a:gd name="T83" fmla="*/ 0 h 1367"/>
                <a:gd name="T84" fmla="*/ 0 w 3418"/>
                <a:gd name="T85" fmla="*/ 0 h 1367"/>
                <a:gd name="T86" fmla="*/ 0 w 3418"/>
                <a:gd name="T87" fmla="*/ 0 h 1367"/>
                <a:gd name="T88" fmla="*/ 0 w 3418"/>
                <a:gd name="T89" fmla="*/ 0 h 1367"/>
                <a:gd name="T90" fmla="*/ 0 w 3418"/>
                <a:gd name="T91" fmla="*/ 0 h 1367"/>
                <a:gd name="T92" fmla="*/ 0 w 3418"/>
                <a:gd name="T93" fmla="*/ 0 h 1367"/>
                <a:gd name="T94" fmla="*/ 0 w 3418"/>
                <a:gd name="T95" fmla="*/ 0 h 1367"/>
                <a:gd name="T96" fmla="*/ 0 w 3418"/>
                <a:gd name="T97" fmla="*/ 0 h 1367"/>
                <a:gd name="T98" fmla="*/ 0 w 3418"/>
                <a:gd name="T99" fmla="*/ 0 h 1367"/>
                <a:gd name="T100" fmla="*/ 0 w 3418"/>
                <a:gd name="T101" fmla="*/ 0 h 1367"/>
                <a:gd name="T102" fmla="*/ 0 w 3418"/>
                <a:gd name="T103" fmla="*/ 0 h 1367"/>
                <a:gd name="T104" fmla="*/ 0 w 3418"/>
                <a:gd name="T105" fmla="*/ 0 h 1367"/>
                <a:gd name="T106" fmla="*/ 0 w 3418"/>
                <a:gd name="T107" fmla="*/ 0 h 1367"/>
                <a:gd name="T108" fmla="*/ 0 w 3418"/>
                <a:gd name="T109" fmla="*/ 0 h 1367"/>
                <a:gd name="T110" fmla="*/ 0 w 3418"/>
                <a:gd name="T111" fmla="*/ 0 h 1367"/>
                <a:gd name="T112" fmla="*/ 0 w 3418"/>
                <a:gd name="T113" fmla="*/ 0 h 1367"/>
                <a:gd name="T114" fmla="*/ 0 w 3418"/>
                <a:gd name="T115" fmla="*/ 0 h 1367"/>
                <a:gd name="T116" fmla="*/ 0 w 3418"/>
                <a:gd name="T117" fmla="*/ 0 h 1367"/>
                <a:gd name="T118" fmla="*/ 0 w 3418"/>
                <a:gd name="T119" fmla="*/ 0 h 13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18"/>
                <a:gd name="T181" fmla="*/ 0 h 1367"/>
                <a:gd name="T182" fmla="*/ 3418 w 3418"/>
                <a:gd name="T183" fmla="*/ 1367 h 136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18" h="1367">
                  <a:moveTo>
                    <a:pt x="229" y="0"/>
                  </a:moveTo>
                  <a:lnTo>
                    <a:pt x="519" y="21"/>
                  </a:lnTo>
                  <a:lnTo>
                    <a:pt x="656" y="83"/>
                  </a:lnTo>
                  <a:lnTo>
                    <a:pt x="760" y="104"/>
                  </a:lnTo>
                  <a:lnTo>
                    <a:pt x="912" y="41"/>
                  </a:lnTo>
                  <a:lnTo>
                    <a:pt x="1056" y="97"/>
                  </a:lnTo>
                  <a:lnTo>
                    <a:pt x="1146" y="97"/>
                  </a:lnTo>
                  <a:lnTo>
                    <a:pt x="1248" y="76"/>
                  </a:lnTo>
                  <a:lnTo>
                    <a:pt x="1359" y="104"/>
                  </a:lnTo>
                  <a:lnTo>
                    <a:pt x="1628" y="132"/>
                  </a:lnTo>
                  <a:lnTo>
                    <a:pt x="1745" y="104"/>
                  </a:lnTo>
                  <a:lnTo>
                    <a:pt x="1882" y="159"/>
                  </a:lnTo>
                  <a:lnTo>
                    <a:pt x="2013" y="215"/>
                  </a:lnTo>
                  <a:lnTo>
                    <a:pt x="2055" y="222"/>
                  </a:lnTo>
                  <a:lnTo>
                    <a:pt x="2185" y="202"/>
                  </a:lnTo>
                  <a:lnTo>
                    <a:pt x="2212" y="174"/>
                  </a:lnTo>
                  <a:lnTo>
                    <a:pt x="2261" y="270"/>
                  </a:lnTo>
                  <a:lnTo>
                    <a:pt x="2323" y="257"/>
                  </a:lnTo>
                  <a:lnTo>
                    <a:pt x="2350" y="285"/>
                  </a:lnTo>
                  <a:lnTo>
                    <a:pt x="2385" y="285"/>
                  </a:lnTo>
                  <a:lnTo>
                    <a:pt x="2405" y="320"/>
                  </a:lnTo>
                  <a:lnTo>
                    <a:pt x="2405" y="341"/>
                  </a:lnTo>
                  <a:lnTo>
                    <a:pt x="2419" y="349"/>
                  </a:lnTo>
                  <a:lnTo>
                    <a:pt x="2433" y="362"/>
                  </a:lnTo>
                  <a:lnTo>
                    <a:pt x="2446" y="362"/>
                  </a:lnTo>
                  <a:lnTo>
                    <a:pt x="2460" y="362"/>
                  </a:lnTo>
                  <a:lnTo>
                    <a:pt x="2474" y="356"/>
                  </a:lnTo>
                  <a:lnTo>
                    <a:pt x="2474" y="341"/>
                  </a:lnTo>
                  <a:lnTo>
                    <a:pt x="2474" y="327"/>
                  </a:lnTo>
                  <a:lnTo>
                    <a:pt x="2467" y="313"/>
                  </a:lnTo>
                  <a:lnTo>
                    <a:pt x="2453" y="313"/>
                  </a:lnTo>
                  <a:lnTo>
                    <a:pt x="2440" y="305"/>
                  </a:lnTo>
                  <a:lnTo>
                    <a:pt x="2426" y="299"/>
                  </a:lnTo>
                  <a:lnTo>
                    <a:pt x="2419" y="285"/>
                  </a:lnTo>
                  <a:lnTo>
                    <a:pt x="2405" y="278"/>
                  </a:lnTo>
                  <a:lnTo>
                    <a:pt x="2398" y="264"/>
                  </a:lnTo>
                  <a:lnTo>
                    <a:pt x="2391" y="250"/>
                  </a:lnTo>
                  <a:lnTo>
                    <a:pt x="2385" y="237"/>
                  </a:lnTo>
                  <a:lnTo>
                    <a:pt x="2371" y="229"/>
                  </a:lnTo>
                  <a:lnTo>
                    <a:pt x="2371" y="215"/>
                  </a:lnTo>
                  <a:lnTo>
                    <a:pt x="2385" y="202"/>
                  </a:lnTo>
                  <a:lnTo>
                    <a:pt x="2398" y="202"/>
                  </a:lnTo>
                  <a:lnTo>
                    <a:pt x="2412" y="202"/>
                  </a:lnTo>
                  <a:lnTo>
                    <a:pt x="2426" y="209"/>
                  </a:lnTo>
                  <a:lnTo>
                    <a:pt x="2440" y="215"/>
                  </a:lnTo>
                  <a:lnTo>
                    <a:pt x="2453" y="222"/>
                  </a:lnTo>
                  <a:lnTo>
                    <a:pt x="2467" y="229"/>
                  </a:lnTo>
                  <a:lnTo>
                    <a:pt x="2481" y="237"/>
                  </a:lnTo>
                  <a:lnTo>
                    <a:pt x="2495" y="237"/>
                  </a:lnTo>
                  <a:lnTo>
                    <a:pt x="2508" y="237"/>
                  </a:lnTo>
                  <a:lnTo>
                    <a:pt x="2522" y="237"/>
                  </a:lnTo>
                  <a:lnTo>
                    <a:pt x="2535" y="237"/>
                  </a:lnTo>
                  <a:lnTo>
                    <a:pt x="2550" y="237"/>
                  </a:lnTo>
                  <a:lnTo>
                    <a:pt x="2564" y="229"/>
                  </a:lnTo>
                  <a:lnTo>
                    <a:pt x="2578" y="229"/>
                  </a:lnTo>
                  <a:lnTo>
                    <a:pt x="2592" y="222"/>
                  </a:lnTo>
                  <a:lnTo>
                    <a:pt x="2606" y="215"/>
                  </a:lnTo>
                  <a:lnTo>
                    <a:pt x="2620" y="209"/>
                  </a:lnTo>
                  <a:lnTo>
                    <a:pt x="2633" y="209"/>
                  </a:lnTo>
                  <a:lnTo>
                    <a:pt x="2647" y="209"/>
                  </a:lnTo>
                  <a:lnTo>
                    <a:pt x="2660" y="209"/>
                  </a:lnTo>
                  <a:lnTo>
                    <a:pt x="2668" y="222"/>
                  </a:lnTo>
                  <a:lnTo>
                    <a:pt x="2675" y="237"/>
                  </a:lnTo>
                  <a:lnTo>
                    <a:pt x="2682" y="250"/>
                  </a:lnTo>
                  <a:lnTo>
                    <a:pt x="2688" y="264"/>
                  </a:lnTo>
                  <a:lnTo>
                    <a:pt x="2702" y="264"/>
                  </a:lnTo>
                  <a:lnTo>
                    <a:pt x="2716" y="264"/>
                  </a:lnTo>
                  <a:lnTo>
                    <a:pt x="2730" y="264"/>
                  </a:lnTo>
                  <a:lnTo>
                    <a:pt x="2744" y="264"/>
                  </a:lnTo>
                  <a:lnTo>
                    <a:pt x="2757" y="264"/>
                  </a:lnTo>
                  <a:lnTo>
                    <a:pt x="2771" y="264"/>
                  </a:lnTo>
                  <a:lnTo>
                    <a:pt x="2784" y="264"/>
                  </a:lnTo>
                  <a:lnTo>
                    <a:pt x="2799" y="278"/>
                  </a:lnTo>
                  <a:lnTo>
                    <a:pt x="2812" y="285"/>
                  </a:lnTo>
                  <a:lnTo>
                    <a:pt x="2826" y="292"/>
                  </a:lnTo>
                  <a:lnTo>
                    <a:pt x="2839" y="292"/>
                  </a:lnTo>
                  <a:lnTo>
                    <a:pt x="2854" y="292"/>
                  </a:lnTo>
                  <a:lnTo>
                    <a:pt x="2867" y="299"/>
                  </a:lnTo>
                  <a:lnTo>
                    <a:pt x="2881" y="299"/>
                  </a:lnTo>
                  <a:lnTo>
                    <a:pt x="2895" y="305"/>
                  </a:lnTo>
                  <a:lnTo>
                    <a:pt x="2909" y="313"/>
                  </a:lnTo>
                  <a:lnTo>
                    <a:pt x="2923" y="320"/>
                  </a:lnTo>
                  <a:lnTo>
                    <a:pt x="2936" y="320"/>
                  </a:lnTo>
                  <a:lnTo>
                    <a:pt x="2950" y="320"/>
                  </a:lnTo>
                  <a:lnTo>
                    <a:pt x="2963" y="320"/>
                  </a:lnTo>
                  <a:lnTo>
                    <a:pt x="2978" y="327"/>
                  </a:lnTo>
                  <a:lnTo>
                    <a:pt x="2991" y="333"/>
                  </a:lnTo>
                  <a:lnTo>
                    <a:pt x="3005" y="333"/>
                  </a:lnTo>
                  <a:lnTo>
                    <a:pt x="3018" y="333"/>
                  </a:lnTo>
                  <a:lnTo>
                    <a:pt x="3033" y="341"/>
                  </a:lnTo>
                  <a:lnTo>
                    <a:pt x="3047" y="341"/>
                  </a:lnTo>
                  <a:lnTo>
                    <a:pt x="3060" y="349"/>
                  </a:lnTo>
                  <a:lnTo>
                    <a:pt x="3074" y="349"/>
                  </a:lnTo>
                  <a:lnTo>
                    <a:pt x="3087" y="356"/>
                  </a:lnTo>
                  <a:lnTo>
                    <a:pt x="3102" y="356"/>
                  </a:lnTo>
                  <a:lnTo>
                    <a:pt x="3115" y="362"/>
                  </a:lnTo>
                  <a:lnTo>
                    <a:pt x="3129" y="369"/>
                  </a:lnTo>
                  <a:lnTo>
                    <a:pt x="3142" y="376"/>
                  </a:lnTo>
                  <a:lnTo>
                    <a:pt x="3157" y="376"/>
                  </a:lnTo>
                  <a:lnTo>
                    <a:pt x="3170" y="376"/>
                  </a:lnTo>
                  <a:lnTo>
                    <a:pt x="3184" y="383"/>
                  </a:lnTo>
                  <a:lnTo>
                    <a:pt x="3198" y="383"/>
                  </a:lnTo>
                  <a:lnTo>
                    <a:pt x="3211" y="383"/>
                  </a:lnTo>
                  <a:lnTo>
                    <a:pt x="3226" y="391"/>
                  </a:lnTo>
                  <a:lnTo>
                    <a:pt x="3239" y="391"/>
                  </a:lnTo>
                  <a:lnTo>
                    <a:pt x="3253" y="391"/>
                  </a:lnTo>
                  <a:lnTo>
                    <a:pt x="3266" y="397"/>
                  </a:lnTo>
                  <a:lnTo>
                    <a:pt x="3281" y="397"/>
                  </a:lnTo>
                  <a:lnTo>
                    <a:pt x="3294" y="397"/>
                  </a:lnTo>
                  <a:lnTo>
                    <a:pt x="3308" y="397"/>
                  </a:lnTo>
                  <a:lnTo>
                    <a:pt x="3321" y="397"/>
                  </a:lnTo>
                  <a:lnTo>
                    <a:pt x="3335" y="397"/>
                  </a:lnTo>
                  <a:lnTo>
                    <a:pt x="3349" y="397"/>
                  </a:lnTo>
                  <a:lnTo>
                    <a:pt x="3363" y="397"/>
                  </a:lnTo>
                  <a:lnTo>
                    <a:pt x="3377" y="397"/>
                  </a:lnTo>
                  <a:lnTo>
                    <a:pt x="3390" y="404"/>
                  </a:lnTo>
                  <a:lnTo>
                    <a:pt x="3405" y="411"/>
                  </a:lnTo>
                  <a:lnTo>
                    <a:pt x="3418" y="425"/>
                  </a:lnTo>
                  <a:lnTo>
                    <a:pt x="3418" y="439"/>
                  </a:lnTo>
                  <a:lnTo>
                    <a:pt x="3418" y="452"/>
                  </a:lnTo>
                  <a:lnTo>
                    <a:pt x="3411" y="467"/>
                  </a:lnTo>
                  <a:lnTo>
                    <a:pt x="3405" y="480"/>
                  </a:lnTo>
                  <a:lnTo>
                    <a:pt x="3397" y="494"/>
                  </a:lnTo>
                  <a:lnTo>
                    <a:pt x="3383" y="509"/>
                  </a:lnTo>
                  <a:lnTo>
                    <a:pt x="3383" y="522"/>
                  </a:lnTo>
                  <a:lnTo>
                    <a:pt x="3377" y="537"/>
                  </a:lnTo>
                  <a:lnTo>
                    <a:pt x="3377" y="550"/>
                  </a:lnTo>
                  <a:lnTo>
                    <a:pt x="3377" y="564"/>
                  </a:lnTo>
                  <a:lnTo>
                    <a:pt x="3377" y="578"/>
                  </a:lnTo>
                  <a:lnTo>
                    <a:pt x="3377" y="592"/>
                  </a:lnTo>
                  <a:lnTo>
                    <a:pt x="3377" y="605"/>
                  </a:lnTo>
                  <a:lnTo>
                    <a:pt x="3377" y="620"/>
                  </a:lnTo>
                  <a:lnTo>
                    <a:pt x="3377" y="633"/>
                  </a:lnTo>
                  <a:lnTo>
                    <a:pt x="3383" y="648"/>
                  </a:lnTo>
                  <a:lnTo>
                    <a:pt x="3390" y="661"/>
                  </a:lnTo>
                  <a:lnTo>
                    <a:pt x="3397" y="675"/>
                  </a:lnTo>
                  <a:lnTo>
                    <a:pt x="3402" y="694"/>
                  </a:lnTo>
                  <a:lnTo>
                    <a:pt x="3405" y="722"/>
                  </a:lnTo>
                  <a:lnTo>
                    <a:pt x="3390" y="756"/>
                  </a:lnTo>
                  <a:lnTo>
                    <a:pt x="3335" y="727"/>
                  </a:lnTo>
                  <a:lnTo>
                    <a:pt x="3333" y="749"/>
                  </a:lnTo>
                  <a:lnTo>
                    <a:pt x="3345" y="775"/>
                  </a:lnTo>
                  <a:lnTo>
                    <a:pt x="3352" y="808"/>
                  </a:lnTo>
                  <a:lnTo>
                    <a:pt x="3317" y="828"/>
                  </a:lnTo>
                  <a:lnTo>
                    <a:pt x="3246" y="865"/>
                  </a:lnTo>
                  <a:lnTo>
                    <a:pt x="3213" y="865"/>
                  </a:lnTo>
                  <a:lnTo>
                    <a:pt x="3151" y="895"/>
                  </a:lnTo>
                  <a:lnTo>
                    <a:pt x="3071" y="976"/>
                  </a:lnTo>
                  <a:lnTo>
                    <a:pt x="3067" y="1007"/>
                  </a:lnTo>
                  <a:lnTo>
                    <a:pt x="3042" y="1031"/>
                  </a:lnTo>
                  <a:lnTo>
                    <a:pt x="3044" y="1064"/>
                  </a:lnTo>
                  <a:lnTo>
                    <a:pt x="2989" y="1119"/>
                  </a:lnTo>
                  <a:lnTo>
                    <a:pt x="2932" y="1145"/>
                  </a:lnTo>
                  <a:lnTo>
                    <a:pt x="2881" y="1138"/>
                  </a:lnTo>
                  <a:lnTo>
                    <a:pt x="2844" y="1156"/>
                  </a:lnTo>
                  <a:lnTo>
                    <a:pt x="2852" y="1191"/>
                  </a:lnTo>
                  <a:lnTo>
                    <a:pt x="2828" y="1241"/>
                  </a:lnTo>
                  <a:lnTo>
                    <a:pt x="2792" y="1241"/>
                  </a:lnTo>
                  <a:lnTo>
                    <a:pt x="2746" y="1267"/>
                  </a:lnTo>
                  <a:lnTo>
                    <a:pt x="2688" y="1265"/>
                  </a:lnTo>
                  <a:lnTo>
                    <a:pt x="2668" y="1281"/>
                  </a:lnTo>
                  <a:lnTo>
                    <a:pt x="2499" y="1284"/>
                  </a:lnTo>
                  <a:lnTo>
                    <a:pt x="2446" y="1309"/>
                  </a:lnTo>
                  <a:lnTo>
                    <a:pt x="2385" y="1309"/>
                  </a:lnTo>
                  <a:lnTo>
                    <a:pt x="2354" y="1326"/>
                  </a:lnTo>
                  <a:lnTo>
                    <a:pt x="2329" y="1323"/>
                  </a:lnTo>
                  <a:lnTo>
                    <a:pt x="2247" y="1367"/>
                  </a:lnTo>
                  <a:lnTo>
                    <a:pt x="2159" y="1367"/>
                  </a:lnTo>
                  <a:lnTo>
                    <a:pt x="2135" y="1337"/>
                  </a:lnTo>
                  <a:lnTo>
                    <a:pt x="2082" y="1337"/>
                  </a:lnTo>
                  <a:lnTo>
                    <a:pt x="2057" y="1351"/>
                  </a:lnTo>
                  <a:lnTo>
                    <a:pt x="1969" y="1355"/>
                  </a:lnTo>
                  <a:lnTo>
                    <a:pt x="1880" y="1304"/>
                  </a:lnTo>
                  <a:lnTo>
                    <a:pt x="1861" y="1281"/>
                  </a:lnTo>
                  <a:lnTo>
                    <a:pt x="1807" y="1281"/>
                  </a:lnTo>
                  <a:lnTo>
                    <a:pt x="1758" y="1309"/>
                  </a:lnTo>
                  <a:lnTo>
                    <a:pt x="1726" y="1307"/>
                  </a:lnTo>
                  <a:lnTo>
                    <a:pt x="1696" y="1328"/>
                  </a:lnTo>
                  <a:lnTo>
                    <a:pt x="1637" y="1328"/>
                  </a:lnTo>
                  <a:lnTo>
                    <a:pt x="1628" y="1298"/>
                  </a:lnTo>
                  <a:lnTo>
                    <a:pt x="1595" y="1267"/>
                  </a:lnTo>
                  <a:lnTo>
                    <a:pt x="1584" y="1241"/>
                  </a:lnTo>
                  <a:lnTo>
                    <a:pt x="1564" y="1226"/>
                  </a:lnTo>
                  <a:lnTo>
                    <a:pt x="1531" y="1226"/>
                  </a:lnTo>
                  <a:lnTo>
                    <a:pt x="1478" y="1254"/>
                  </a:lnTo>
                  <a:lnTo>
                    <a:pt x="1446" y="1254"/>
                  </a:lnTo>
                  <a:lnTo>
                    <a:pt x="1423" y="1267"/>
                  </a:lnTo>
                  <a:lnTo>
                    <a:pt x="1393" y="1267"/>
                  </a:lnTo>
                  <a:lnTo>
                    <a:pt x="1370" y="1279"/>
                  </a:lnTo>
                  <a:lnTo>
                    <a:pt x="1252" y="1284"/>
                  </a:lnTo>
                  <a:lnTo>
                    <a:pt x="1196" y="1256"/>
                  </a:lnTo>
                  <a:lnTo>
                    <a:pt x="1058" y="1254"/>
                  </a:lnTo>
                  <a:lnTo>
                    <a:pt x="1031" y="1228"/>
                  </a:lnTo>
                  <a:lnTo>
                    <a:pt x="953" y="1228"/>
                  </a:lnTo>
                  <a:lnTo>
                    <a:pt x="923" y="1212"/>
                  </a:lnTo>
                  <a:lnTo>
                    <a:pt x="896" y="1217"/>
                  </a:lnTo>
                  <a:lnTo>
                    <a:pt x="872" y="1226"/>
                  </a:lnTo>
                  <a:lnTo>
                    <a:pt x="861" y="1261"/>
                  </a:lnTo>
                  <a:lnTo>
                    <a:pt x="780" y="1302"/>
                  </a:lnTo>
                  <a:lnTo>
                    <a:pt x="690" y="1298"/>
                  </a:lnTo>
                  <a:lnTo>
                    <a:pt x="665" y="1313"/>
                  </a:lnTo>
                  <a:lnTo>
                    <a:pt x="603" y="1313"/>
                  </a:lnTo>
                  <a:lnTo>
                    <a:pt x="550" y="1289"/>
                  </a:lnTo>
                  <a:lnTo>
                    <a:pt x="521" y="1289"/>
                  </a:lnTo>
                  <a:lnTo>
                    <a:pt x="495" y="1270"/>
                  </a:lnTo>
                  <a:lnTo>
                    <a:pt x="411" y="1272"/>
                  </a:lnTo>
                  <a:lnTo>
                    <a:pt x="385" y="1256"/>
                  </a:lnTo>
                  <a:lnTo>
                    <a:pt x="305" y="1254"/>
                  </a:lnTo>
                  <a:lnTo>
                    <a:pt x="247" y="1286"/>
                  </a:lnTo>
                  <a:lnTo>
                    <a:pt x="85" y="1281"/>
                  </a:lnTo>
                  <a:lnTo>
                    <a:pt x="79" y="1251"/>
                  </a:lnTo>
                  <a:lnTo>
                    <a:pt x="52" y="1254"/>
                  </a:lnTo>
                  <a:lnTo>
                    <a:pt x="52" y="1202"/>
                  </a:lnTo>
                  <a:lnTo>
                    <a:pt x="68" y="1177"/>
                  </a:lnTo>
                  <a:lnTo>
                    <a:pt x="99" y="1142"/>
                  </a:lnTo>
                  <a:lnTo>
                    <a:pt x="123" y="1145"/>
                  </a:lnTo>
                  <a:lnTo>
                    <a:pt x="112" y="1117"/>
                  </a:lnTo>
                  <a:lnTo>
                    <a:pt x="83" y="1103"/>
                  </a:lnTo>
                  <a:lnTo>
                    <a:pt x="83" y="1020"/>
                  </a:lnTo>
                  <a:lnTo>
                    <a:pt x="110" y="995"/>
                  </a:lnTo>
                  <a:lnTo>
                    <a:pt x="110" y="912"/>
                  </a:lnTo>
                  <a:lnTo>
                    <a:pt x="139" y="849"/>
                  </a:lnTo>
                  <a:lnTo>
                    <a:pt x="135" y="742"/>
                  </a:lnTo>
                  <a:lnTo>
                    <a:pt x="170" y="724"/>
                  </a:lnTo>
                  <a:lnTo>
                    <a:pt x="170" y="648"/>
                  </a:lnTo>
                  <a:lnTo>
                    <a:pt x="137" y="605"/>
                  </a:lnTo>
                  <a:lnTo>
                    <a:pt x="139" y="537"/>
                  </a:lnTo>
                  <a:lnTo>
                    <a:pt x="123" y="506"/>
                  </a:lnTo>
                  <a:lnTo>
                    <a:pt x="126" y="469"/>
                  </a:lnTo>
                  <a:lnTo>
                    <a:pt x="112" y="446"/>
                  </a:lnTo>
                  <a:lnTo>
                    <a:pt x="25" y="446"/>
                  </a:lnTo>
                  <a:lnTo>
                    <a:pt x="15" y="423"/>
                  </a:lnTo>
                  <a:lnTo>
                    <a:pt x="13" y="393"/>
                  </a:lnTo>
                  <a:lnTo>
                    <a:pt x="0" y="353"/>
                  </a:lnTo>
                  <a:lnTo>
                    <a:pt x="0" y="311"/>
                  </a:lnTo>
                  <a:lnTo>
                    <a:pt x="55" y="280"/>
                  </a:lnTo>
                  <a:lnTo>
                    <a:pt x="79" y="283"/>
                  </a:lnTo>
                  <a:lnTo>
                    <a:pt x="112" y="270"/>
                  </a:lnTo>
                  <a:lnTo>
                    <a:pt x="145" y="268"/>
                  </a:lnTo>
                  <a:lnTo>
                    <a:pt x="181" y="250"/>
                  </a:lnTo>
                  <a:lnTo>
                    <a:pt x="179" y="83"/>
                  </a:lnTo>
                  <a:lnTo>
                    <a:pt x="229" y="0"/>
                  </a:lnTo>
                  <a:close/>
                </a:path>
              </a:pathLst>
            </a:custGeom>
            <a:solidFill>
              <a:srgbClr val="DDDDDD"/>
            </a:solidFill>
            <a:ln w="28575" cmpd="sng">
              <a:solidFill>
                <a:srgbClr val="DDDDDD"/>
              </a:solidFill>
              <a:prstDash val="solid"/>
              <a:round/>
              <a:headEnd/>
              <a:tailEnd/>
            </a:ln>
          </p:spPr>
          <p:txBody>
            <a:bodyPr/>
            <a:lstStyle/>
            <a:p>
              <a:endParaRPr lang="en-US" dirty="0"/>
            </a:p>
          </p:txBody>
        </p:sp>
        <p:sp>
          <p:nvSpPr>
            <p:cNvPr id="22894" name="Oval 1313"/>
            <p:cNvSpPr>
              <a:spLocks noChangeArrowheads="1"/>
            </p:cNvSpPr>
            <p:nvPr/>
          </p:nvSpPr>
          <p:spPr bwMode="gray">
            <a:xfrm>
              <a:off x="3452813" y="4083050"/>
              <a:ext cx="152400" cy="114300"/>
            </a:xfrm>
            <a:prstGeom prst="ellipse">
              <a:avLst/>
            </a:prstGeom>
            <a:solidFill>
              <a:srgbClr val="DDDDDD"/>
            </a:solidFill>
            <a:ln w="28575">
              <a:solidFill>
                <a:srgbClr val="DDDDDD"/>
              </a:solidFill>
              <a:round/>
              <a:headEnd/>
              <a:tailEnd/>
            </a:ln>
          </p:spPr>
          <p:txBody>
            <a:bodyPr wrap="none" anchor="ctr"/>
            <a:lstStyle/>
            <a:p>
              <a:endParaRPr lang="en-US" dirty="0"/>
            </a:p>
          </p:txBody>
        </p:sp>
        <p:sp>
          <p:nvSpPr>
            <p:cNvPr id="22922" name="Freeform 1317"/>
            <p:cNvSpPr>
              <a:spLocks/>
            </p:cNvSpPr>
            <p:nvPr/>
          </p:nvSpPr>
          <p:spPr bwMode="gray">
            <a:xfrm>
              <a:off x="1831975" y="5488067"/>
              <a:ext cx="47304" cy="59075"/>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22923" name="Freeform 1318"/>
            <p:cNvSpPr>
              <a:spLocks/>
            </p:cNvSpPr>
            <p:nvPr/>
          </p:nvSpPr>
          <p:spPr bwMode="gray">
            <a:xfrm>
              <a:off x="1831975" y="5488067"/>
              <a:ext cx="47304" cy="59075"/>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20" name="Freeform 1320"/>
            <p:cNvSpPr>
              <a:spLocks/>
            </p:cNvSpPr>
            <p:nvPr/>
          </p:nvSpPr>
          <p:spPr bwMode="gray">
            <a:xfrm>
              <a:off x="1890747" y="5430838"/>
              <a:ext cx="83140" cy="81228"/>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close/>
                </a:path>
              </a:pathLst>
            </a:custGeom>
            <a:solidFill>
              <a:srgbClr val="DDDDDD"/>
            </a:solidFill>
            <a:ln w="28575" cmpd="sng">
              <a:solidFill>
                <a:srgbClr val="DDDDDD"/>
              </a:solidFill>
              <a:round/>
              <a:headEnd/>
              <a:tailEnd/>
            </a:ln>
          </p:spPr>
          <p:txBody>
            <a:bodyPr/>
            <a:lstStyle/>
            <a:p>
              <a:endParaRPr lang="en-US" dirty="0"/>
            </a:p>
          </p:txBody>
        </p:sp>
        <p:sp>
          <p:nvSpPr>
            <p:cNvPr id="22921" name="Freeform 1321"/>
            <p:cNvSpPr>
              <a:spLocks/>
            </p:cNvSpPr>
            <p:nvPr/>
          </p:nvSpPr>
          <p:spPr bwMode="gray">
            <a:xfrm>
              <a:off x="1890747" y="5430838"/>
              <a:ext cx="83140" cy="81228"/>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18" name="Freeform 1323"/>
            <p:cNvSpPr>
              <a:spLocks/>
            </p:cNvSpPr>
            <p:nvPr/>
          </p:nvSpPr>
          <p:spPr bwMode="gray">
            <a:xfrm>
              <a:off x="1962419" y="5488067"/>
              <a:ext cx="117543" cy="83074"/>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close/>
                </a:path>
              </a:pathLst>
            </a:custGeom>
            <a:solidFill>
              <a:srgbClr val="DDDDDD"/>
            </a:solidFill>
            <a:ln w="28575" cmpd="sng">
              <a:solidFill>
                <a:srgbClr val="DDDDDD"/>
              </a:solidFill>
              <a:round/>
              <a:headEnd/>
              <a:tailEnd/>
            </a:ln>
          </p:spPr>
          <p:txBody>
            <a:bodyPr/>
            <a:lstStyle/>
            <a:p>
              <a:endParaRPr lang="en-US" dirty="0"/>
            </a:p>
          </p:txBody>
        </p:sp>
        <p:sp>
          <p:nvSpPr>
            <p:cNvPr id="22919" name="Freeform 1324"/>
            <p:cNvSpPr>
              <a:spLocks/>
            </p:cNvSpPr>
            <p:nvPr/>
          </p:nvSpPr>
          <p:spPr bwMode="gray">
            <a:xfrm>
              <a:off x="1962419" y="5488067"/>
              <a:ext cx="117543" cy="83074"/>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16" name="Freeform 1326"/>
            <p:cNvSpPr>
              <a:spLocks/>
            </p:cNvSpPr>
            <p:nvPr/>
          </p:nvSpPr>
          <p:spPr bwMode="gray">
            <a:xfrm>
              <a:off x="2079963" y="5547142"/>
              <a:ext cx="94608" cy="46152"/>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close/>
                </a:path>
              </a:pathLst>
            </a:custGeom>
            <a:solidFill>
              <a:srgbClr val="DDDDDD"/>
            </a:solidFill>
            <a:ln w="28575" cmpd="sng">
              <a:solidFill>
                <a:srgbClr val="DDDDDD"/>
              </a:solidFill>
              <a:round/>
              <a:headEnd/>
              <a:tailEnd/>
            </a:ln>
          </p:spPr>
          <p:txBody>
            <a:bodyPr/>
            <a:lstStyle/>
            <a:p>
              <a:endParaRPr lang="en-US" dirty="0"/>
            </a:p>
          </p:txBody>
        </p:sp>
        <p:sp>
          <p:nvSpPr>
            <p:cNvPr id="22917" name="Freeform 1327"/>
            <p:cNvSpPr>
              <a:spLocks/>
            </p:cNvSpPr>
            <p:nvPr/>
          </p:nvSpPr>
          <p:spPr bwMode="gray">
            <a:xfrm>
              <a:off x="2079963" y="5547142"/>
              <a:ext cx="94608" cy="46152"/>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14" name="Freeform 1329"/>
            <p:cNvSpPr>
              <a:spLocks/>
            </p:cNvSpPr>
            <p:nvPr/>
          </p:nvSpPr>
          <p:spPr bwMode="gray">
            <a:xfrm>
              <a:off x="2104332" y="5606217"/>
              <a:ext cx="35836" cy="35076"/>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close/>
                </a:path>
              </a:pathLst>
            </a:custGeom>
            <a:solidFill>
              <a:srgbClr val="DDDDDD"/>
            </a:solidFill>
            <a:ln w="28575" cmpd="sng">
              <a:solidFill>
                <a:srgbClr val="DDDDDD"/>
              </a:solidFill>
              <a:round/>
              <a:headEnd/>
              <a:tailEnd/>
            </a:ln>
          </p:spPr>
          <p:txBody>
            <a:bodyPr/>
            <a:lstStyle/>
            <a:p>
              <a:endParaRPr lang="en-US" dirty="0"/>
            </a:p>
          </p:txBody>
        </p:sp>
        <p:sp>
          <p:nvSpPr>
            <p:cNvPr id="22915" name="Freeform 1330"/>
            <p:cNvSpPr>
              <a:spLocks/>
            </p:cNvSpPr>
            <p:nvPr/>
          </p:nvSpPr>
          <p:spPr bwMode="gray">
            <a:xfrm>
              <a:off x="2104332" y="5606217"/>
              <a:ext cx="35836" cy="35076"/>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12" name="Freeform 1332"/>
            <p:cNvSpPr>
              <a:spLocks/>
            </p:cNvSpPr>
            <p:nvPr/>
          </p:nvSpPr>
          <p:spPr bwMode="gray">
            <a:xfrm>
              <a:off x="2151636" y="5641293"/>
              <a:ext cx="22935" cy="33230"/>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close/>
                </a:path>
              </a:pathLst>
            </a:custGeom>
            <a:solidFill>
              <a:srgbClr val="DDDDDD"/>
            </a:solidFill>
            <a:ln w="28575" cmpd="sng">
              <a:solidFill>
                <a:srgbClr val="DDDDDD"/>
              </a:solidFill>
              <a:round/>
              <a:headEnd/>
              <a:tailEnd/>
            </a:ln>
          </p:spPr>
          <p:txBody>
            <a:bodyPr/>
            <a:lstStyle/>
            <a:p>
              <a:endParaRPr lang="en-US" dirty="0"/>
            </a:p>
          </p:txBody>
        </p:sp>
        <p:sp>
          <p:nvSpPr>
            <p:cNvPr id="22913" name="Freeform 1333"/>
            <p:cNvSpPr>
              <a:spLocks/>
            </p:cNvSpPr>
            <p:nvPr/>
          </p:nvSpPr>
          <p:spPr bwMode="gray">
            <a:xfrm>
              <a:off x="2151636" y="5641293"/>
              <a:ext cx="22935" cy="33230"/>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10" name="Freeform 1335"/>
            <p:cNvSpPr>
              <a:spLocks/>
            </p:cNvSpPr>
            <p:nvPr/>
          </p:nvSpPr>
          <p:spPr bwMode="gray">
            <a:xfrm>
              <a:off x="2210407" y="5663447"/>
              <a:ext cx="153380" cy="175379"/>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close/>
                </a:path>
              </a:pathLst>
            </a:custGeom>
            <a:solidFill>
              <a:srgbClr val="DDDDDD"/>
            </a:solidFill>
            <a:ln w="28575" cmpd="sng">
              <a:solidFill>
                <a:srgbClr val="DDDDDD"/>
              </a:solidFill>
              <a:round/>
              <a:headEnd/>
              <a:tailEnd/>
            </a:ln>
          </p:spPr>
          <p:txBody>
            <a:bodyPr/>
            <a:lstStyle/>
            <a:p>
              <a:endParaRPr lang="en-US" dirty="0"/>
            </a:p>
          </p:txBody>
        </p:sp>
        <p:sp>
          <p:nvSpPr>
            <p:cNvPr id="22911" name="Freeform 1336"/>
            <p:cNvSpPr>
              <a:spLocks/>
            </p:cNvSpPr>
            <p:nvPr/>
          </p:nvSpPr>
          <p:spPr bwMode="gray">
            <a:xfrm>
              <a:off x="2210407" y="5663447"/>
              <a:ext cx="153380" cy="175379"/>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901" name="Freeform 1338"/>
            <p:cNvSpPr>
              <a:spLocks/>
            </p:cNvSpPr>
            <p:nvPr/>
          </p:nvSpPr>
          <p:spPr bwMode="gray">
            <a:xfrm>
              <a:off x="2163103" y="5571142"/>
              <a:ext cx="83140" cy="81228"/>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close/>
                </a:path>
              </a:pathLst>
            </a:custGeom>
            <a:solidFill>
              <a:srgbClr val="DDDDDD"/>
            </a:solidFill>
            <a:ln w="28575" cmpd="sng">
              <a:solidFill>
                <a:srgbClr val="DDDDDD"/>
              </a:solidFill>
              <a:round/>
              <a:headEnd/>
              <a:tailEnd/>
            </a:ln>
          </p:spPr>
          <p:txBody>
            <a:bodyPr/>
            <a:lstStyle/>
            <a:p>
              <a:endParaRPr lang="en-US" dirty="0"/>
            </a:p>
          </p:txBody>
        </p:sp>
        <p:sp>
          <p:nvSpPr>
            <p:cNvPr id="22902" name="Freeform 1339"/>
            <p:cNvSpPr>
              <a:spLocks/>
            </p:cNvSpPr>
            <p:nvPr/>
          </p:nvSpPr>
          <p:spPr bwMode="gray">
            <a:xfrm>
              <a:off x="2163103" y="5571142"/>
              <a:ext cx="83140" cy="81228"/>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897" name="Freeform 1341"/>
            <p:cNvSpPr>
              <a:spLocks/>
            </p:cNvSpPr>
            <p:nvPr/>
          </p:nvSpPr>
          <p:spPr bwMode="gray">
            <a:xfrm>
              <a:off x="920750" y="5010150"/>
              <a:ext cx="973137" cy="933450"/>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close/>
                </a:path>
              </a:pathLst>
            </a:custGeom>
            <a:solidFill>
              <a:srgbClr val="DDDDDD"/>
            </a:solidFill>
            <a:ln w="28575" cmpd="sng">
              <a:solidFill>
                <a:srgbClr val="DDDDDD"/>
              </a:solidFill>
              <a:round/>
              <a:headEnd/>
              <a:tailEnd/>
            </a:ln>
          </p:spPr>
          <p:txBody>
            <a:bodyPr/>
            <a:lstStyle/>
            <a:p>
              <a:endParaRPr lang="en-US" dirty="0"/>
            </a:p>
          </p:txBody>
        </p:sp>
        <p:sp>
          <p:nvSpPr>
            <p:cNvPr id="22898" name="Freeform 1342"/>
            <p:cNvSpPr>
              <a:spLocks/>
            </p:cNvSpPr>
            <p:nvPr/>
          </p:nvSpPr>
          <p:spPr bwMode="gray">
            <a:xfrm>
              <a:off x="920750" y="5010150"/>
              <a:ext cx="973137" cy="933450"/>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path>
              </a:pathLst>
            </a:custGeom>
            <a:solidFill>
              <a:srgbClr val="DDDDDD"/>
            </a:solidFill>
            <a:ln w="28575" cmpd="sng">
              <a:solidFill>
                <a:srgbClr val="DDDDDD"/>
              </a:solidFill>
              <a:prstDash val="solid"/>
              <a:round/>
              <a:headEnd/>
              <a:tailEnd/>
            </a:ln>
          </p:spPr>
          <p:txBody>
            <a:bodyPr/>
            <a:lstStyle/>
            <a:p>
              <a:endParaRPr lang="en-US" dirty="0"/>
            </a:p>
          </p:txBody>
        </p:sp>
        <p:sp>
          <p:nvSpPr>
            <p:cNvPr id="22831" name="Freeform 1347"/>
            <p:cNvSpPr>
              <a:spLocks/>
            </p:cNvSpPr>
            <p:nvPr/>
          </p:nvSpPr>
          <p:spPr bwMode="auto">
            <a:xfrm>
              <a:off x="1797050" y="5432505"/>
              <a:ext cx="47304" cy="59075"/>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close/>
                </a:path>
              </a:pathLst>
            </a:custGeom>
            <a:solidFill>
              <a:srgbClr val="FFFFFF"/>
            </a:solidFill>
            <a:ln w="9525">
              <a:noFill/>
              <a:round/>
              <a:headEnd/>
              <a:tailEnd/>
            </a:ln>
          </p:spPr>
          <p:txBody>
            <a:bodyPr/>
            <a:lstStyle/>
            <a:p>
              <a:endParaRPr lang="en-US" dirty="0"/>
            </a:p>
          </p:txBody>
        </p:sp>
        <p:sp>
          <p:nvSpPr>
            <p:cNvPr id="22832" name="Freeform 1348"/>
            <p:cNvSpPr>
              <a:spLocks/>
            </p:cNvSpPr>
            <p:nvPr/>
          </p:nvSpPr>
          <p:spPr bwMode="auto">
            <a:xfrm>
              <a:off x="1797050" y="5432505"/>
              <a:ext cx="47304" cy="59075"/>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path>
              </a:pathLst>
            </a:custGeom>
            <a:solidFill>
              <a:srgbClr val="FFFFFF"/>
            </a:solidFill>
            <a:ln w="12700">
              <a:solidFill>
                <a:srgbClr val="000000"/>
              </a:solidFill>
              <a:prstDash val="solid"/>
              <a:round/>
              <a:headEnd/>
              <a:tailEnd/>
            </a:ln>
          </p:spPr>
          <p:txBody>
            <a:bodyPr/>
            <a:lstStyle/>
            <a:p>
              <a:endParaRPr lang="en-US" dirty="0"/>
            </a:p>
          </p:txBody>
        </p:sp>
        <p:sp>
          <p:nvSpPr>
            <p:cNvPr id="22829" name="Freeform 1350"/>
            <p:cNvSpPr>
              <a:spLocks/>
            </p:cNvSpPr>
            <p:nvPr/>
          </p:nvSpPr>
          <p:spPr bwMode="auto">
            <a:xfrm>
              <a:off x="1855822" y="5375276"/>
              <a:ext cx="83141" cy="81228"/>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close/>
                </a:path>
              </a:pathLst>
            </a:custGeom>
            <a:solidFill>
              <a:srgbClr val="FFFFFF"/>
            </a:solidFill>
            <a:ln w="9525">
              <a:noFill/>
              <a:round/>
              <a:headEnd/>
              <a:tailEnd/>
            </a:ln>
          </p:spPr>
          <p:txBody>
            <a:bodyPr/>
            <a:lstStyle/>
            <a:p>
              <a:endParaRPr lang="en-US" dirty="0"/>
            </a:p>
          </p:txBody>
        </p:sp>
        <p:sp>
          <p:nvSpPr>
            <p:cNvPr id="22830" name="Freeform 1351"/>
            <p:cNvSpPr>
              <a:spLocks/>
            </p:cNvSpPr>
            <p:nvPr/>
          </p:nvSpPr>
          <p:spPr bwMode="auto">
            <a:xfrm>
              <a:off x="1855822" y="5375276"/>
              <a:ext cx="83141" cy="81228"/>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path>
              </a:pathLst>
            </a:custGeom>
            <a:solidFill>
              <a:srgbClr val="FFFFFF"/>
            </a:solidFill>
            <a:ln w="12700">
              <a:solidFill>
                <a:srgbClr val="000000"/>
              </a:solidFill>
              <a:prstDash val="solid"/>
              <a:round/>
              <a:headEnd/>
              <a:tailEnd/>
            </a:ln>
          </p:spPr>
          <p:txBody>
            <a:bodyPr/>
            <a:lstStyle/>
            <a:p>
              <a:endParaRPr lang="en-US" dirty="0"/>
            </a:p>
          </p:txBody>
        </p:sp>
        <p:sp>
          <p:nvSpPr>
            <p:cNvPr id="22827" name="Freeform 1353"/>
            <p:cNvSpPr>
              <a:spLocks/>
            </p:cNvSpPr>
            <p:nvPr/>
          </p:nvSpPr>
          <p:spPr bwMode="auto">
            <a:xfrm>
              <a:off x="1927495" y="5432505"/>
              <a:ext cx="117544" cy="83074"/>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close/>
                </a:path>
              </a:pathLst>
            </a:custGeom>
            <a:solidFill>
              <a:srgbClr val="FFFFFF"/>
            </a:solidFill>
            <a:ln w="9525">
              <a:noFill/>
              <a:round/>
              <a:headEnd/>
              <a:tailEnd/>
            </a:ln>
          </p:spPr>
          <p:txBody>
            <a:bodyPr/>
            <a:lstStyle/>
            <a:p>
              <a:endParaRPr lang="en-US" dirty="0"/>
            </a:p>
          </p:txBody>
        </p:sp>
        <p:sp>
          <p:nvSpPr>
            <p:cNvPr id="22828" name="Freeform 1354"/>
            <p:cNvSpPr>
              <a:spLocks/>
            </p:cNvSpPr>
            <p:nvPr/>
          </p:nvSpPr>
          <p:spPr bwMode="auto">
            <a:xfrm>
              <a:off x="1927495" y="5432505"/>
              <a:ext cx="117544" cy="83074"/>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path>
              </a:pathLst>
            </a:custGeom>
            <a:solidFill>
              <a:srgbClr val="FFFFFF"/>
            </a:solidFill>
            <a:ln w="12700">
              <a:solidFill>
                <a:srgbClr val="000000"/>
              </a:solidFill>
              <a:prstDash val="solid"/>
              <a:round/>
              <a:headEnd/>
              <a:tailEnd/>
            </a:ln>
          </p:spPr>
          <p:txBody>
            <a:bodyPr/>
            <a:lstStyle/>
            <a:p>
              <a:endParaRPr lang="en-US" dirty="0"/>
            </a:p>
          </p:txBody>
        </p:sp>
        <p:sp>
          <p:nvSpPr>
            <p:cNvPr id="22825" name="Freeform 1356"/>
            <p:cNvSpPr>
              <a:spLocks/>
            </p:cNvSpPr>
            <p:nvPr/>
          </p:nvSpPr>
          <p:spPr bwMode="auto">
            <a:xfrm>
              <a:off x="2045038" y="5491580"/>
              <a:ext cx="94608" cy="46152"/>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close/>
                </a:path>
              </a:pathLst>
            </a:custGeom>
            <a:solidFill>
              <a:srgbClr val="FFFFFF"/>
            </a:solidFill>
            <a:ln w="9525">
              <a:noFill/>
              <a:round/>
              <a:headEnd/>
              <a:tailEnd/>
            </a:ln>
          </p:spPr>
          <p:txBody>
            <a:bodyPr/>
            <a:lstStyle/>
            <a:p>
              <a:endParaRPr lang="en-US" dirty="0"/>
            </a:p>
          </p:txBody>
        </p:sp>
        <p:sp>
          <p:nvSpPr>
            <p:cNvPr id="22826" name="Freeform 1357"/>
            <p:cNvSpPr>
              <a:spLocks/>
            </p:cNvSpPr>
            <p:nvPr/>
          </p:nvSpPr>
          <p:spPr bwMode="auto">
            <a:xfrm>
              <a:off x="2045038" y="5491580"/>
              <a:ext cx="94608" cy="46152"/>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path>
              </a:pathLst>
            </a:custGeom>
            <a:solidFill>
              <a:srgbClr val="FFFFFF"/>
            </a:solidFill>
            <a:ln w="12700">
              <a:solidFill>
                <a:srgbClr val="000000"/>
              </a:solidFill>
              <a:prstDash val="solid"/>
              <a:round/>
              <a:headEnd/>
              <a:tailEnd/>
            </a:ln>
          </p:spPr>
          <p:txBody>
            <a:bodyPr/>
            <a:lstStyle/>
            <a:p>
              <a:endParaRPr lang="en-US" dirty="0"/>
            </a:p>
          </p:txBody>
        </p:sp>
        <p:sp>
          <p:nvSpPr>
            <p:cNvPr id="22823" name="Freeform 1359"/>
            <p:cNvSpPr>
              <a:spLocks/>
            </p:cNvSpPr>
            <p:nvPr/>
          </p:nvSpPr>
          <p:spPr bwMode="auto">
            <a:xfrm>
              <a:off x="2069407" y="5550655"/>
              <a:ext cx="35836" cy="35076"/>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close/>
                </a:path>
              </a:pathLst>
            </a:custGeom>
            <a:solidFill>
              <a:srgbClr val="FFFFFF"/>
            </a:solidFill>
            <a:ln w="9525">
              <a:noFill/>
              <a:round/>
              <a:headEnd/>
              <a:tailEnd/>
            </a:ln>
          </p:spPr>
          <p:txBody>
            <a:bodyPr/>
            <a:lstStyle/>
            <a:p>
              <a:endParaRPr lang="en-US" dirty="0"/>
            </a:p>
          </p:txBody>
        </p:sp>
        <p:sp>
          <p:nvSpPr>
            <p:cNvPr id="22824" name="Freeform 1360"/>
            <p:cNvSpPr>
              <a:spLocks/>
            </p:cNvSpPr>
            <p:nvPr/>
          </p:nvSpPr>
          <p:spPr bwMode="auto">
            <a:xfrm>
              <a:off x="2069407" y="5550655"/>
              <a:ext cx="35836" cy="35076"/>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path>
              </a:pathLst>
            </a:custGeom>
            <a:solidFill>
              <a:srgbClr val="FFFFFF"/>
            </a:solidFill>
            <a:ln w="12700">
              <a:solidFill>
                <a:srgbClr val="000000"/>
              </a:solidFill>
              <a:prstDash val="solid"/>
              <a:round/>
              <a:headEnd/>
              <a:tailEnd/>
            </a:ln>
          </p:spPr>
          <p:txBody>
            <a:bodyPr/>
            <a:lstStyle/>
            <a:p>
              <a:endParaRPr lang="en-US" dirty="0"/>
            </a:p>
          </p:txBody>
        </p:sp>
        <p:sp>
          <p:nvSpPr>
            <p:cNvPr id="22821" name="Freeform 1362"/>
            <p:cNvSpPr>
              <a:spLocks/>
            </p:cNvSpPr>
            <p:nvPr/>
          </p:nvSpPr>
          <p:spPr bwMode="auto">
            <a:xfrm>
              <a:off x="2116711" y="5585731"/>
              <a:ext cx="22935" cy="33230"/>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close/>
                </a:path>
              </a:pathLst>
            </a:custGeom>
            <a:solidFill>
              <a:srgbClr val="FFFFFF"/>
            </a:solidFill>
            <a:ln w="9525">
              <a:noFill/>
              <a:round/>
              <a:headEnd/>
              <a:tailEnd/>
            </a:ln>
          </p:spPr>
          <p:txBody>
            <a:bodyPr/>
            <a:lstStyle/>
            <a:p>
              <a:endParaRPr lang="en-US" dirty="0"/>
            </a:p>
          </p:txBody>
        </p:sp>
        <p:sp>
          <p:nvSpPr>
            <p:cNvPr id="22822" name="Freeform 1363"/>
            <p:cNvSpPr>
              <a:spLocks/>
            </p:cNvSpPr>
            <p:nvPr/>
          </p:nvSpPr>
          <p:spPr bwMode="auto">
            <a:xfrm>
              <a:off x="2116711" y="5585731"/>
              <a:ext cx="22935" cy="33230"/>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path>
              </a:pathLst>
            </a:custGeom>
            <a:solidFill>
              <a:srgbClr val="FFFFFF"/>
            </a:solidFill>
            <a:ln w="12700">
              <a:solidFill>
                <a:srgbClr val="000000"/>
              </a:solidFill>
              <a:prstDash val="solid"/>
              <a:round/>
              <a:headEnd/>
              <a:tailEnd/>
            </a:ln>
          </p:spPr>
          <p:txBody>
            <a:bodyPr/>
            <a:lstStyle/>
            <a:p>
              <a:endParaRPr lang="en-US" dirty="0"/>
            </a:p>
          </p:txBody>
        </p:sp>
        <p:sp>
          <p:nvSpPr>
            <p:cNvPr id="22819" name="Freeform 1365"/>
            <p:cNvSpPr>
              <a:spLocks/>
            </p:cNvSpPr>
            <p:nvPr/>
          </p:nvSpPr>
          <p:spPr bwMode="auto">
            <a:xfrm>
              <a:off x="2175483" y="5607885"/>
              <a:ext cx="153380" cy="175379"/>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close/>
                </a:path>
              </a:pathLst>
            </a:custGeom>
            <a:solidFill>
              <a:srgbClr val="FFFFFF"/>
            </a:solidFill>
            <a:ln w="9525">
              <a:noFill/>
              <a:round/>
              <a:headEnd/>
              <a:tailEnd/>
            </a:ln>
          </p:spPr>
          <p:txBody>
            <a:bodyPr/>
            <a:lstStyle/>
            <a:p>
              <a:endParaRPr lang="en-US" dirty="0"/>
            </a:p>
          </p:txBody>
        </p:sp>
        <p:sp>
          <p:nvSpPr>
            <p:cNvPr id="22820" name="Freeform 1366"/>
            <p:cNvSpPr>
              <a:spLocks/>
            </p:cNvSpPr>
            <p:nvPr/>
          </p:nvSpPr>
          <p:spPr bwMode="auto">
            <a:xfrm>
              <a:off x="2175483" y="5607885"/>
              <a:ext cx="153380" cy="175379"/>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path>
              </a:pathLst>
            </a:custGeom>
            <a:solidFill>
              <a:srgbClr val="FFFFFF"/>
            </a:solidFill>
            <a:ln w="12700">
              <a:solidFill>
                <a:srgbClr val="000000"/>
              </a:solidFill>
              <a:prstDash val="solid"/>
              <a:round/>
              <a:headEnd/>
              <a:tailEnd/>
            </a:ln>
          </p:spPr>
          <p:txBody>
            <a:bodyPr/>
            <a:lstStyle/>
            <a:p>
              <a:endParaRPr lang="en-US" dirty="0"/>
            </a:p>
          </p:txBody>
        </p:sp>
        <p:sp>
          <p:nvSpPr>
            <p:cNvPr id="22810" name="Freeform 1368"/>
            <p:cNvSpPr>
              <a:spLocks/>
            </p:cNvSpPr>
            <p:nvPr/>
          </p:nvSpPr>
          <p:spPr bwMode="auto">
            <a:xfrm>
              <a:off x="2128179" y="5515580"/>
              <a:ext cx="83141" cy="81228"/>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close/>
                </a:path>
              </a:pathLst>
            </a:custGeom>
            <a:solidFill>
              <a:srgbClr val="FFFFFF"/>
            </a:solidFill>
            <a:ln w="9525">
              <a:noFill/>
              <a:round/>
              <a:headEnd/>
              <a:tailEnd/>
            </a:ln>
          </p:spPr>
          <p:txBody>
            <a:bodyPr/>
            <a:lstStyle/>
            <a:p>
              <a:endParaRPr lang="en-US" dirty="0"/>
            </a:p>
          </p:txBody>
        </p:sp>
        <p:sp>
          <p:nvSpPr>
            <p:cNvPr id="22811" name="Freeform 1369"/>
            <p:cNvSpPr>
              <a:spLocks/>
            </p:cNvSpPr>
            <p:nvPr/>
          </p:nvSpPr>
          <p:spPr bwMode="auto">
            <a:xfrm>
              <a:off x="2128179" y="5515580"/>
              <a:ext cx="83141" cy="81228"/>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path>
              </a:pathLst>
            </a:custGeom>
            <a:solidFill>
              <a:srgbClr val="FFFFFF"/>
            </a:solidFill>
            <a:ln w="12700">
              <a:solidFill>
                <a:srgbClr val="000000"/>
              </a:solidFill>
              <a:prstDash val="solid"/>
              <a:round/>
              <a:headEnd/>
              <a:tailEnd/>
            </a:ln>
          </p:spPr>
          <p:txBody>
            <a:bodyPr/>
            <a:lstStyle/>
            <a:p>
              <a:endParaRPr lang="en-US" dirty="0"/>
            </a:p>
          </p:txBody>
        </p:sp>
        <p:sp>
          <p:nvSpPr>
            <p:cNvPr id="22806" name="Freeform 1371"/>
            <p:cNvSpPr>
              <a:spLocks/>
            </p:cNvSpPr>
            <p:nvPr/>
          </p:nvSpPr>
          <p:spPr bwMode="auto">
            <a:xfrm>
              <a:off x="885825" y="4954588"/>
              <a:ext cx="973138" cy="933450"/>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close/>
                </a:path>
              </a:pathLst>
            </a:custGeom>
            <a:solidFill>
              <a:srgbClr val="FFFFFF"/>
            </a:solidFill>
            <a:ln w="9525">
              <a:noFill/>
              <a:round/>
              <a:headEnd/>
              <a:tailEnd/>
            </a:ln>
          </p:spPr>
          <p:txBody>
            <a:bodyPr/>
            <a:lstStyle/>
            <a:p>
              <a:endParaRPr lang="en-US" dirty="0"/>
            </a:p>
          </p:txBody>
        </p:sp>
        <p:sp>
          <p:nvSpPr>
            <p:cNvPr id="22807" name="Freeform 1372"/>
            <p:cNvSpPr>
              <a:spLocks/>
            </p:cNvSpPr>
            <p:nvPr/>
          </p:nvSpPr>
          <p:spPr bwMode="auto">
            <a:xfrm>
              <a:off x="885825" y="4954588"/>
              <a:ext cx="973138" cy="933450"/>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path>
              </a:pathLst>
            </a:custGeom>
            <a:solidFill>
              <a:srgbClr val="FFFFFF"/>
            </a:solidFill>
            <a:ln w="12700">
              <a:solidFill>
                <a:srgbClr val="000000"/>
              </a:solidFill>
              <a:prstDash val="solid"/>
              <a:round/>
              <a:headEnd/>
              <a:tailEnd/>
            </a:ln>
          </p:spPr>
          <p:txBody>
            <a:bodyPr/>
            <a:lstStyle/>
            <a:p>
              <a:endParaRPr lang="en-US" dirty="0"/>
            </a:p>
          </p:txBody>
        </p:sp>
        <p:sp>
          <p:nvSpPr>
            <p:cNvPr id="22804" name="Rectangle 1373"/>
            <p:cNvSpPr>
              <a:spLocks noChangeArrowheads="1"/>
            </p:cNvSpPr>
            <p:nvPr/>
          </p:nvSpPr>
          <p:spPr bwMode="auto">
            <a:xfrm>
              <a:off x="1881188" y="5197476"/>
              <a:ext cx="762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HI</a:t>
              </a:r>
              <a:endParaRPr lang="en-US" altLang="en-US" sz="2400" b="0" dirty="0">
                <a:solidFill>
                  <a:srgbClr val="000000"/>
                </a:solidFill>
              </a:endParaRPr>
            </a:p>
          </p:txBody>
        </p:sp>
        <p:sp>
          <p:nvSpPr>
            <p:cNvPr id="22805" name="Rectangle 1374"/>
            <p:cNvSpPr>
              <a:spLocks noChangeArrowheads="1"/>
            </p:cNvSpPr>
            <p:nvPr/>
          </p:nvSpPr>
          <p:spPr bwMode="auto">
            <a:xfrm>
              <a:off x="1254125" y="5210176"/>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3366"/>
                  </a:solidFill>
                </a:rPr>
                <a:t>AK</a:t>
              </a:r>
              <a:endParaRPr lang="en-US" altLang="en-US" sz="2400" b="0" dirty="0">
                <a:solidFill>
                  <a:srgbClr val="003366"/>
                </a:solidFill>
              </a:endParaRPr>
            </a:p>
          </p:txBody>
        </p:sp>
        <p:sp>
          <p:nvSpPr>
            <p:cNvPr id="22800" name="Freeform 1376"/>
            <p:cNvSpPr>
              <a:spLocks/>
            </p:cNvSpPr>
            <p:nvPr/>
          </p:nvSpPr>
          <p:spPr bwMode="auto">
            <a:xfrm>
              <a:off x="5491163" y="2571750"/>
              <a:ext cx="381000" cy="558800"/>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close/>
                </a:path>
              </a:pathLst>
            </a:custGeom>
            <a:solidFill>
              <a:srgbClr val="FFFFFF"/>
            </a:solidFill>
            <a:ln w="9525">
              <a:noFill/>
              <a:round/>
              <a:headEnd/>
              <a:tailEnd/>
            </a:ln>
          </p:spPr>
          <p:txBody>
            <a:bodyPr/>
            <a:lstStyle/>
            <a:p>
              <a:endParaRPr lang="en-US" dirty="0"/>
            </a:p>
          </p:txBody>
        </p:sp>
        <p:sp>
          <p:nvSpPr>
            <p:cNvPr id="22801" name="Freeform 1377"/>
            <p:cNvSpPr>
              <a:spLocks/>
            </p:cNvSpPr>
            <p:nvPr/>
          </p:nvSpPr>
          <p:spPr bwMode="auto">
            <a:xfrm>
              <a:off x="5491163" y="2571750"/>
              <a:ext cx="381000" cy="558800"/>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path>
              </a:pathLst>
            </a:custGeom>
            <a:solidFill>
              <a:srgbClr val="FFFFFF"/>
            </a:solidFill>
            <a:ln w="12700">
              <a:solidFill>
                <a:srgbClr val="000000"/>
              </a:solidFill>
              <a:prstDash val="solid"/>
              <a:round/>
              <a:headEnd/>
              <a:tailEnd/>
            </a:ln>
          </p:spPr>
          <p:txBody>
            <a:bodyPr/>
            <a:lstStyle/>
            <a:p>
              <a:endParaRPr lang="en-US" dirty="0"/>
            </a:p>
          </p:txBody>
        </p:sp>
        <p:sp>
          <p:nvSpPr>
            <p:cNvPr id="22798" name="Freeform 1379"/>
            <p:cNvSpPr>
              <a:spLocks/>
            </p:cNvSpPr>
            <p:nvPr/>
          </p:nvSpPr>
          <p:spPr bwMode="auto">
            <a:xfrm>
              <a:off x="4933950" y="3679825"/>
              <a:ext cx="487363" cy="198438"/>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close/>
                </a:path>
              </a:pathLst>
            </a:custGeom>
            <a:solidFill>
              <a:srgbClr val="FFFFFF"/>
            </a:solidFill>
            <a:ln w="9525">
              <a:noFill/>
              <a:round/>
              <a:headEnd/>
              <a:tailEnd/>
            </a:ln>
          </p:spPr>
          <p:txBody>
            <a:bodyPr/>
            <a:lstStyle/>
            <a:p>
              <a:endParaRPr lang="en-US" dirty="0"/>
            </a:p>
          </p:txBody>
        </p:sp>
        <p:sp>
          <p:nvSpPr>
            <p:cNvPr id="22799" name="Freeform 1380"/>
            <p:cNvSpPr>
              <a:spLocks/>
            </p:cNvSpPr>
            <p:nvPr/>
          </p:nvSpPr>
          <p:spPr bwMode="auto">
            <a:xfrm>
              <a:off x="4933950" y="3679825"/>
              <a:ext cx="487363" cy="198438"/>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path>
              </a:pathLst>
            </a:custGeom>
            <a:solidFill>
              <a:srgbClr val="FFFFFF"/>
            </a:solidFill>
            <a:ln w="12700">
              <a:solidFill>
                <a:srgbClr val="000000"/>
              </a:solidFill>
              <a:prstDash val="solid"/>
              <a:round/>
              <a:headEnd/>
              <a:tailEnd/>
            </a:ln>
          </p:spPr>
          <p:txBody>
            <a:bodyPr/>
            <a:lstStyle/>
            <a:p>
              <a:endParaRPr lang="en-US" dirty="0"/>
            </a:p>
          </p:txBody>
        </p:sp>
        <p:sp>
          <p:nvSpPr>
            <p:cNvPr id="22796" name="Freeform 1382"/>
            <p:cNvSpPr>
              <a:spLocks/>
            </p:cNvSpPr>
            <p:nvPr/>
          </p:nvSpPr>
          <p:spPr bwMode="auto">
            <a:xfrm>
              <a:off x="1003300" y="2606675"/>
              <a:ext cx="630238" cy="466725"/>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close/>
                </a:path>
              </a:pathLst>
            </a:custGeom>
            <a:solidFill>
              <a:srgbClr val="FFFFFF"/>
            </a:solidFill>
            <a:ln w="9525">
              <a:noFill/>
              <a:round/>
              <a:headEnd/>
              <a:tailEnd/>
            </a:ln>
          </p:spPr>
          <p:txBody>
            <a:bodyPr/>
            <a:lstStyle/>
            <a:p>
              <a:endParaRPr lang="en-US" dirty="0"/>
            </a:p>
          </p:txBody>
        </p:sp>
        <p:sp>
          <p:nvSpPr>
            <p:cNvPr id="22797" name="Freeform 1383"/>
            <p:cNvSpPr>
              <a:spLocks/>
            </p:cNvSpPr>
            <p:nvPr/>
          </p:nvSpPr>
          <p:spPr bwMode="auto">
            <a:xfrm>
              <a:off x="1003300" y="2606675"/>
              <a:ext cx="630238" cy="466725"/>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path>
              </a:pathLst>
            </a:custGeom>
            <a:solidFill>
              <a:srgbClr val="FFFFFF"/>
            </a:solidFill>
            <a:ln w="12700">
              <a:solidFill>
                <a:srgbClr val="000000"/>
              </a:solidFill>
              <a:prstDash val="solid"/>
              <a:round/>
              <a:headEnd/>
              <a:tailEnd/>
            </a:ln>
          </p:spPr>
          <p:txBody>
            <a:bodyPr/>
            <a:lstStyle/>
            <a:p>
              <a:endParaRPr lang="en-US" dirty="0"/>
            </a:p>
          </p:txBody>
        </p:sp>
        <p:sp>
          <p:nvSpPr>
            <p:cNvPr id="22794" name="Freeform 1385"/>
            <p:cNvSpPr>
              <a:spLocks/>
            </p:cNvSpPr>
            <p:nvPr/>
          </p:nvSpPr>
          <p:spPr bwMode="auto">
            <a:xfrm>
              <a:off x="849313" y="2944813"/>
              <a:ext cx="795337" cy="595312"/>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close/>
                </a:path>
              </a:pathLst>
            </a:custGeom>
            <a:solidFill>
              <a:srgbClr val="FFFFFF"/>
            </a:solidFill>
            <a:ln w="9525">
              <a:noFill/>
              <a:round/>
              <a:headEnd/>
              <a:tailEnd/>
            </a:ln>
          </p:spPr>
          <p:txBody>
            <a:bodyPr/>
            <a:lstStyle/>
            <a:p>
              <a:endParaRPr lang="en-US" dirty="0"/>
            </a:p>
          </p:txBody>
        </p:sp>
        <p:sp>
          <p:nvSpPr>
            <p:cNvPr id="22795" name="Freeform 1386"/>
            <p:cNvSpPr>
              <a:spLocks/>
            </p:cNvSpPr>
            <p:nvPr/>
          </p:nvSpPr>
          <p:spPr bwMode="auto">
            <a:xfrm>
              <a:off x="849313" y="2944813"/>
              <a:ext cx="795337" cy="595312"/>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path>
              </a:pathLst>
            </a:custGeom>
            <a:solidFill>
              <a:srgbClr val="FFFFFF"/>
            </a:solidFill>
            <a:ln w="12700">
              <a:solidFill>
                <a:srgbClr val="000000"/>
              </a:solidFill>
              <a:prstDash val="solid"/>
              <a:round/>
              <a:headEnd/>
              <a:tailEnd/>
            </a:ln>
          </p:spPr>
          <p:txBody>
            <a:bodyPr/>
            <a:lstStyle/>
            <a:p>
              <a:endParaRPr lang="en-US" dirty="0"/>
            </a:p>
          </p:txBody>
        </p:sp>
        <p:sp>
          <p:nvSpPr>
            <p:cNvPr id="22792" name="Freeform 1388"/>
            <p:cNvSpPr>
              <a:spLocks/>
            </p:cNvSpPr>
            <p:nvPr/>
          </p:nvSpPr>
          <p:spPr bwMode="auto">
            <a:xfrm>
              <a:off x="790575" y="3402013"/>
              <a:ext cx="830263" cy="1268412"/>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close/>
                </a:path>
              </a:pathLst>
            </a:custGeom>
            <a:solidFill>
              <a:srgbClr val="FFFFFF"/>
            </a:solidFill>
            <a:ln w="9525">
              <a:noFill/>
              <a:round/>
              <a:headEnd/>
              <a:tailEnd/>
            </a:ln>
          </p:spPr>
          <p:txBody>
            <a:bodyPr/>
            <a:lstStyle/>
            <a:p>
              <a:endParaRPr lang="en-US" dirty="0"/>
            </a:p>
          </p:txBody>
        </p:sp>
        <p:sp>
          <p:nvSpPr>
            <p:cNvPr id="22793" name="Freeform 1389"/>
            <p:cNvSpPr>
              <a:spLocks/>
            </p:cNvSpPr>
            <p:nvPr/>
          </p:nvSpPr>
          <p:spPr bwMode="auto">
            <a:xfrm>
              <a:off x="790575" y="3402013"/>
              <a:ext cx="830263" cy="1268412"/>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path>
              </a:pathLst>
            </a:custGeom>
            <a:solidFill>
              <a:srgbClr val="FFFFFF"/>
            </a:solidFill>
            <a:ln w="12700">
              <a:solidFill>
                <a:srgbClr val="000000"/>
              </a:solidFill>
              <a:prstDash val="solid"/>
              <a:round/>
              <a:headEnd/>
              <a:tailEnd/>
            </a:ln>
          </p:spPr>
          <p:txBody>
            <a:bodyPr/>
            <a:lstStyle/>
            <a:p>
              <a:endParaRPr lang="en-US" dirty="0"/>
            </a:p>
          </p:txBody>
        </p:sp>
        <p:sp>
          <p:nvSpPr>
            <p:cNvPr id="22790" name="Freeform 1391"/>
            <p:cNvSpPr>
              <a:spLocks/>
            </p:cNvSpPr>
            <p:nvPr/>
          </p:nvSpPr>
          <p:spPr bwMode="auto">
            <a:xfrm>
              <a:off x="1158875" y="3481388"/>
              <a:ext cx="628650" cy="931862"/>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close/>
                </a:path>
              </a:pathLst>
            </a:custGeom>
            <a:solidFill>
              <a:srgbClr val="FFFFFF"/>
            </a:solidFill>
            <a:ln w="9525">
              <a:noFill/>
              <a:round/>
              <a:headEnd/>
              <a:tailEnd/>
            </a:ln>
          </p:spPr>
          <p:txBody>
            <a:bodyPr/>
            <a:lstStyle/>
            <a:p>
              <a:endParaRPr lang="en-US" dirty="0"/>
            </a:p>
          </p:txBody>
        </p:sp>
        <p:sp>
          <p:nvSpPr>
            <p:cNvPr id="22791" name="Freeform 1392"/>
            <p:cNvSpPr>
              <a:spLocks/>
            </p:cNvSpPr>
            <p:nvPr/>
          </p:nvSpPr>
          <p:spPr bwMode="auto">
            <a:xfrm>
              <a:off x="1158875" y="3481388"/>
              <a:ext cx="628650" cy="931862"/>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path>
              </a:pathLst>
            </a:custGeom>
            <a:solidFill>
              <a:srgbClr val="FFFFFF"/>
            </a:solidFill>
            <a:ln w="12700">
              <a:solidFill>
                <a:srgbClr val="000000"/>
              </a:solidFill>
              <a:prstDash val="solid"/>
              <a:round/>
              <a:headEnd/>
              <a:tailEnd/>
            </a:ln>
          </p:spPr>
          <p:txBody>
            <a:bodyPr/>
            <a:lstStyle/>
            <a:p>
              <a:endParaRPr lang="en-US" dirty="0"/>
            </a:p>
          </p:txBody>
        </p:sp>
        <p:sp>
          <p:nvSpPr>
            <p:cNvPr id="22788" name="Freeform 1394"/>
            <p:cNvSpPr>
              <a:spLocks/>
            </p:cNvSpPr>
            <p:nvPr/>
          </p:nvSpPr>
          <p:spPr bwMode="auto">
            <a:xfrm>
              <a:off x="1503363" y="2711450"/>
              <a:ext cx="569912" cy="909638"/>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close/>
                </a:path>
              </a:pathLst>
            </a:custGeom>
            <a:solidFill>
              <a:srgbClr val="FFFFFF"/>
            </a:solidFill>
            <a:ln w="9525">
              <a:noFill/>
              <a:round/>
              <a:headEnd/>
              <a:tailEnd/>
            </a:ln>
          </p:spPr>
          <p:txBody>
            <a:bodyPr/>
            <a:lstStyle/>
            <a:p>
              <a:endParaRPr lang="en-US" dirty="0"/>
            </a:p>
          </p:txBody>
        </p:sp>
        <p:sp>
          <p:nvSpPr>
            <p:cNvPr id="22789" name="Freeform 1395"/>
            <p:cNvSpPr>
              <a:spLocks/>
            </p:cNvSpPr>
            <p:nvPr/>
          </p:nvSpPr>
          <p:spPr bwMode="auto">
            <a:xfrm>
              <a:off x="1503363" y="2711450"/>
              <a:ext cx="569912" cy="909638"/>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path>
              </a:pathLst>
            </a:custGeom>
            <a:solidFill>
              <a:srgbClr val="FFFFFF"/>
            </a:solidFill>
            <a:ln w="12700">
              <a:solidFill>
                <a:srgbClr val="000000"/>
              </a:solidFill>
              <a:prstDash val="solid"/>
              <a:round/>
              <a:headEnd/>
              <a:tailEnd/>
            </a:ln>
          </p:spPr>
          <p:txBody>
            <a:bodyPr/>
            <a:lstStyle/>
            <a:p>
              <a:endParaRPr lang="en-US" dirty="0"/>
            </a:p>
          </p:txBody>
        </p:sp>
        <p:sp>
          <p:nvSpPr>
            <p:cNvPr id="22786" name="Freeform 1397"/>
            <p:cNvSpPr>
              <a:spLocks/>
            </p:cNvSpPr>
            <p:nvPr/>
          </p:nvSpPr>
          <p:spPr bwMode="auto">
            <a:xfrm>
              <a:off x="1679575" y="3586163"/>
              <a:ext cx="523875" cy="665162"/>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close/>
                </a:path>
              </a:pathLst>
            </a:custGeom>
            <a:solidFill>
              <a:srgbClr val="FFFFFF"/>
            </a:solidFill>
            <a:ln w="9525">
              <a:noFill/>
              <a:round/>
              <a:headEnd/>
              <a:tailEnd/>
            </a:ln>
          </p:spPr>
          <p:txBody>
            <a:bodyPr/>
            <a:lstStyle/>
            <a:p>
              <a:endParaRPr lang="en-US" dirty="0"/>
            </a:p>
          </p:txBody>
        </p:sp>
        <p:sp>
          <p:nvSpPr>
            <p:cNvPr id="22787" name="Freeform 1398"/>
            <p:cNvSpPr>
              <a:spLocks/>
            </p:cNvSpPr>
            <p:nvPr/>
          </p:nvSpPr>
          <p:spPr bwMode="auto">
            <a:xfrm>
              <a:off x="1679575" y="3586163"/>
              <a:ext cx="523875" cy="665162"/>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path>
              </a:pathLst>
            </a:custGeom>
            <a:solidFill>
              <a:srgbClr val="FFFFFF"/>
            </a:solidFill>
            <a:ln w="12700">
              <a:solidFill>
                <a:srgbClr val="000000"/>
              </a:solidFill>
              <a:prstDash val="solid"/>
              <a:round/>
              <a:headEnd/>
              <a:tailEnd/>
            </a:ln>
          </p:spPr>
          <p:txBody>
            <a:bodyPr/>
            <a:lstStyle/>
            <a:p>
              <a:endParaRPr lang="en-US" dirty="0"/>
            </a:p>
          </p:txBody>
        </p:sp>
        <p:sp>
          <p:nvSpPr>
            <p:cNvPr id="22784" name="Freeform 1400"/>
            <p:cNvSpPr>
              <a:spLocks/>
            </p:cNvSpPr>
            <p:nvPr/>
          </p:nvSpPr>
          <p:spPr bwMode="auto">
            <a:xfrm>
              <a:off x="1703388" y="2722563"/>
              <a:ext cx="987425" cy="608012"/>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close/>
                </a:path>
              </a:pathLst>
            </a:custGeom>
            <a:solidFill>
              <a:srgbClr val="FFFFFF"/>
            </a:solidFill>
            <a:ln w="9525">
              <a:noFill/>
              <a:round/>
              <a:headEnd/>
              <a:tailEnd/>
            </a:ln>
          </p:spPr>
          <p:txBody>
            <a:bodyPr/>
            <a:lstStyle/>
            <a:p>
              <a:endParaRPr lang="en-US" dirty="0"/>
            </a:p>
          </p:txBody>
        </p:sp>
        <p:sp>
          <p:nvSpPr>
            <p:cNvPr id="22785" name="Freeform 1401"/>
            <p:cNvSpPr>
              <a:spLocks/>
            </p:cNvSpPr>
            <p:nvPr/>
          </p:nvSpPr>
          <p:spPr bwMode="auto">
            <a:xfrm>
              <a:off x="1703388" y="2722563"/>
              <a:ext cx="987425" cy="608012"/>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path>
              </a:pathLst>
            </a:custGeom>
            <a:solidFill>
              <a:srgbClr val="FFFFFF"/>
            </a:solidFill>
            <a:ln w="12700">
              <a:solidFill>
                <a:srgbClr val="000000"/>
              </a:solidFill>
              <a:prstDash val="solid"/>
              <a:round/>
              <a:headEnd/>
              <a:tailEnd/>
            </a:ln>
          </p:spPr>
          <p:txBody>
            <a:bodyPr/>
            <a:lstStyle/>
            <a:p>
              <a:endParaRPr lang="en-US" dirty="0"/>
            </a:p>
          </p:txBody>
        </p:sp>
        <p:sp>
          <p:nvSpPr>
            <p:cNvPr id="22782" name="Freeform 1403"/>
            <p:cNvSpPr>
              <a:spLocks/>
            </p:cNvSpPr>
            <p:nvPr/>
          </p:nvSpPr>
          <p:spPr bwMode="auto">
            <a:xfrm>
              <a:off x="2014538" y="3249613"/>
              <a:ext cx="676275" cy="54768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close/>
                </a:path>
              </a:pathLst>
            </a:custGeom>
            <a:solidFill>
              <a:srgbClr val="FFFFFF"/>
            </a:solidFill>
            <a:ln w="9525">
              <a:noFill/>
              <a:round/>
              <a:headEnd/>
              <a:tailEnd/>
            </a:ln>
          </p:spPr>
          <p:txBody>
            <a:bodyPr/>
            <a:lstStyle/>
            <a:p>
              <a:endParaRPr lang="en-US" dirty="0"/>
            </a:p>
          </p:txBody>
        </p:sp>
        <p:sp>
          <p:nvSpPr>
            <p:cNvPr id="22783" name="Freeform 1404"/>
            <p:cNvSpPr>
              <a:spLocks/>
            </p:cNvSpPr>
            <p:nvPr/>
          </p:nvSpPr>
          <p:spPr bwMode="auto">
            <a:xfrm>
              <a:off x="2014538" y="3249613"/>
              <a:ext cx="676275" cy="54768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path>
              </a:pathLst>
            </a:custGeom>
            <a:solidFill>
              <a:srgbClr val="FFFFFF"/>
            </a:solidFill>
            <a:ln w="12700">
              <a:solidFill>
                <a:srgbClr val="000000"/>
              </a:solidFill>
              <a:prstDash val="solid"/>
              <a:round/>
              <a:headEnd/>
              <a:tailEnd/>
            </a:ln>
          </p:spPr>
          <p:txBody>
            <a:bodyPr/>
            <a:lstStyle/>
            <a:p>
              <a:endParaRPr lang="en-US" dirty="0"/>
            </a:p>
          </p:txBody>
        </p:sp>
        <p:sp>
          <p:nvSpPr>
            <p:cNvPr id="22780" name="Freeform 1406"/>
            <p:cNvSpPr>
              <a:spLocks/>
            </p:cNvSpPr>
            <p:nvPr/>
          </p:nvSpPr>
          <p:spPr bwMode="auto">
            <a:xfrm>
              <a:off x="2144713" y="3760788"/>
              <a:ext cx="712787" cy="512762"/>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close/>
                </a:path>
              </a:pathLst>
            </a:custGeom>
            <a:solidFill>
              <a:srgbClr val="FFFFFF"/>
            </a:solidFill>
            <a:ln w="9525">
              <a:noFill/>
              <a:round/>
              <a:headEnd/>
              <a:tailEnd/>
            </a:ln>
          </p:spPr>
          <p:txBody>
            <a:bodyPr/>
            <a:lstStyle/>
            <a:p>
              <a:endParaRPr lang="en-US" dirty="0"/>
            </a:p>
          </p:txBody>
        </p:sp>
        <p:sp>
          <p:nvSpPr>
            <p:cNvPr id="22781" name="Freeform 1407"/>
            <p:cNvSpPr>
              <a:spLocks/>
            </p:cNvSpPr>
            <p:nvPr/>
          </p:nvSpPr>
          <p:spPr bwMode="auto">
            <a:xfrm>
              <a:off x="2144713" y="3760788"/>
              <a:ext cx="712787" cy="512762"/>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path>
              </a:pathLst>
            </a:custGeom>
            <a:solidFill>
              <a:srgbClr val="FFFFFF"/>
            </a:solidFill>
            <a:ln w="12700">
              <a:solidFill>
                <a:srgbClr val="000000"/>
              </a:solidFill>
              <a:prstDash val="solid"/>
              <a:round/>
              <a:headEnd/>
              <a:tailEnd/>
            </a:ln>
          </p:spPr>
          <p:txBody>
            <a:bodyPr/>
            <a:lstStyle/>
            <a:p>
              <a:endParaRPr lang="en-US" dirty="0"/>
            </a:p>
          </p:txBody>
        </p:sp>
        <p:sp>
          <p:nvSpPr>
            <p:cNvPr id="22778" name="Freeform 1409"/>
            <p:cNvSpPr>
              <a:spLocks/>
            </p:cNvSpPr>
            <p:nvPr/>
          </p:nvSpPr>
          <p:spPr bwMode="auto">
            <a:xfrm>
              <a:off x="1516063" y="4192588"/>
              <a:ext cx="639762" cy="700087"/>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close/>
                </a:path>
              </a:pathLst>
            </a:custGeom>
            <a:solidFill>
              <a:srgbClr val="FFFFFF"/>
            </a:solidFill>
            <a:ln w="9525">
              <a:noFill/>
              <a:round/>
              <a:headEnd/>
              <a:tailEnd/>
            </a:ln>
          </p:spPr>
          <p:txBody>
            <a:bodyPr/>
            <a:lstStyle/>
            <a:p>
              <a:endParaRPr lang="en-US" dirty="0"/>
            </a:p>
          </p:txBody>
        </p:sp>
        <p:sp>
          <p:nvSpPr>
            <p:cNvPr id="22779" name="Freeform 1410"/>
            <p:cNvSpPr>
              <a:spLocks/>
            </p:cNvSpPr>
            <p:nvPr/>
          </p:nvSpPr>
          <p:spPr bwMode="auto">
            <a:xfrm>
              <a:off x="1516063" y="4192588"/>
              <a:ext cx="639762" cy="700087"/>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path>
              </a:pathLst>
            </a:custGeom>
            <a:solidFill>
              <a:srgbClr val="FFFFFF"/>
            </a:solidFill>
            <a:ln w="12700">
              <a:solidFill>
                <a:srgbClr val="000000"/>
              </a:solidFill>
              <a:prstDash val="solid"/>
              <a:round/>
              <a:headEnd/>
              <a:tailEnd/>
            </a:ln>
          </p:spPr>
          <p:txBody>
            <a:bodyPr/>
            <a:lstStyle/>
            <a:p>
              <a:endParaRPr lang="en-US" dirty="0"/>
            </a:p>
          </p:txBody>
        </p:sp>
        <p:sp>
          <p:nvSpPr>
            <p:cNvPr id="22776" name="Freeform 1412"/>
            <p:cNvSpPr>
              <a:spLocks/>
            </p:cNvSpPr>
            <p:nvPr/>
          </p:nvSpPr>
          <p:spPr bwMode="auto">
            <a:xfrm>
              <a:off x="2073275" y="4238625"/>
              <a:ext cx="677863" cy="665163"/>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close/>
                </a:path>
              </a:pathLst>
            </a:custGeom>
            <a:solidFill>
              <a:srgbClr val="FFFFFF"/>
            </a:solidFill>
            <a:ln w="9525">
              <a:noFill/>
              <a:round/>
              <a:headEnd/>
              <a:tailEnd/>
            </a:ln>
          </p:spPr>
          <p:txBody>
            <a:bodyPr/>
            <a:lstStyle/>
            <a:p>
              <a:endParaRPr lang="en-US" dirty="0"/>
            </a:p>
          </p:txBody>
        </p:sp>
        <p:sp>
          <p:nvSpPr>
            <p:cNvPr id="22777" name="Freeform 1413"/>
            <p:cNvSpPr>
              <a:spLocks/>
            </p:cNvSpPr>
            <p:nvPr/>
          </p:nvSpPr>
          <p:spPr bwMode="auto">
            <a:xfrm>
              <a:off x="2073275" y="4238625"/>
              <a:ext cx="677863" cy="665163"/>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path>
              </a:pathLst>
            </a:custGeom>
            <a:solidFill>
              <a:srgbClr val="FFFFFF"/>
            </a:solidFill>
            <a:ln w="12700">
              <a:solidFill>
                <a:srgbClr val="000000"/>
              </a:solidFill>
              <a:prstDash val="solid"/>
              <a:round/>
              <a:headEnd/>
              <a:tailEnd/>
            </a:ln>
          </p:spPr>
          <p:txBody>
            <a:bodyPr/>
            <a:lstStyle/>
            <a:p>
              <a:endParaRPr lang="en-US" dirty="0"/>
            </a:p>
          </p:txBody>
        </p:sp>
        <p:sp>
          <p:nvSpPr>
            <p:cNvPr id="22774" name="Freeform 1415"/>
            <p:cNvSpPr>
              <a:spLocks/>
            </p:cNvSpPr>
            <p:nvPr/>
          </p:nvSpPr>
          <p:spPr bwMode="auto">
            <a:xfrm>
              <a:off x="2346325" y="4344988"/>
              <a:ext cx="1365250" cy="1246187"/>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close/>
                </a:path>
              </a:pathLst>
            </a:custGeom>
            <a:solidFill>
              <a:srgbClr val="FFFFFF"/>
            </a:solidFill>
            <a:ln w="9525">
              <a:noFill/>
              <a:round/>
              <a:headEnd/>
              <a:tailEnd/>
            </a:ln>
          </p:spPr>
          <p:txBody>
            <a:bodyPr/>
            <a:lstStyle/>
            <a:p>
              <a:endParaRPr lang="en-US" dirty="0"/>
            </a:p>
          </p:txBody>
        </p:sp>
        <p:sp>
          <p:nvSpPr>
            <p:cNvPr id="22775" name="Freeform 1416"/>
            <p:cNvSpPr>
              <a:spLocks/>
            </p:cNvSpPr>
            <p:nvPr/>
          </p:nvSpPr>
          <p:spPr bwMode="auto">
            <a:xfrm>
              <a:off x="2346325" y="4344988"/>
              <a:ext cx="1365250" cy="1246187"/>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path>
              </a:pathLst>
            </a:custGeom>
            <a:solidFill>
              <a:srgbClr val="FFFFFF"/>
            </a:solidFill>
            <a:ln w="12700">
              <a:solidFill>
                <a:srgbClr val="000000"/>
              </a:solidFill>
              <a:prstDash val="solid"/>
              <a:round/>
              <a:headEnd/>
              <a:tailEnd/>
            </a:ln>
          </p:spPr>
          <p:txBody>
            <a:bodyPr/>
            <a:lstStyle/>
            <a:p>
              <a:endParaRPr lang="en-US" dirty="0"/>
            </a:p>
          </p:txBody>
        </p:sp>
        <p:sp>
          <p:nvSpPr>
            <p:cNvPr id="22772" name="Freeform 1418"/>
            <p:cNvSpPr>
              <a:spLocks/>
            </p:cNvSpPr>
            <p:nvPr/>
          </p:nvSpPr>
          <p:spPr bwMode="auto">
            <a:xfrm>
              <a:off x="2690813" y="2817813"/>
              <a:ext cx="665162" cy="384175"/>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close/>
                </a:path>
              </a:pathLst>
            </a:custGeom>
            <a:solidFill>
              <a:srgbClr val="FFFFFF"/>
            </a:solidFill>
            <a:ln w="9525">
              <a:noFill/>
              <a:round/>
              <a:headEnd/>
              <a:tailEnd/>
            </a:ln>
          </p:spPr>
          <p:txBody>
            <a:bodyPr/>
            <a:lstStyle/>
            <a:p>
              <a:endParaRPr lang="en-US" dirty="0"/>
            </a:p>
          </p:txBody>
        </p:sp>
        <p:sp>
          <p:nvSpPr>
            <p:cNvPr id="22773" name="Freeform 1419"/>
            <p:cNvSpPr>
              <a:spLocks/>
            </p:cNvSpPr>
            <p:nvPr/>
          </p:nvSpPr>
          <p:spPr bwMode="auto">
            <a:xfrm>
              <a:off x="2690813" y="2817813"/>
              <a:ext cx="665162" cy="384175"/>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path>
              </a:pathLst>
            </a:custGeom>
            <a:solidFill>
              <a:srgbClr val="FFFFFF"/>
            </a:solidFill>
            <a:ln w="12700">
              <a:solidFill>
                <a:srgbClr val="000000"/>
              </a:solidFill>
              <a:prstDash val="solid"/>
              <a:round/>
              <a:headEnd/>
              <a:tailEnd/>
            </a:ln>
          </p:spPr>
          <p:txBody>
            <a:bodyPr/>
            <a:lstStyle/>
            <a:p>
              <a:endParaRPr lang="en-US" dirty="0"/>
            </a:p>
          </p:txBody>
        </p:sp>
        <p:sp>
          <p:nvSpPr>
            <p:cNvPr id="22770" name="Freeform 1421"/>
            <p:cNvSpPr>
              <a:spLocks/>
            </p:cNvSpPr>
            <p:nvPr/>
          </p:nvSpPr>
          <p:spPr bwMode="auto">
            <a:xfrm>
              <a:off x="2665413" y="3190875"/>
              <a:ext cx="701675" cy="441325"/>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close/>
                </a:path>
              </a:pathLst>
            </a:custGeom>
            <a:solidFill>
              <a:srgbClr val="FFFFFF"/>
            </a:solidFill>
            <a:ln w="9525">
              <a:noFill/>
              <a:round/>
              <a:headEnd/>
              <a:tailEnd/>
            </a:ln>
          </p:spPr>
          <p:txBody>
            <a:bodyPr/>
            <a:lstStyle/>
            <a:p>
              <a:endParaRPr lang="en-US" dirty="0"/>
            </a:p>
          </p:txBody>
        </p:sp>
        <p:sp>
          <p:nvSpPr>
            <p:cNvPr id="22771" name="Freeform 1422"/>
            <p:cNvSpPr>
              <a:spLocks/>
            </p:cNvSpPr>
            <p:nvPr/>
          </p:nvSpPr>
          <p:spPr bwMode="auto">
            <a:xfrm>
              <a:off x="2665413" y="3190875"/>
              <a:ext cx="701675" cy="441325"/>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path>
              </a:pathLst>
            </a:custGeom>
            <a:solidFill>
              <a:srgbClr val="FFFFFF"/>
            </a:solidFill>
            <a:ln w="12700">
              <a:solidFill>
                <a:srgbClr val="000000"/>
              </a:solidFill>
              <a:prstDash val="solid"/>
              <a:round/>
              <a:headEnd/>
              <a:tailEnd/>
            </a:ln>
          </p:spPr>
          <p:txBody>
            <a:bodyPr/>
            <a:lstStyle/>
            <a:p>
              <a:endParaRPr lang="en-US" dirty="0"/>
            </a:p>
          </p:txBody>
        </p:sp>
        <p:sp>
          <p:nvSpPr>
            <p:cNvPr id="22768" name="Freeform 1424"/>
            <p:cNvSpPr>
              <a:spLocks/>
            </p:cNvSpPr>
            <p:nvPr/>
          </p:nvSpPr>
          <p:spPr bwMode="auto">
            <a:xfrm>
              <a:off x="2654300" y="3551238"/>
              <a:ext cx="831850" cy="37306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close/>
                </a:path>
              </a:pathLst>
            </a:custGeom>
            <a:solidFill>
              <a:srgbClr val="FFFFFF"/>
            </a:solidFill>
            <a:ln w="9525">
              <a:noFill/>
              <a:round/>
              <a:headEnd/>
              <a:tailEnd/>
            </a:ln>
          </p:spPr>
          <p:txBody>
            <a:bodyPr/>
            <a:lstStyle/>
            <a:p>
              <a:endParaRPr lang="en-US" dirty="0"/>
            </a:p>
          </p:txBody>
        </p:sp>
        <p:sp>
          <p:nvSpPr>
            <p:cNvPr id="22769" name="Freeform 1425"/>
            <p:cNvSpPr>
              <a:spLocks/>
            </p:cNvSpPr>
            <p:nvPr/>
          </p:nvSpPr>
          <p:spPr bwMode="auto">
            <a:xfrm>
              <a:off x="2654300" y="3551238"/>
              <a:ext cx="831850" cy="37306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rgbClr val="FFFFFF"/>
            </a:solidFill>
            <a:ln w="12700">
              <a:solidFill>
                <a:srgbClr val="000000"/>
              </a:solidFill>
              <a:prstDash val="solid"/>
              <a:round/>
              <a:headEnd/>
              <a:tailEnd/>
            </a:ln>
          </p:spPr>
          <p:txBody>
            <a:bodyPr/>
            <a:lstStyle/>
            <a:p>
              <a:endParaRPr lang="en-US" dirty="0"/>
            </a:p>
          </p:txBody>
        </p:sp>
        <p:sp>
          <p:nvSpPr>
            <p:cNvPr id="22766" name="Freeform 1427"/>
            <p:cNvSpPr>
              <a:spLocks/>
            </p:cNvSpPr>
            <p:nvPr/>
          </p:nvSpPr>
          <p:spPr bwMode="auto">
            <a:xfrm>
              <a:off x="2832100" y="3911600"/>
              <a:ext cx="736600" cy="373063"/>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close/>
                </a:path>
              </a:pathLst>
            </a:custGeom>
            <a:solidFill>
              <a:srgbClr val="FFFFFF"/>
            </a:solidFill>
            <a:ln w="9525">
              <a:noFill/>
              <a:round/>
              <a:headEnd/>
              <a:tailEnd/>
            </a:ln>
          </p:spPr>
          <p:txBody>
            <a:bodyPr/>
            <a:lstStyle/>
            <a:p>
              <a:endParaRPr lang="en-US" dirty="0"/>
            </a:p>
          </p:txBody>
        </p:sp>
        <p:sp>
          <p:nvSpPr>
            <p:cNvPr id="22767" name="Freeform 1428"/>
            <p:cNvSpPr>
              <a:spLocks/>
            </p:cNvSpPr>
            <p:nvPr/>
          </p:nvSpPr>
          <p:spPr bwMode="auto">
            <a:xfrm>
              <a:off x="2832100" y="3911600"/>
              <a:ext cx="736600" cy="373063"/>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path>
              </a:pathLst>
            </a:custGeom>
            <a:solidFill>
              <a:srgbClr val="FFFFFF"/>
            </a:solidFill>
            <a:ln w="12700">
              <a:solidFill>
                <a:srgbClr val="000000"/>
              </a:solidFill>
              <a:prstDash val="solid"/>
              <a:round/>
              <a:headEnd/>
              <a:tailEnd/>
            </a:ln>
          </p:spPr>
          <p:txBody>
            <a:bodyPr/>
            <a:lstStyle/>
            <a:p>
              <a:endParaRPr lang="en-US" dirty="0"/>
            </a:p>
          </p:txBody>
        </p:sp>
        <p:sp>
          <p:nvSpPr>
            <p:cNvPr id="22764" name="Freeform 1430"/>
            <p:cNvSpPr>
              <a:spLocks/>
            </p:cNvSpPr>
            <p:nvPr/>
          </p:nvSpPr>
          <p:spPr bwMode="auto">
            <a:xfrm>
              <a:off x="2736850" y="4273550"/>
              <a:ext cx="857250" cy="39687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close/>
                </a:path>
              </a:pathLst>
            </a:custGeom>
            <a:solidFill>
              <a:srgbClr val="FFFFFF"/>
            </a:solidFill>
            <a:ln w="9525">
              <a:noFill/>
              <a:round/>
              <a:headEnd/>
              <a:tailEnd/>
            </a:ln>
          </p:spPr>
          <p:txBody>
            <a:bodyPr/>
            <a:lstStyle/>
            <a:p>
              <a:endParaRPr lang="en-US" dirty="0"/>
            </a:p>
          </p:txBody>
        </p:sp>
        <p:sp>
          <p:nvSpPr>
            <p:cNvPr id="22765" name="Freeform 1431"/>
            <p:cNvSpPr>
              <a:spLocks/>
            </p:cNvSpPr>
            <p:nvPr/>
          </p:nvSpPr>
          <p:spPr bwMode="auto">
            <a:xfrm>
              <a:off x="2736850" y="4273550"/>
              <a:ext cx="857250" cy="39687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path>
              </a:pathLst>
            </a:custGeom>
            <a:solidFill>
              <a:srgbClr val="FFFFFF"/>
            </a:solidFill>
            <a:ln w="12700">
              <a:solidFill>
                <a:srgbClr val="000000"/>
              </a:solidFill>
              <a:prstDash val="solid"/>
              <a:round/>
              <a:headEnd/>
              <a:tailEnd/>
            </a:ln>
          </p:spPr>
          <p:txBody>
            <a:bodyPr/>
            <a:lstStyle/>
            <a:p>
              <a:endParaRPr lang="en-US" dirty="0"/>
            </a:p>
          </p:txBody>
        </p:sp>
        <p:sp>
          <p:nvSpPr>
            <p:cNvPr id="22762" name="Freeform 1433"/>
            <p:cNvSpPr>
              <a:spLocks/>
            </p:cNvSpPr>
            <p:nvPr/>
          </p:nvSpPr>
          <p:spPr bwMode="auto">
            <a:xfrm>
              <a:off x="3568700" y="4284663"/>
              <a:ext cx="488950" cy="442912"/>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close/>
                </a:path>
              </a:pathLst>
            </a:custGeom>
            <a:solidFill>
              <a:srgbClr val="FFFFFF"/>
            </a:solidFill>
            <a:ln w="9525">
              <a:noFill/>
              <a:round/>
              <a:headEnd/>
              <a:tailEnd/>
            </a:ln>
          </p:spPr>
          <p:txBody>
            <a:bodyPr/>
            <a:lstStyle/>
            <a:p>
              <a:endParaRPr lang="en-US" dirty="0"/>
            </a:p>
          </p:txBody>
        </p:sp>
        <p:sp>
          <p:nvSpPr>
            <p:cNvPr id="22763" name="Freeform 1434"/>
            <p:cNvSpPr>
              <a:spLocks/>
            </p:cNvSpPr>
            <p:nvPr/>
          </p:nvSpPr>
          <p:spPr bwMode="auto">
            <a:xfrm>
              <a:off x="3568700" y="4284663"/>
              <a:ext cx="488950" cy="442912"/>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path>
              </a:pathLst>
            </a:custGeom>
            <a:solidFill>
              <a:srgbClr val="FFFFFF"/>
            </a:solidFill>
            <a:ln w="12700">
              <a:solidFill>
                <a:srgbClr val="000000"/>
              </a:solidFill>
              <a:prstDash val="solid"/>
              <a:round/>
              <a:headEnd/>
              <a:tailEnd/>
            </a:ln>
          </p:spPr>
          <p:txBody>
            <a:bodyPr/>
            <a:lstStyle/>
            <a:p>
              <a:endParaRPr lang="en-US" dirty="0"/>
            </a:p>
          </p:txBody>
        </p:sp>
        <p:sp>
          <p:nvSpPr>
            <p:cNvPr id="22760" name="Freeform 1436"/>
            <p:cNvSpPr>
              <a:spLocks/>
            </p:cNvSpPr>
            <p:nvPr/>
          </p:nvSpPr>
          <p:spPr bwMode="auto">
            <a:xfrm>
              <a:off x="3640138" y="4716463"/>
              <a:ext cx="593725" cy="455612"/>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close/>
                </a:path>
              </a:pathLst>
            </a:custGeom>
            <a:solidFill>
              <a:srgbClr val="FFFFFF"/>
            </a:solidFill>
            <a:ln w="9525">
              <a:noFill/>
              <a:round/>
              <a:headEnd/>
              <a:tailEnd/>
            </a:ln>
          </p:spPr>
          <p:txBody>
            <a:bodyPr/>
            <a:lstStyle/>
            <a:p>
              <a:endParaRPr lang="en-US" dirty="0"/>
            </a:p>
          </p:txBody>
        </p:sp>
        <p:sp>
          <p:nvSpPr>
            <p:cNvPr id="22761" name="Freeform 1437"/>
            <p:cNvSpPr>
              <a:spLocks/>
            </p:cNvSpPr>
            <p:nvPr/>
          </p:nvSpPr>
          <p:spPr bwMode="auto">
            <a:xfrm>
              <a:off x="3640138" y="4716463"/>
              <a:ext cx="593725" cy="455612"/>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path>
              </a:pathLst>
            </a:custGeom>
            <a:solidFill>
              <a:srgbClr val="FFFFFF"/>
            </a:solidFill>
            <a:ln w="12700">
              <a:solidFill>
                <a:srgbClr val="000000"/>
              </a:solidFill>
              <a:prstDash val="solid"/>
              <a:round/>
              <a:headEnd/>
              <a:tailEnd/>
            </a:ln>
          </p:spPr>
          <p:txBody>
            <a:bodyPr/>
            <a:lstStyle/>
            <a:p>
              <a:endParaRPr lang="en-US" dirty="0"/>
            </a:p>
          </p:txBody>
        </p:sp>
        <p:sp>
          <p:nvSpPr>
            <p:cNvPr id="22758" name="Freeform 1439"/>
            <p:cNvSpPr>
              <a:spLocks/>
            </p:cNvSpPr>
            <p:nvPr/>
          </p:nvSpPr>
          <p:spPr bwMode="auto">
            <a:xfrm>
              <a:off x="3235325" y="2768600"/>
              <a:ext cx="654050" cy="723900"/>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close/>
                </a:path>
              </a:pathLst>
            </a:custGeom>
            <a:solidFill>
              <a:srgbClr val="FFFFFF"/>
            </a:solidFill>
            <a:ln w="9525">
              <a:noFill/>
              <a:round/>
              <a:headEnd/>
              <a:tailEnd/>
            </a:ln>
          </p:spPr>
          <p:txBody>
            <a:bodyPr/>
            <a:lstStyle/>
            <a:p>
              <a:endParaRPr lang="en-US" dirty="0"/>
            </a:p>
          </p:txBody>
        </p:sp>
        <p:sp>
          <p:nvSpPr>
            <p:cNvPr id="22759" name="Freeform 1440"/>
            <p:cNvSpPr>
              <a:spLocks/>
            </p:cNvSpPr>
            <p:nvPr/>
          </p:nvSpPr>
          <p:spPr bwMode="auto">
            <a:xfrm>
              <a:off x="3235325" y="2768600"/>
              <a:ext cx="654050" cy="723900"/>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path>
              </a:pathLst>
            </a:custGeom>
            <a:solidFill>
              <a:srgbClr val="FFFFFF"/>
            </a:solidFill>
            <a:ln w="12700">
              <a:solidFill>
                <a:srgbClr val="000000"/>
              </a:solidFill>
              <a:prstDash val="solid"/>
              <a:round/>
              <a:headEnd/>
              <a:tailEnd/>
            </a:ln>
          </p:spPr>
          <p:txBody>
            <a:bodyPr/>
            <a:lstStyle/>
            <a:p>
              <a:endParaRPr lang="en-US" dirty="0"/>
            </a:p>
          </p:txBody>
        </p:sp>
        <p:sp>
          <p:nvSpPr>
            <p:cNvPr id="22756" name="Freeform 1442"/>
            <p:cNvSpPr>
              <a:spLocks/>
            </p:cNvSpPr>
            <p:nvPr/>
          </p:nvSpPr>
          <p:spPr bwMode="auto">
            <a:xfrm>
              <a:off x="3663950" y="3013075"/>
              <a:ext cx="498475" cy="573088"/>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close/>
                </a:path>
              </a:pathLst>
            </a:custGeom>
            <a:solidFill>
              <a:srgbClr val="FFFFFF"/>
            </a:solidFill>
            <a:ln w="9525">
              <a:noFill/>
              <a:round/>
              <a:headEnd/>
              <a:tailEnd/>
            </a:ln>
          </p:spPr>
          <p:txBody>
            <a:bodyPr/>
            <a:lstStyle/>
            <a:p>
              <a:endParaRPr lang="en-US" dirty="0"/>
            </a:p>
          </p:txBody>
        </p:sp>
        <p:sp>
          <p:nvSpPr>
            <p:cNvPr id="22757" name="Freeform 1443"/>
            <p:cNvSpPr>
              <a:spLocks/>
            </p:cNvSpPr>
            <p:nvPr/>
          </p:nvSpPr>
          <p:spPr bwMode="auto">
            <a:xfrm>
              <a:off x="3663950" y="3013075"/>
              <a:ext cx="498475" cy="573088"/>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path>
              </a:pathLst>
            </a:custGeom>
            <a:solidFill>
              <a:srgbClr val="FFFFFF"/>
            </a:solidFill>
            <a:ln w="12700">
              <a:solidFill>
                <a:srgbClr val="000000"/>
              </a:solidFill>
              <a:prstDash val="solid"/>
              <a:round/>
              <a:headEnd/>
              <a:tailEnd/>
            </a:ln>
          </p:spPr>
          <p:txBody>
            <a:bodyPr/>
            <a:lstStyle/>
            <a:p>
              <a:endParaRPr lang="en-US" dirty="0"/>
            </a:p>
          </p:txBody>
        </p:sp>
        <p:sp>
          <p:nvSpPr>
            <p:cNvPr id="22754" name="Freeform 1445"/>
            <p:cNvSpPr>
              <a:spLocks/>
            </p:cNvSpPr>
            <p:nvPr/>
          </p:nvSpPr>
          <p:spPr bwMode="auto">
            <a:xfrm>
              <a:off x="3355975" y="3470275"/>
              <a:ext cx="569913" cy="373063"/>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close/>
                </a:path>
              </a:pathLst>
            </a:custGeom>
            <a:solidFill>
              <a:srgbClr val="FFFFFF"/>
            </a:solidFill>
            <a:ln w="9525">
              <a:noFill/>
              <a:round/>
              <a:headEnd/>
              <a:tailEnd/>
            </a:ln>
          </p:spPr>
          <p:txBody>
            <a:bodyPr/>
            <a:lstStyle/>
            <a:p>
              <a:endParaRPr lang="en-US" dirty="0"/>
            </a:p>
          </p:txBody>
        </p:sp>
        <p:sp>
          <p:nvSpPr>
            <p:cNvPr id="22755" name="Freeform 1446"/>
            <p:cNvSpPr>
              <a:spLocks/>
            </p:cNvSpPr>
            <p:nvPr/>
          </p:nvSpPr>
          <p:spPr bwMode="auto">
            <a:xfrm>
              <a:off x="3355975" y="3470275"/>
              <a:ext cx="569913" cy="373063"/>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path>
              </a:pathLst>
            </a:custGeom>
            <a:solidFill>
              <a:srgbClr val="FFFFFF"/>
            </a:solidFill>
            <a:ln w="12700">
              <a:solidFill>
                <a:srgbClr val="000000"/>
              </a:solidFill>
              <a:prstDash val="solid"/>
              <a:round/>
              <a:headEnd/>
              <a:tailEnd/>
            </a:ln>
          </p:spPr>
          <p:txBody>
            <a:bodyPr/>
            <a:lstStyle/>
            <a:p>
              <a:endParaRPr lang="en-US" dirty="0"/>
            </a:p>
          </p:txBody>
        </p:sp>
        <p:sp>
          <p:nvSpPr>
            <p:cNvPr id="22752" name="Freeform 1448"/>
            <p:cNvSpPr>
              <a:spLocks/>
            </p:cNvSpPr>
            <p:nvPr/>
          </p:nvSpPr>
          <p:spPr bwMode="auto">
            <a:xfrm>
              <a:off x="3852863" y="2944813"/>
              <a:ext cx="536575" cy="220662"/>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close/>
                </a:path>
              </a:pathLst>
            </a:custGeom>
            <a:solidFill>
              <a:srgbClr val="FFFFFF"/>
            </a:solidFill>
            <a:ln w="9525">
              <a:noFill/>
              <a:round/>
              <a:headEnd/>
              <a:tailEnd/>
            </a:ln>
          </p:spPr>
          <p:txBody>
            <a:bodyPr/>
            <a:lstStyle/>
            <a:p>
              <a:endParaRPr lang="en-US" dirty="0"/>
            </a:p>
          </p:txBody>
        </p:sp>
        <p:sp>
          <p:nvSpPr>
            <p:cNvPr id="22753" name="Freeform 1449"/>
            <p:cNvSpPr>
              <a:spLocks/>
            </p:cNvSpPr>
            <p:nvPr/>
          </p:nvSpPr>
          <p:spPr bwMode="auto">
            <a:xfrm>
              <a:off x="3852863" y="2944813"/>
              <a:ext cx="536575" cy="220662"/>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path>
              </a:pathLst>
            </a:custGeom>
            <a:solidFill>
              <a:srgbClr val="FFFFFF"/>
            </a:solidFill>
            <a:ln w="12700">
              <a:solidFill>
                <a:srgbClr val="000000"/>
              </a:solidFill>
              <a:prstDash val="solid"/>
              <a:round/>
              <a:headEnd/>
              <a:tailEnd/>
            </a:ln>
          </p:spPr>
          <p:txBody>
            <a:bodyPr/>
            <a:lstStyle/>
            <a:p>
              <a:endParaRPr lang="en-US" dirty="0"/>
            </a:p>
          </p:txBody>
        </p:sp>
        <p:sp>
          <p:nvSpPr>
            <p:cNvPr id="22750" name="Freeform 1451"/>
            <p:cNvSpPr>
              <a:spLocks/>
            </p:cNvSpPr>
            <p:nvPr/>
          </p:nvSpPr>
          <p:spPr bwMode="auto">
            <a:xfrm>
              <a:off x="4233863" y="3095625"/>
              <a:ext cx="381000" cy="512763"/>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close/>
                </a:path>
              </a:pathLst>
            </a:custGeom>
            <a:solidFill>
              <a:srgbClr val="FFFFFF"/>
            </a:solidFill>
            <a:ln w="9525">
              <a:noFill/>
              <a:round/>
              <a:headEnd/>
              <a:tailEnd/>
            </a:ln>
          </p:spPr>
          <p:txBody>
            <a:bodyPr/>
            <a:lstStyle/>
            <a:p>
              <a:endParaRPr lang="en-US" dirty="0"/>
            </a:p>
          </p:txBody>
        </p:sp>
        <p:sp>
          <p:nvSpPr>
            <p:cNvPr id="22751" name="Freeform 1452"/>
            <p:cNvSpPr>
              <a:spLocks/>
            </p:cNvSpPr>
            <p:nvPr/>
          </p:nvSpPr>
          <p:spPr bwMode="auto">
            <a:xfrm>
              <a:off x="4233863" y="3095625"/>
              <a:ext cx="381000" cy="512763"/>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path>
              </a:pathLst>
            </a:custGeom>
            <a:solidFill>
              <a:srgbClr val="FFFFFF"/>
            </a:solidFill>
            <a:ln w="12700">
              <a:solidFill>
                <a:srgbClr val="000000"/>
              </a:solidFill>
              <a:prstDash val="solid"/>
              <a:round/>
              <a:headEnd/>
              <a:tailEnd/>
            </a:ln>
          </p:spPr>
          <p:txBody>
            <a:bodyPr/>
            <a:lstStyle/>
            <a:p>
              <a:endParaRPr lang="en-US" dirty="0"/>
            </a:p>
          </p:txBody>
        </p:sp>
        <p:sp>
          <p:nvSpPr>
            <p:cNvPr id="22748" name="Freeform 1454"/>
            <p:cNvSpPr>
              <a:spLocks/>
            </p:cNvSpPr>
            <p:nvPr/>
          </p:nvSpPr>
          <p:spPr bwMode="auto">
            <a:xfrm>
              <a:off x="3817938" y="3551238"/>
              <a:ext cx="403225" cy="663575"/>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close/>
                </a:path>
              </a:pathLst>
            </a:custGeom>
            <a:solidFill>
              <a:srgbClr val="FFFFFF"/>
            </a:solidFill>
            <a:ln w="9525">
              <a:noFill/>
              <a:round/>
              <a:headEnd/>
              <a:tailEnd/>
            </a:ln>
          </p:spPr>
          <p:txBody>
            <a:bodyPr/>
            <a:lstStyle/>
            <a:p>
              <a:endParaRPr lang="en-US" dirty="0"/>
            </a:p>
          </p:txBody>
        </p:sp>
        <p:sp>
          <p:nvSpPr>
            <p:cNvPr id="22749" name="Freeform 1455"/>
            <p:cNvSpPr>
              <a:spLocks/>
            </p:cNvSpPr>
            <p:nvPr/>
          </p:nvSpPr>
          <p:spPr bwMode="auto">
            <a:xfrm>
              <a:off x="3817938" y="3551238"/>
              <a:ext cx="403225" cy="663575"/>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path>
              </a:pathLst>
            </a:custGeom>
            <a:solidFill>
              <a:srgbClr val="FFFFFF"/>
            </a:solidFill>
            <a:ln w="12700">
              <a:solidFill>
                <a:srgbClr val="000000"/>
              </a:solidFill>
              <a:prstDash val="solid"/>
              <a:round/>
              <a:headEnd/>
              <a:tailEnd/>
            </a:ln>
          </p:spPr>
          <p:txBody>
            <a:bodyPr/>
            <a:lstStyle/>
            <a:p>
              <a:endParaRPr lang="en-US" dirty="0"/>
            </a:p>
          </p:txBody>
        </p:sp>
        <p:sp>
          <p:nvSpPr>
            <p:cNvPr id="22746" name="Freeform 1457"/>
            <p:cNvSpPr>
              <a:spLocks/>
            </p:cNvSpPr>
            <p:nvPr/>
          </p:nvSpPr>
          <p:spPr bwMode="auto">
            <a:xfrm>
              <a:off x="3451225" y="3817938"/>
              <a:ext cx="652463" cy="538162"/>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close/>
                </a:path>
              </a:pathLst>
            </a:custGeom>
            <a:solidFill>
              <a:srgbClr val="FFFFFF"/>
            </a:solidFill>
            <a:ln w="9525">
              <a:noFill/>
              <a:round/>
              <a:headEnd/>
              <a:tailEnd/>
            </a:ln>
          </p:spPr>
          <p:txBody>
            <a:bodyPr/>
            <a:lstStyle/>
            <a:p>
              <a:endParaRPr lang="en-US" dirty="0"/>
            </a:p>
          </p:txBody>
        </p:sp>
        <p:sp>
          <p:nvSpPr>
            <p:cNvPr id="22747" name="Freeform 1458"/>
            <p:cNvSpPr>
              <a:spLocks/>
            </p:cNvSpPr>
            <p:nvPr/>
          </p:nvSpPr>
          <p:spPr bwMode="auto">
            <a:xfrm>
              <a:off x="3451225" y="3817938"/>
              <a:ext cx="652463" cy="538162"/>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path>
              </a:pathLst>
            </a:custGeom>
            <a:solidFill>
              <a:srgbClr val="FFFFFF"/>
            </a:solidFill>
            <a:ln w="12700">
              <a:solidFill>
                <a:srgbClr val="000000"/>
              </a:solidFill>
              <a:prstDash val="solid"/>
              <a:round/>
              <a:headEnd/>
              <a:tailEnd/>
            </a:ln>
          </p:spPr>
          <p:txBody>
            <a:bodyPr/>
            <a:lstStyle/>
            <a:p>
              <a:endParaRPr lang="en-US" dirty="0"/>
            </a:p>
          </p:txBody>
        </p:sp>
        <p:sp>
          <p:nvSpPr>
            <p:cNvPr id="22744" name="Freeform 1460"/>
            <p:cNvSpPr>
              <a:spLocks/>
            </p:cNvSpPr>
            <p:nvPr/>
          </p:nvSpPr>
          <p:spPr bwMode="auto">
            <a:xfrm>
              <a:off x="4162425" y="3597275"/>
              <a:ext cx="320675" cy="514350"/>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close/>
                </a:path>
              </a:pathLst>
            </a:custGeom>
            <a:solidFill>
              <a:srgbClr val="FFFFFF"/>
            </a:solidFill>
            <a:ln w="9525">
              <a:solidFill>
                <a:srgbClr val="000000"/>
              </a:solidFill>
              <a:round/>
              <a:headEnd/>
              <a:tailEnd/>
            </a:ln>
          </p:spPr>
          <p:txBody>
            <a:bodyPr/>
            <a:lstStyle/>
            <a:p>
              <a:endParaRPr lang="en-US" dirty="0"/>
            </a:p>
          </p:txBody>
        </p:sp>
        <p:sp>
          <p:nvSpPr>
            <p:cNvPr id="22745" name="Freeform 1461"/>
            <p:cNvSpPr>
              <a:spLocks/>
            </p:cNvSpPr>
            <p:nvPr/>
          </p:nvSpPr>
          <p:spPr bwMode="auto">
            <a:xfrm>
              <a:off x="4162425" y="3597275"/>
              <a:ext cx="320675" cy="514350"/>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path>
              </a:pathLst>
            </a:custGeom>
            <a:solidFill>
              <a:srgbClr val="FFFFFF"/>
            </a:solidFill>
            <a:ln w="12700">
              <a:solidFill>
                <a:srgbClr val="000000"/>
              </a:solidFill>
              <a:prstDash val="solid"/>
              <a:round/>
              <a:headEnd/>
              <a:tailEnd/>
            </a:ln>
          </p:spPr>
          <p:txBody>
            <a:bodyPr/>
            <a:lstStyle/>
            <a:p>
              <a:endParaRPr lang="en-US" dirty="0"/>
            </a:p>
          </p:txBody>
        </p:sp>
        <p:sp>
          <p:nvSpPr>
            <p:cNvPr id="22742" name="Freeform 1463"/>
            <p:cNvSpPr>
              <a:spLocks/>
            </p:cNvSpPr>
            <p:nvPr/>
          </p:nvSpPr>
          <p:spPr bwMode="auto">
            <a:xfrm>
              <a:off x="4411663" y="3492500"/>
              <a:ext cx="415925" cy="46831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close/>
                </a:path>
              </a:pathLst>
            </a:custGeom>
            <a:solidFill>
              <a:srgbClr val="FFFFFF"/>
            </a:solidFill>
            <a:ln w="9525">
              <a:noFill/>
              <a:round/>
              <a:headEnd/>
              <a:tailEnd/>
            </a:ln>
          </p:spPr>
          <p:txBody>
            <a:bodyPr/>
            <a:lstStyle/>
            <a:p>
              <a:endParaRPr lang="en-US" dirty="0"/>
            </a:p>
          </p:txBody>
        </p:sp>
        <p:sp>
          <p:nvSpPr>
            <p:cNvPr id="22743" name="Freeform 1464"/>
            <p:cNvSpPr>
              <a:spLocks/>
            </p:cNvSpPr>
            <p:nvPr/>
          </p:nvSpPr>
          <p:spPr bwMode="auto">
            <a:xfrm>
              <a:off x="4411663" y="3492500"/>
              <a:ext cx="415925" cy="46831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path>
              </a:pathLst>
            </a:custGeom>
            <a:solidFill>
              <a:srgbClr val="FFFFFF"/>
            </a:solidFill>
            <a:ln w="12700">
              <a:solidFill>
                <a:srgbClr val="000000"/>
              </a:solidFill>
              <a:prstDash val="solid"/>
              <a:round/>
              <a:headEnd/>
              <a:tailEnd/>
            </a:ln>
          </p:spPr>
          <p:txBody>
            <a:bodyPr/>
            <a:lstStyle/>
            <a:p>
              <a:endParaRPr lang="en-US" dirty="0"/>
            </a:p>
          </p:txBody>
        </p:sp>
        <p:sp>
          <p:nvSpPr>
            <p:cNvPr id="22740" name="Freeform 1466"/>
            <p:cNvSpPr>
              <a:spLocks/>
            </p:cNvSpPr>
            <p:nvPr/>
          </p:nvSpPr>
          <p:spPr bwMode="auto">
            <a:xfrm>
              <a:off x="4043363" y="3911600"/>
              <a:ext cx="725487" cy="398463"/>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close/>
                </a:path>
              </a:pathLst>
            </a:custGeom>
            <a:solidFill>
              <a:srgbClr val="FFFFFF"/>
            </a:solidFill>
            <a:ln w="9525">
              <a:noFill/>
              <a:round/>
              <a:headEnd/>
              <a:tailEnd/>
            </a:ln>
          </p:spPr>
          <p:txBody>
            <a:bodyPr/>
            <a:lstStyle/>
            <a:p>
              <a:endParaRPr lang="en-US" dirty="0"/>
            </a:p>
          </p:txBody>
        </p:sp>
        <p:sp>
          <p:nvSpPr>
            <p:cNvPr id="22741" name="Freeform 1467"/>
            <p:cNvSpPr>
              <a:spLocks/>
            </p:cNvSpPr>
            <p:nvPr/>
          </p:nvSpPr>
          <p:spPr bwMode="auto">
            <a:xfrm>
              <a:off x="4043363" y="3911600"/>
              <a:ext cx="725487" cy="398463"/>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path>
              </a:pathLst>
            </a:custGeom>
            <a:solidFill>
              <a:srgbClr val="FFFFFF"/>
            </a:solidFill>
            <a:ln w="12700">
              <a:solidFill>
                <a:srgbClr val="000000"/>
              </a:solidFill>
              <a:prstDash val="solid"/>
              <a:round/>
              <a:headEnd/>
              <a:tailEnd/>
            </a:ln>
          </p:spPr>
          <p:txBody>
            <a:bodyPr/>
            <a:lstStyle/>
            <a:p>
              <a:endParaRPr lang="en-US" dirty="0"/>
            </a:p>
          </p:txBody>
        </p:sp>
        <p:sp>
          <p:nvSpPr>
            <p:cNvPr id="22738" name="Freeform 1469"/>
            <p:cNvSpPr>
              <a:spLocks/>
            </p:cNvSpPr>
            <p:nvPr/>
          </p:nvSpPr>
          <p:spPr bwMode="auto">
            <a:xfrm>
              <a:off x="3995738" y="4168775"/>
              <a:ext cx="842962" cy="301625"/>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close/>
                </a:path>
              </a:pathLst>
            </a:custGeom>
            <a:solidFill>
              <a:srgbClr val="FFFFFF"/>
            </a:solidFill>
            <a:ln w="9525">
              <a:noFill/>
              <a:round/>
              <a:headEnd/>
              <a:tailEnd/>
            </a:ln>
          </p:spPr>
          <p:txBody>
            <a:bodyPr/>
            <a:lstStyle/>
            <a:p>
              <a:endParaRPr lang="en-US" dirty="0"/>
            </a:p>
          </p:txBody>
        </p:sp>
        <p:sp>
          <p:nvSpPr>
            <p:cNvPr id="22739" name="Freeform 1470"/>
            <p:cNvSpPr>
              <a:spLocks/>
            </p:cNvSpPr>
            <p:nvPr/>
          </p:nvSpPr>
          <p:spPr bwMode="auto">
            <a:xfrm>
              <a:off x="3995738" y="4168775"/>
              <a:ext cx="842962" cy="301625"/>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path>
              </a:pathLst>
            </a:custGeom>
            <a:solidFill>
              <a:srgbClr val="FFFFFF"/>
            </a:solidFill>
            <a:ln w="12700">
              <a:solidFill>
                <a:srgbClr val="000000"/>
              </a:solidFill>
              <a:prstDash val="solid"/>
              <a:round/>
              <a:headEnd/>
              <a:tailEnd/>
            </a:ln>
          </p:spPr>
          <p:txBody>
            <a:bodyPr/>
            <a:lstStyle/>
            <a:p>
              <a:endParaRPr lang="en-US" dirty="0"/>
            </a:p>
          </p:txBody>
        </p:sp>
        <p:sp>
          <p:nvSpPr>
            <p:cNvPr id="22736" name="Freeform 1472"/>
            <p:cNvSpPr>
              <a:spLocks/>
            </p:cNvSpPr>
            <p:nvPr/>
          </p:nvSpPr>
          <p:spPr bwMode="auto">
            <a:xfrm>
              <a:off x="3911600" y="4451350"/>
              <a:ext cx="346075" cy="581025"/>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close/>
                </a:path>
              </a:pathLst>
            </a:custGeom>
            <a:solidFill>
              <a:srgbClr val="FFFFFF"/>
            </a:solidFill>
            <a:ln w="9525">
              <a:noFill/>
              <a:round/>
              <a:headEnd/>
              <a:tailEnd/>
            </a:ln>
          </p:spPr>
          <p:txBody>
            <a:bodyPr/>
            <a:lstStyle/>
            <a:p>
              <a:endParaRPr lang="en-US" dirty="0"/>
            </a:p>
          </p:txBody>
        </p:sp>
        <p:sp>
          <p:nvSpPr>
            <p:cNvPr id="22737" name="Freeform 1473"/>
            <p:cNvSpPr>
              <a:spLocks/>
            </p:cNvSpPr>
            <p:nvPr/>
          </p:nvSpPr>
          <p:spPr bwMode="auto">
            <a:xfrm>
              <a:off x="3911600" y="4451350"/>
              <a:ext cx="346075" cy="581025"/>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path>
              </a:pathLst>
            </a:custGeom>
            <a:solidFill>
              <a:srgbClr val="FFFFFF"/>
            </a:solidFill>
            <a:ln w="12700">
              <a:solidFill>
                <a:srgbClr val="000000"/>
              </a:solidFill>
              <a:prstDash val="solid"/>
              <a:round/>
              <a:headEnd/>
              <a:tailEnd/>
            </a:ln>
          </p:spPr>
          <p:txBody>
            <a:bodyPr/>
            <a:lstStyle/>
            <a:p>
              <a:endParaRPr lang="en-US" dirty="0"/>
            </a:p>
          </p:txBody>
        </p:sp>
        <p:sp>
          <p:nvSpPr>
            <p:cNvPr id="22734" name="Freeform 1475"/>
            <p:cNvSpPr>
              <a:spLocks/>
            </p:cNvSpPr>
            <p:nvPr/>
          </p:nvSpPr>
          <p:spPr bwMode="auto">
            <a:xfrm>
              <a:off x="4233863" y="4413250"/>
              <a:ext cx="392112" cy="595313"/>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close/>
                </a:path>
              </a:pathLst>
            </a:custGeom>
            <a:solidFill>
              <a:srgbClr val="FFFFFF"/>
            </a:solidFill>
            <a:ln w="9525">
              <a:noFill/>
              <a:round/>
              <a:headEnd/>
              <a:tailEnd/>
            </a:ln>
          </p:spPr>
          <p:txBody>
            <a:bodyPr/>
            <a:lstStyle/>
            <a:p>
              <a:endParaRPr lang="en-US" dirty="0"/>
            </a:p>
          </p:txBody>
        </p:sp>
        <p:sp>
          <p:nvSpPr>
            <p:cNvPr id="22735" name="Freeform 1476"/>
            <p:cNvSpPr>
              <a:spLocks/>
            </p:cNvSpPr>
            <p:nvPr/>
          </p:nvSpPr>
          <p:spPr bwMode="auto">
            <a:xfrm>
              <a:off x="4233863" y="4413250"/>
              <a:ext cx="392112" cy="595313"/>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path>
              </a:pathLst>
            </a:custGeom>
            <a:solidFill>
              <a:srgbClr val="FFFFFF"/>
            </a:solidFill>
            <a:ln w="12700">
              <a:solidFill>
                <a:srgbClr val="000000"/>
              </a:solidFill>
              <a:prstDash val="solid"/>
              <a:round/>
              <a:headEnd/>
              <a:tailEnd/>
            </a:ln>
          </p:spPr>
          <p:txBody>
            <a:bodyPr/>
            <a:lstStyle/>
            <a:p>
              <a:endParaRPr lang="en-US" dirty="0"/>
            </a:p>
          </p:txBody>
        </p:sp>
        <p:sp>
          <p:nvSpPr>
            <p:cNvPr id="22732" name="Freeform 1478"/>
            <p:cNvSpPr>
              <a:spLocks/>
            </p:cNvSpPr>
            <p:nvPr/>
          </p:nvSpPr>
          <p:spPr bwMode="auto">
            <a:xfrm>
              <a:off x="4483100" y="4391025"/>
              <a:ext cx="533400" cy="534988"/>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close/>
                </a:path>
              </a:pathLst>
            </a:custGeom>
            <a:solidFill>
              <a:srgbClr val="FFFFFF"/>
            </a:solidFill>
            <a:ln w="9525">
              <a:noFill/>
              <a:round/>
              <a:headEnd/>
              <a:tailEnd/>
            </a:ln>
          </p:spPr>
          <p:txBody>
            <a:bodyPr/>
            <a:lstStyle/>
            <a:p>
              <a:endParaRPr lang="en-US" dirty="0"/>
            </a:p>
          </p:txBody>
        </p:sp>
        <p:sp>
          <p:nvSpPr>
            <p:cNvPr id="22733" name="Freeform 1479"/>
            <p:cNvSpPr>
              <a:spLocks/>
            </p:cNvSpPr>
            <p:nvPr/>
          </p:nvSpPr>
          <p:spPr bwMode="auto">
            <a:xfrm>
              <a:off x="4483100" y="4391025"/>
              <a:ext cx="533400" cy="534988"/>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path>
              </a:pathLst>
            </a:custGeom>
            <a:solidFill>
              <a:srgbClr val="FFFFFF"/>
            </a:solidFill>
            <a:ln w="12700">
              <a:solidFill>
                <a:srgbClr val="000000"/>
              </a:solidFill>
              <a:prstDash val="solid"/>
              <a:round/>
              <a:headEnd/>
              <a:tailEnd/>
            </a:ln>
          </p:spPr>
          <p:txBody>
            <a:bodyPr/>
            <a:lstStyle/>
            <a:p>
              <a:endParaRPr lang="en-US" dirty="0"/>
            </a:p>
          </p:txBody>
        </p:sp>
        <p:sp>
          <p:nvSpPr>
            <p:cNvPr id="22730" name="Freeform 1481"/>
            <p:cNvSpPr>
              <a:spLocks/>
            </p:cNvSpPr>
            <p:nvPr/>
          </p:nvSpPr>
          <p:spPr bwMode="auto">
            <a:xfrm>
              <a:off x="4708525" y="4310063"/>
              <a:ext cx="487363" cy="384175"/>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close/>
                </a:path>
              </a:pathLst>
            </a:custGeom>
            <a:solidFill>
              <a:srgbClr val="FFFFFF"/>
            </a:solidFill>
            <a:ln w="9525">
              <a:noFill/>
              <a:round/>
              <a:headEnd/>
              <a:tailEnd/>
            </a:ln>
          </p:spPr>
          <p:txBody>
            <a:bodyPr/>
            <a:lstStyle/>
            <a:p>
              <a:endParaRPr lang="en-US" dirty="0"/>
            </a:p>
          </p:txBody>
        </p:sp>
        <p:sp>
          <p:nvSpPr>
            <p:cNvPr id="22731" name="Freeform 1482"/>
            <p:cNvSpPr>
              <a:spLocks/>
            </p:cNvSpPr>
            <p:nvPr/>
          </p:nvSpPr>
          <p:spPr bwMode="auto">
            <a:xfrm>
              <a:off x="4708525" y="4310063"/>
              <a:ext cx="487363" cy="384175"/>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path>
              </a:pathLst>
            </a:custGeom>
            <a:solidFill>
              <a:srgbClr val="FFFFFF"/>
            </a:solidFill>
            <a:ln w="12700">
              <a:solidFill>
                <a:srgbClr val="000000"/>
              </a:solidFill>
              <a:prstDash val="solid"/>
              <a:round/>
              <a:headEnd/>
              <a:tailEnd/>
            </a:ln>
          </p:spPr>
          <p:txBody>
            <a:bodyPr/>
            <a:lstStyle/>
            <a:p>
              <a:endParaRPr lang="en-US" dirty="0"/>
            </a:p>
          </p:txBody>
        </p:sp>
        <p:sp>
          <p:nvSpPr>
            <p:cNvPr id="22728" name="Freeform 1484"/>
            <p:cNvSpPr>
              <a:spLocks/>
            </p:cNvSpPr>
            <p:nvPr/>
          </p:nvSpPr>
          <p:spPr bwMode="auto">
            <a:xfrm>
              <a:off x="4365625" y="4857750"/>
              <a:ext cx="914400" cy="608013"/>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close/>
                </a:path>
              </a:pathLst>
            </a:custGeom>
            <a:solidFill>
              <a:srgbClr val="FFFFFF"/>
            </a:solidFill>
            <a:ln w="9525">
              <a:noFill/>
              <a:round/>
              <a:headEnd/>
              <a:tailEnd/>
            </a:ln>
          </p:spPr>
          <p:txBody>
            <a:bodyPr/>
            <a:lstStyle/>
            <a:p>
              <a:endParaRPr lang="en-US" dirty="0"/>
            </a:p>
          </p:txBody>
        </p:sp>
        <p:sp>
          <p:nvSpPr>
            <p:cNvPr id="22729" name="Freeform 1485"/>
            <p:cNvSpPr>
              <a:spLocks/>
            </p:cNvSpPr>
            <p:nvPr/>
          </p:nvSpPr>
          <p:spPr bwMode="auto">
            <a:xfrm>
              <a:off x="4365625" y="4857750"/>
              <a:ext cx="914400" cy="608013"/>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path>
              </a:pathLst>
            </a:custGeom>
            <a:solidFill>
              <a:srgbClr val="FFFFFF"/>
            </a:solidFill>
            <a:ln w="12700">
              <a:solidFill>
                <a:srgbClr val="000000"/>
              </a:solidFill>
              <a:prstDash val="solid"/>
              <a:round/>
              <a:headEnd/>
              <a:tailEnd/>
            </a:ln>
          </p:spPr>
          <p:txBody>
            <a:bodyPr/>
            <a:lstStyle/>
            <a:p>
              <a:endParaRPr lang="en-US" dirty="0"/>
            </a:p>
          </p:txBody>
        </p:sp>
        <p:sp>
          <p:nvSpPr>
            <p:cNvPr id="22726" name="Freeform 1487"/>
            <p:cNvSpPr>
              <a:spLocks/>
            </p:cNvSpPr>
            <p:nvPr/>
          </p:nvSpPr>
          <p:spPr bwMode="auto">
            <a:xfrm>
              <a:off x="4614863" y="4054475"/>
              <a:ext cx="841375" cy="358775"/>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close/>
                </a:path>
              </a:pathLst>
            </a:custGeom>
            <a:solidFill>
              <a:srgbClr val="FFFFFF"/>
            </a:solidFill>
            <a:ln w="9525">
              <a:noFill/>
              <a:round/>
              <a:headEnd/>
              <a:tailEnd/>
            </a:ln>
          </p:spPr>
          <p:txBody>
            <a:bodyPr/>
            <a:lstStyle/>
            <a:p>
              <a:endParaRPr lang="en-US" dirty="0"/>
            </a:p>
          </p:txBody>
        </p:sp>
        <p:sp>
          <p:nvSpPr>
            <p:cNvPr id="22727" name="Freeform 1488"/>
            <p:cNvSpPr>
              <a:spLocks/>
            </p:cNvSpPr>
            <p:nvPr/>
          </p:nvSpPr>
          <p:spPr bwMode="auto">
            <a:xfrm>
              <a:off x="4614863" y="4054475"/>
              <a:ext cx="841375" cy="358775"/>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path>
              </a:pathLst>
            </a:custGeom>
            <a:solidFill>
              <a:srgbClr val="FFFFFF"/>
            </a:solidFill>
            <a:ln w="12700">
              <a:solidFill>
                <a:srgbClr val="000000"/>
              </a:solidFill>
              <a:prstDash val="solid"/>
              <a:round/>
              <a:headEnd/>
              <a:tailEnd/>
            </a:ln>
          </p:spPr>
          <p:txBody>
            <a:bodyPr/>
            <a:lstStyle/>
            <a:p>
              <a:endParaRPr lang="en-US" dirty="0"/>
            </a:p>
          </p:txBody>
        </p:sp>
        <p:sp>
          <p:nvSpPr>
            <p:cNvPr id="22724" name="Freeform 1490"/>
            <p:cNvSpPr>
              <a:spLocks/>
            </p:cNvSpPr>
            <p:nvPr/>
          </p:nvSpPr>
          <p:spPr bwMode="auto">
            <a:xfrm>
              <a:off x="4648200" y="3749675"/>
              <a:ext cx="738188" cy="455613"/>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close/>
                </a:path>
              </a:pathLst>
            </a:custGeom>
            <a:solidFill>
              <a:srgbClr val="FFFFFF"/>
            </a:solidFill>
            <a:ln w="9525">
              <a:noFill/>
              <a:round/>
              <a:headEnd/>
              <a:tailEnd/>
            </a:ln>
          </p:spPr>
          <p:txBody>
            <a:bodyPr/>
            <a:lstStyle/>
            <a:p>
              <a:endParaRPr lang="en-US" dirty="0"/>
            </a:p>
          </p:txBody>
        </p:sp>
        <p:sp>
          <p:nvSpPr>
            <p:cNvPr id="22725" name="Freeform 1491"/>
            <p:cNvSpPr>
              <a:spLocks/>
            </p:cNvSpPr>
            <p:nvPr/>
          </p:nvSpPr>
          <p:spPr bwMode="auto">
            <a:xfrm>
              <a:off x="4648200" y="3749675"/>
              <a:ext cx="738188" cy="455613"/>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path>
              </a:pathLst>
            </a:custGeom>
            <a:solidFill>
              <a:srgbClr val="FFFFFF"/>
            </a:solidFill>
            <a:ln w="12700">
              <a:solidFill>
                <a:srgbClr val="000000"/>
              </a:solidFill>
              <a:prstDash val="solid"/>
              <a:round/>
              <a:headEnd/>
              <a:tailEnd/>
            </a:ln>
          </p:spPr>
          <p:txBody>
            <a:bodyPr/>
            <a:lstStyle/>
            <a:p>
              <a:endParaRPr lang="en-US" dirty="0"/>
            </a:p>
          </p:txBody>
        </p:sp>
        <p:sp>
          <p:nvSpPr>
            <p:cNvPr id="22722" name="Freeform 1493"/>
            <p:cNvSpPr>
              <a:spLocks/>
            </p:cNvSpPr>
            <p:nvPr/>
          </p:nvSpPr>
          <p:spPr bwMode="auto">
            <a:xfrm>
              <a:off x="4697413" y="3667125"/>
              <a:ext cx="425450" cy="42068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close/>
                </a:path>
              </a:pathLst>
            </a:custGeom>
            <a:solidFill>
              <a:srgbClr val="FFFFFF"/>
            </a:solidFill>
            <a:ln w="9525">
              <a:noFill/>
              <a:round/>
              <a:headEnd/>
              <a:tailEnd/>
            </a:ln>
          </p:spPr>
          <p:txBody>
            <a:bodyPr/>
            <a:lstStyle/>
            <a:p>
              <a:endParaRPr lang="en-US" dirty="0"/>
            </a:p>
          </p:txBody>
        </p:sp>
        <p:sp>
          <p:nvSpPr>
            <p:cNvPr id="22723" name="Freeform 1494"/>
            <p:cNvSpPr>
              <a:spLocks/>
            </p:cNvSpPr>
            <p:nvPr/>
          </p:nvSpPr>
          <p:spPr bwMode="auto">
            <a:xfrm>
              <a:off x="4697413" y="3667125"/>
              <a:ext cx="425450" cy="42068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path>
              </a:pathLst>
            </a:custGeom>
            <a:solidFill>
              <a:srgbClr val="FFFFFF"/>
            </a:solidFill>
            <a:ln w="12700">
              <a:solidFill>
                <a:srgbClr val="000000"/>
              </a:solidFill>
              <a:prstDash val="solid"/>
              <a:round/>
              <a:headEnd/>
              <a:tailEnd/>
            </a:ln>
          </p:spPr>
          <p:txBody>
            <a:bodyPr/>
            <a:lstStyle/>
            <a:p>
              <a:endParaRPr lang="en-US" dirty="0"/>
            </a:p>
          </p:txBody>
        </p:sp>
        <p:sp>
          <p:nvSpPr>
            <p:cNvPr id="22720" name="Freeform 1496"/>
            <p:cNvSpPr>
              <a:spLocks/>
            </p:cNvSpPr>
            <p:nvPr/>
          </p:nvSpPr>
          <p:spPr bwMode="auto">
            <a:xfrm>
              <a:off x="5291138" y="3667125"/>
              <a:ext cx="119062" cy="150813"/>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close/>
                </a:path>
              </a:pathLst>
            </a:custGeom>
            <a:solidFill>
              <a:srgbClr val="FFFFFF"/>
            </a:solidFill>
            <a:ln w="9525">
              <a:noFill/>
              <a:round/>
              <a:headEnd/>
              <a:tailEnd/>
            </a:ln>
          </p:spPr>
          <p:txBody>
            <a:bodyPr/>
            <a:lstStyle/>
            <a:p>
              <a:endParaRPr lang="en-US" dirty="0"/>
            </a:p>
          </p:txBody>
        </p:sp>
        <p:sp>
          <p:nvSpPr>
            <p:cNvPr id="22721" name="Freeform 1497"/>
            <p:cNvSpPr>
              <a:spLocks/>
            </p:cNvSpPr>
            <p:nvPr/>
          </p:nvSpPr>
          <p:spPr bwMode="auto">
            <a:xfrm>
              <a:off x="5291138" y="3667125"/>
              <a:ext cx="119062" cy="150813"/>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path>
              </a:pathLst>
            </a:custGeom>
            <a:solidFill>
              <a:srgbClr val="FFFFFF"/>
            </a:solidFill>
            <a:ln w="12700">
              <a:solidFill>
                <a:srgbClr val="000000"/>
              </a:solidFill>
              <a:prstDash val="solid"/>
              <a:round/>
              <a:headEnd/>
              <a:tailEnd/>
            </a:ln>
          </p:spPr>
          <p:txBody>
            <a:bodyPr/>
            <a:lstStyle/>
            <a:p>
              <a:endParaRPr lang="en-US" dirty="0"/>
            </a:p>
          </p:txBody>
        </p:sp>
        <p:sp>
          <p:nvSpPr>
            <p:cNvPr id="22718" name="Freeform 1499"/>
            <p:cNvSpPr>
              <a:spLocks/>
            </p:cNvSpPr>
            <p:nvPr/>
          </p:nvSpPr>
          <p:spPr bwMode="auto">
            <a:xfrm>
              <a:off x="4791075" y="3387725"/>
              <a:ext cx="569913" cy="361950"/>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close/>
                </a:path>
              </a:pathLst>
            </a:custGeom>
            <a:solidFill>
              <a:srgbClr val="FFFFFF"/>
            </a:solidFill>
            <a:ln w="9525">
              <a:noFill/>
              <a:round/>
              <a:headEnd/>
              <a:tailEnd/>
            </a:ln>
          </p:spPr>
          <p:txBody>
            <a:bodyPr/>
            <a:lstStyle/>
            <a:p>
              <a:endParaRPr lang="en-US" dirty="0"/>
            </a:p>
          </p:txBody>
        </p:sp>
        <p:sp>
          <p:nvSpPr>
            <p:cNvPr id="22719" name="Freeform 1500"/>
            <p:cNvSpPr>
              <a:spLocks/>
            </p:cNvSpPr>
            <p:nvPr/>
          </p:nvSpPr>
          <p:spPr bwMode="auto">
            <a:xfrm>
              <a:off x="4791075" y="3387725"/>
              <a:ext cx="569913" cy="361950"/>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path>
              </a:pathLst>
            </a:custGeom>
            <a:solidFill>
              <a:srgbClr val="FFFFFF"/>
            </a:solidFill>
            <a:ln w="12700">
              <a:solidFill>
                <a:srgbClr val="000000"/>
              </a:solidFill>
              <a:prstDash val="solid"/>
              <a:round/>
              <a:headEnd/>
              <a:tailEnd/>
            </a:ln>
          </p:spPr>
          <p:txBody>
            <a:bodyPr/>
            <a:lstStyle/>
            <a:p>
              <a:endParaRPr lang="en-US" dirty="0"/>
            </a:p>
          </p:txBody>
        </p:sp>
        <p:sp>
          <p:nvSpPr>
            <p:cNvPr id="22716" name="Freeform 1502"/>
            <p:cNvSpPr>
              <a:spLocks/>
            </p:cNvSpPr>
            <p:nvPr/>
          </p:nvSpPr>
          <p:spPr bwMode="auto">
            <a:xfrm>
              <a:off x="5302250" y="3435350"/>
              <a:ext cx="153988" cy="290513"/>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close/>
                </a:path>
              </a:pathLst>
            </a:custGeom>
            <a:solidFill>
              <a:srgbClr val="FFFFFF"/>
            </a:solidFill>
            <a:ln w="9525">
              <a:noFill/>
              <a:round/>
              <a:headEnd/>
              <a:tailEnd/>
            </a:ln>
          </p:spPr>
          <p:txBody>
            <a:bodyPr/>
            <a:lstStyle/>
            <a:p>
              <a:endParaRPr lang="en-US" dirty="0"/>
            </a:p>
          </p:txBody>
        </p:sp>
        <p:sp>
          <p:nvSpPr>
            <p:cNvPr id="22717" name="Freeform 1503"/>
            <p:cNvSpPr>
              <a:spLocks/>
            </p:cNvSpPr>
            <p:nvPr/>
          </p:nvSpPr>
          <p:spPr bwMode="auto">
            <a:xfrm>
              <a:off x="5302250" y="3435350"/>
              <a:ext cx="153988" cy="290513"/>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path>
              </a:pathLst>
            </a:custGeom>
            <a:solidFill>
              <a:srgbClr val="FFFFFF"/>
            </a:solidFill>
            <a:ln w="12700">
              <a:solidFill>
                <a:srgbClr val="000000"/>
              </a:solidFill>
              <a:prstDash val="solid"/>
              <a:round/>
              <a:headEnd/>
              <a:tailEnd/>
            </a:ln>
          </p:spPr>
          <p:txBody>
            <a:bodyPr/>
            <a:lstStyle/>
            <a:p>
              <a:endParaRPr lang="en-US" dirty="0"/>
            </a:p>
          </p:txBody>
        </p:sp>
        <p:sp>
          <p:nvSpPr>
            <p:cNvPr id="22580" name="Freeform 1505"/>
            <p:cNvSpPr>
              <a:spLocks/>
            </p:cNvSpPr>
            <p:nvPr/>
          </p:nvSpPr>
          <p:spPr bwMode="auto">
            <a:xfrm>
              <a:off x="4838700" y="2979738"/>
              <a:ext cx="630238" cy="501650"/>
            </a:xfrm>
            <a:custGeom>
              <a:avLst/>
              <a:gdLst>
                <a:gd name="T0" fmla="*/ 2147483647 w 438"/>
                <a:gd name="T1" fmla="*/ 2147483647 h 272"/>
                <a:gd name="T2" fmla="*/ 2147483647 w 438"/>
                <a:gd name="T3" fmla="*/ 2147483647 h 272"/>
                <a:gd name="T4" fmla="*/ 2147483647 w 438"/>
                <a:gd name="T5" fmla="*/ 2147483647 h 272"/>
                <a:gd name="T6" fmla="*/ 2147483647 w 438"/>
                <a:gd name="T7" fmla="*/ 2147483647 h 272"/>
                <a:gd name="T8" fmla="*/ 2147483647 w 438"/>
                <a:gd name="T9" fmla="*/ 2147483647 h 272"/>
                <a:gd name="T10" fmla="*/ 2147483647 w 438"/>
                <a:gd name="T11" fmla="*/ 2147483647 h 272"/>
                <a:gd name="T12" fmla="*/ 2147483647 w 438"/>
                <a:gd name="T13" fmla="*/ 2147483647 h 272"/>
                <a:gd name="T14" fmla="*/ 2147483647 w 438"/>
                <a:gd name="T15" fmla="*/ 2147483647 h 272"/>
                <a:gd name="T16" fmla="*/ 2147483647 w 438"/>
                <a:gd name="T17" fmla="*/ 2147483647 h 272"/>
                <a:gd name="T18" fmla="*/ 2147483647 w 438"/>
                <a:gd name="T19" fmla="*/ 2147483647 h 272"/>
                <a:gd name="T20" fmla="*/ 2147483647 w 438"/>
                <a:gd name="T21" fmla="*/ 2147483647 h 272"/>
                <a:gd name="T22" fmla="*/ 2147483647 w 438"/>
                <a:gd name="T23" fmla="*/ 2147483647 h 272"/>
                <a:gd name="T24" fmla="*/ 2147483647 w 438"/>
                <a:gd name="T25" fmla="*/ 0 h 272"/>
                <a:gd name="T26" fmla="*/ 2147483647 w 438"/>
                <a:gd name="T27" fmla="*/ 2147483647 h 272"/>
                <a:gd name="T28" fmla="*/ 2147483647 w 438"/>
                <a:gd name="T29" fmla="*/ 2147483647 h 272"/>
                <a:gd name="T30" fmla="*/ 2147483647 w 438"/>
                <a:gd name="T31" fmla="*/ 2147483647 h 272"/>
                <a:gd name="T32" fmla="*/ 2147483647 w 438"/>
                <a:gd name="T33" fmla="*/ 2147483647 h 272"/>
                <a:gd name="T34" fmla="*/ 2147483647 w 438"/>
                <a:gd name="T35" fmla="*/ 2147483647 h 272"/>
                <a:gd name="T36" fmla="*/ 2147483647 w 438"/>
                <a:gd name="T37" fmla="*/ 2147483647 h 272"/>
                <a:gd name="T38" fmla="*/ 2147483647 w 438"/>
                <a:gd name="T39" fmla="*/ 2147483647 h 272"/>
                <a:gd name="T40" fmla="*/ 2147483647 w 438"/>
                <a:gd name="T41" fmla="*/ 2147483647 h 272"/>
                <a:gd name="T42" fmla="*/ 2147483647 w 438"/>
                <a:gd name="T43" fmla="*/ 2147483647 h 272"/>
                <a:gd name="T44" fmla="*/ 2147483647 w 438"/>
                <a:gd name="T45" fmla="*/ 2147483647 h 272"/>
                <a:gd name="T46" fmla="*/ 2147483647 w 438"/>
                <a:gd name="T47" fmla="*/ 2147483647 h 272"/>
                <a:gd name="T48" fmla="*/ 2147483647 w 438"/>
                <a:gd name="T49" fmla="*/ 2147483647 h 272"/>
                <a:gd name="T50" fmla="*/ 2147483647 w 438"/>
                <a:gd name="T51" fmla="*/ 2147483647 h 272"/>
                <a:gd name="T52" fmla="*/ 2147483647 w 438"/>
                <a:gd name="T53" fmla="*/ 2147483647 h 272"/>
                <a:gd name="T54" fmla="*/ 2147483647 w 438"/>
                <a:gd name="T55" fmla="*/ 2147483647 h 272"/>
                <a:gd name="T56" fmla="*/ 0 w 438"/>
                <a:gd name="T57" fmla="*/ 2147483647 h 272"/>
                <a:gd name="T58" fmla="*/ 2147483647 w 438"/>
                <a:gd name="T59" fmla="*/ 2147483647 h 272"/>
                <a:gd name="T60" fmla="*/ 2147483647 w 438"/>
                <a:gd name="T61" fmla="*/ 2147483647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close/>
                </a:path>
              </a:pathLst>
            </a:custGeom>
            <a:solidFill>
              <a:srgbClr val="FFFFFF"/>
            </a:solidFill>
            <a:ln w="9525">
              <a:noFill/>
              <a:round/>
              <a:headEnd/>
              <a:tailEnd/>
            </a:ln>
          </p:spPr>
          <p:txBody>
            <a:bodyPr/>
            <a:lstStyle/>
            <a:p>
              <a:endParaRPr lang="en-US" dirty="0"/>
            </a:p>
          </p:txBody>
        </p:sp>
        <p:sp>
          <p:nvSpPr>
            <p:cNvPr id="22581" name="Freeform 1506"/>
            <p:cNvSpPr>
              <a:spLocks/>
            </p:cNvSpPr>
            <p:nvPr/>
          </p:nvSpPr>
          <p:spPr bwMode="auto">
            <a:xfrm>
              <a:off x="4838700" y="2979738"/>
              <a:ext cx="630238" cy="501650"/>
            </a:xfrm>
            <a:custGeom>
              <a:avLst/>
              <a:gdLst>
                <a:gd name="T0" fmla="*/ 2147483647 w 438"/>
                <a:gd name="T1" fmla="*/ 2147483647 h 272"/>
                <a:gd name="T2" fmla="*/ 2147483647 w 438"/>
                <a:gd name="T3" fmla="*/ 2147483647 h 272"/>
                <a:gd name="T4" fmla="*/ 2147483647 w 438"/>
                <a:gd name="T5" fmla="*/ 2147483647 h 272"/>
                <a:gd name="T6" fmla="*/ 2147483647 w 438"/>
                <a:gd name="T7" fmla="*/ 2147483647 h 272"/>
                <a:gd name="T8" fmla="*/ 2147483647 w 438"/>
                <a:gd name="T9" fmla="*/ 2147483647 h 272"/>
                <a:gd name="T10" fmla="*/ 2147483647 w 438"/>
                <a:gd name="T11" fmla="*/ 2147483647 h 272"/>
                <a:gd name="T12" fmla="*/ 2147483647 w 438"/>
                <a:gd name="T13" fmla="*/ 2147483647 h 272"/>
                <a:gd name="T14" fmla="*/ 2147483647 w 438"/>
                <a:gd name="T15" fmla="*/ 2147483647 h 272"/>
                <a:gd name="T16" fmla="*/ 2147483647 w 438"/>
                <a:gd name="T17" fmla="*/ 2147483647 h 272"/>
                <a:gd name="T18" fmla="*/ 2147483647 w 438"/>
                <a:gd name="T19" fmla="*/ 2147483647 h 272"/>
                <a:gd name="T20" fmla="*/ 2147483647 w 438"/>
                <a:gd name="T21" fmla="*/ 2147483647 h 272"/>
                <a:gd name="T22" fmla="*/ 2147483647 w 438"/>
                <a:gd name="T23" fmla="*/ 2147483647 h 272"/>
                <a:gd name="T24" fmla="*/ 2147483647 w 438"/>
                <a:gd name="T25" fmla="*/ 0 h 272"/>
                <a:gd name="T26" fmla="*/ 2147483647 w 438"/>
                <a:gd name="T27" fmla="*/ 2147483647 h 272"/>
                <a:gd name="T28" fmla="*/ 2147483647 w 438"/>
                <a:gd name="T29" fmla="*/ 2147483647 h 272"/>
                <a:gd name="T30" fmla="*/ 2147483647 w 438"/>
                <a:gd name="T31" fmla="*/ 2147483647 h 272"/>
                <a:gd name="T32" fmla="*/ 2147483647 w 438"/>
                <a:gd name="T33" fmla="*/ 2147483647 h 272"/>
                <a:gd name="T34" fmla="*/ 2147483647 w 438"/>
                <a:gd name="T35" fmla="*/ 2147483647 h 272"/>
                <a:gd name="T36" fmla="*/ 2147483647 w 438"/>
                <a:gd name="T37" fmla="*/ 2147483647 h 272"/>
                <a:gd name="T38" fmla="*/ 2147483647 w 438"/>
                <a:gd name="T39" fmla="*/ 2147483647 h 272"/>
                <a:gd name="T40" fmla="*/ 2147483647 w 438"/>
                <a:gd name="T41" fmla="*/ 2147483647 h 272"/>
                <a:gd name="T42" fmla="*/ 2147483647 w 438"/>
                <a:gd name="T43" fmla="*/ 2147483647 h 272"/>
                <a:gd name="T44" fmla="*/ 2147483647 w 438"/>
                <a:gd name="T45" fmla="*/ 2147483647 h 272"/>
                <a:gd name="T46" fmla="*/ 2147483647 w 438"/>
                <a:gd name="T47" fmla="*/ 2147483647 h 272"/>
                <a:gd name="T48" fmla="*/ 2147483647 w 438"/>
                <a:gd name="T49" fmla="*/ 2147483647 h 272"/>
                <a:gd name="T50" fmla="*/ 2147483647 w 438"/>
                <a:gd name="T51" fmla="*/ 2147483647 h 272"/>
                <a:gd name="T52" fmla="*/ 2147483647 w 438"/>
                <a:gd name="T53" fmla="*/ 2147483647 h 272"/>
                <a:gd name="T54" fmla="*/ 2147483647 w 438"/>
                <a:gd name="T55" fmla="*/ 2147483647 h 272"/>
                <a:gd name="T56" fmla="*/ 0 w 438"/>
                <a:gd name="T57" fmla="*/ 2147483647 h 272"/>
                <a:gd name="T58" fmla="*/ 2147483647 w 438"/>
                <a:gd name="T59" fmla="*/ 2147483647 h 272"/>
                <a:gd name="T60" fmla="*/ 2147483647 w 438"/>
                <a:gd name="T61" fmla="*/ 2147483647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path>
              </a:pathLst>
            </a:custGeom>
            <a:solidFill>
              <a:srgbClr val="FFFFFF"/>
            </a:solidFill>
            <a:ln w="12700">
              <a:solidFill>
                <a:srgbClr val="000000"/>
              </a:solidFill>
              <a:prstDash val="solid"/>
              <a:round/>
              <a:headEnd/>
              <a:tailEnd/>
            </a:ln>
          </p:spPr>
          <p:txBody>
            <a:bodyPr/>
            <a:lstStyle/>
            <a:p>
              <a:endParaRPr lang="en-US" dirty="0"/>
            </a:p>
          </p:txBody>
        </p:sp>
        <p:sp>
          <p:nvSpPr>
            <p:cNvPr id="22714" name="Freeform 1508"/>
            <p:cNvSpPr>
              <a:spLocks/>
            </p:cNvSpPr>
            <p:nvPr/>
          </p:nvSpPr>
          <p:spPr bwMode="auto">
            <a:xfrm>
              <a:off x="5327650" y="2944813"/>
              <a:ext cx="163513" cy="304800"/>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close/>
                </a:path>
              </a:pathLst>
            </a:custGeom>
            <a:solidFill>
              <a:srgbClr val="FFFFFF"/>
            </a:solidFill>
            <a:ln w="9525">
              <a:noFill/>
              <a:round/>
              <a:headEnd/>
              <a:tailEnd/>
            </a:ln>
          </p:spPr>
          <p:txBody>
            <a:bodyPr/>
            <a:lstStyle/>
            <a:p>
              <a:endParaRPr lang="en-US" dirty="0"/>
            </a:p>
          </p:txBody>
        </p:sp>
        <p:sp>
          <p:nvSpPr>
            <p:cNvPr id="22715" name="Freeform 1509"/>
            <p:cNvSpPr>
              <a:spLocks/>
            </p:cNvSpPr>
            <p:nvPr/>
          </p:nvSpPr>
          <p:spPr bwMode="auto">
            <a:xfrm>
              <a:off x="5327650" y="2944813"/>
              <a:ext cx="163513" cy="304800"/>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path>
              </a:pathLst>
            </a:custGeom>
            <a:solidFill>
              <a:srgbClr val="FFFFFF"/>
            </a:solidFill>
            <a:ln w="12700">
              <a:solidFill>
                <a:srgbClr val="000000"/>
              </a:solidFill>
              <a:prstDash val="solid"/>
              <a:round/>
              <a:headEnd/>
              <a:tailEnd/>
            </a:ln>
          </p:spPr>
          <p:txBody>
            <a:bodyPr/>
            <a:lstStyle/>
            <a:p>
              <a:endParaRPr lang="en-US" dirty="0"/>
            </a:p>
          </p:txBody>
        </p:sp>
        <p:sp>
          <p:nvSpPr>
            <p:cNvPr id="22712" name="Freeform 1511"/>
            <p:cNvSpPr>
              <a:spLocks/>
            </p:cNvSpPr>
            <p:nvPr/>
          </p:nvSpPr>
          <p:spPr bwMode="auto">
            <a:xfrm>
              <a:off x="5410200" y="3190875"/>
              <a:ext cx="354013" cy="150813"/>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close/>
                </a:path>
              </a:pathLst>
            </a:custGeom>
            <a:solidFill>
              <a:srgbClr val="FFFFFF"/>
            </a:solidFill>
            <a:ln w="9525">
              <a:noFill/>
              <a:round/>
              <a:headEnd/>
              <a:tailEnd/>
            </a:ln>
          </p:spPr>
          <p:txBody>
            <a:bodyPr/>
            <a:lstStyle/>
            <a:p>
              <a:endParaRPr lang="en-US" dirty="0"/>
            </a:p>
          </p:txBody>
        </p:sp>
        <p:sp>
          <p:nvSpPr>
            <p:cNvPr id="22713" name="Freeform 1512"/>
            <p:cNvSpPr>
              <a:spLocks/>
            </p:cNvSpPr>
            <p:nvPr/>
          </p:nvSpPr>
          <p:spPr bwMode="auto">
            <a:xfrm>
              <a:off x="5410200" y="3190875"/>
              <a:ext cx="354013" cy="150813"/>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path>
              </a:pathLst>
            </a:custGeom>
            <a:solidFill>
              <a:srgbClr val="FFFFFF"/>
            </a:solidFill>
            <a:ln w="12700">
              <a:solidFill>
                <a:srgbClr val="000000"/>
              </a:solidFill>
              <a:prstDash val="solid"/>
              <a:round/>
              <a:headEnd/>
              <a:tailEnd/>
            </a:ln>
          </p:spPr>
          <p:txBody>
            <a:bodyPr/>
            <a:lstStyle/>
            <a:p>
              <a:endParaRPr lang="en-US" dirty="0"/>
            </a:p>
          </p:txBody>
        </p:sp>
        <p:sp>
          <p:nvSpPr>
            <p:cNvPr id="22710" name="Freeform 1514"/>
            <p:cNvSpPr>
              <a:spLocks/>
            </p:cNvSpPr>
            <p:nvPr/>
          </p:nvSpPr>
          <p:spPr bwMode="auto">
            <a:xfrm>
              <a:off x="5421313" y="3305175"/>
              <a:ext cx="192087" cy="142875"/>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close/>
                </a:path>
              </a:pathLst>
            </a:custGeom>
            <a:solidFill>
              <a:srgbClr val="FFFFFF"/>
            </a:solidFill>
            <a:ln w="9525">
              <a:noFill/>
              <a:round/>
              <a:headEnd/>
              <a:tailEnd/>
            </a:ln>
          </p:spPr>
          <p:txBody>
            <a:bodyPr/>
            <a:lstStyle/>
            <a:p>
              <a:endParaRPr lang="en-US" dirty="0"/>
            </a:p>
          </p:txBody>
        </p:sp>
        <p:sp>
          <p:nvSpPr>
            <p:cNvPr id="22711" name="Freeform 1515"/>
            <p:cNvSpPr>
              <a:spLocks/>
            </p:cNvSpPr>
            <p:nvPr/>
          </p:nvSpPr>
          <p:spPr bwMode="auto">
            <a:xfrm>
              <a:off x="5421313" y="3305175"/>
              <a:ext cx="192087" cy="142875"/>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path>
              </a:pathLst>
            </a:custGeom>
            <a:solidFill>
              <a:srgbClr val="FFFFFF"/>
            </a:solidFill>
            <a:ln w="12700">
              <a:solidFill>
                <a:srgbClr val="000000"/>
              </a:solidFill>
              <a:prstDash val="solid"/>
              <a:round/>
              <a:headEnd/>
              <a:tailEnd/>
            </a:ln>
          </p:spPr>
          <p:txBody>
            <a:bodyPr/>
            <a:lstStyle/>
            <a:p>
              <a:endParaRPr lang="en-US" dirty="0"/>
            </a:p>
          </p:txBody>
        </p:sp>
        <p:sp>
          <p:nvSpPr>
            <p:cNvPr id="22708" name="Freeform 1517"/>
            <p:cNvSpPr>
              <a:spLocks/>
            </p:cNvSpPr>
            <p:nvPr/>
          </p:nvSpPr>
          <p:spPr bwMode="auto">
            <a:xfrm>
              <a:off x="5456238" y="3402013"/>
              <a:ext cx="177800" cy="10318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close/>
                </a:path>
              </a:pathLst>
            </a:custGeom>
            <a:solidFill>
              <a:srgbClr val="FFFFFF"/>
            </a:solidFill>
            <a:ln w="9525">
              <a:noFill/>
              <a:round/>
              <a:headEnd/>
              <a:tailEnd/>
            </a:ln>
          </p:spPr>
          <p:txBody>
            <a:bodyPr/>
            <a:lstStyle/>
            <a:p>
              <a:endParaRPr lang="en-US" dirty="0"/>
            </a:p>
          </p:txBody>
        </p:sp>
        <p:sp>
          <p:nvSpPr>
            <p:cNvPr id="22709" name="Freeform 1518"/>
            <p:cNvSpPr>
              <a:spLocks/>
            </p:cNvSpPr>
            <p:nvPr/>
          </p:nvSpPr>
          <p:spPr bwMode="auto">
            <a:xfrm>
              <a:off x="5456238" y="3402013"/>
              <a:ext cx="177800" cy="10318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path>
              </a:pathLst>
            </a:custGeom>
            <a:solidFill>
              <a:srgbClr val="FFFFFF"/>
            </a:solidFill>
            <a:ln w="12700">
              <a:solidFill>
                <a:srgbClr val="000000"/>
              </a:solidFill>
              <a:prstDash val="solid"/>
              <a:round/>
              <a:headEnd/>
              <a:tailEnd/>
            </a:ln>
          </p:spPr>
          <p:txBody>
            <a:bodyPr/>
            <a:lstStyle/>
            <a:p>
              <a:endParaRPr lang="en-US" dirty="0"/>
            </a:p>
          </p:txBody>
        </p:sp>
        <p:sp>
          <p:nvSpPr>
            <p:cNvPr id="22706" name="Freeform 1520"/>
            <p:cNvSpPr>
              <a:spLocks/>
            </p:cNvSpPr>
            <p:nvPr/>
          </p:nvSpPr>
          <p:spPr bwMode="auto">
            <a:xfrm>
              <a:off x="5456238" y="2887663"/>
              <a:ext cx="193675" cy="349250"/>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close/>
                </a:path>
              </a:pathLst>
            </a:custGeom>
            <a:solidFill>
              <a:srgbClr val="FFFFFF"/>
            </a:solidFill>
            <a:ln w="9525">
              <a:noFill/>
              <a:round/>
              <a:headEnd/>
              <a:tailEnd/>
            </a:ln>
          </p:spPr>
          <p:txBody>
            <a:bodyPr/>
            <a:lstStyle/>
            <a:p>
              <a:endParaRPr lang="en-US" dirty="0"/>
            </a:p>
          </p:txBody>
        </p:sp>
        <p:sp>
          <p:nvSpPr>
            <p:cNvPr id="22707" name="Freeform 1521"/>
            <p:cNvSpPr>
              <a:spLocks/>
            </p:cNvSpPr>
            <p:nvPr/>
          </p:nvSpPr>
          <p:spPr bwMode="auto">
            <a:xfrm>
              <a:off x="5456238" y="2887663"/>
              <a:ext cx="193675" cy="349250"/>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path>
              </a:pathLst>
            </a:custGeom>
            <a:solidFill>
              <a:srgbClr val="FFFFFF"/>
            </a:solidFill>
            <a:ln w="12700">
              <a:solidFill>
                <a:srgbClr val="000000"/>
              </a:solidFill>
              <a:prstDash val="solid"/>
              <a:round/>
              <a:headEnd/>
              <a:tailEnd/>
            </a:ln>
          </p:spPr>
          <p:txBody>
            <a:bodyPr/>
            <a:lstStyle/>
            <a:p>
              <a:endParaRPr lang="en-US" dirty="0"/>
            </a:p>
          </p:txBody>
        </p:sp>
        <p:sp>
          <p:nvSpPr>
            <p:cNvPr id="22704" name="Freeform 1523"/>
            <p:cNvSpPr>
              <a:spLocks/>
            </p:cNvSpPr>
            <p:nvPr/>
          </p:nvSpPr>
          <p:spPr bwMode="auto">
            <a:xfrm>
              <a:off x="5564188" y="3295650"/>
              <a:ext cx="95250" cy="69850"/>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close/>
                </a:path>
              </a:pathLst>
            </a:custGeom>
            <a:solidFill>
              <a:srgbClr val="FFFFFF"/>
            </a:solidFill>
            <a:ln w="9525">
              <a:noFill/>
              <a:round/>
              <a:headEnd/>
              <a:tailEnd/>
            </a:ln>
          </p:spPr>
          <p:txBody>
            <a:bodyPr/>
            <a:lstStyle/>
            <a:p>
              <a:endParaRPr lang="en-US" dirty="0"/>
            </a:p>
          </p:txBody>
        </p:sp>
        <p:sp>
          <p:nvSpPr>
            <p:cNvPr id="22705" name="Freeform 1524"/>
            <p:cNvSpPr>
              <a:spLocks/>
            </p:cNvSpPr>
            <p:nvPr/>
          </p:nvSpPr>
          <p:spPr bwMode="auto">
            <a:xfrm>
              <a:off x="5564188" y="3295650"/>
              <a:ext cx="95250" cy="69850"/>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path>
              </a:pathLst>
            </a:custGeom>
            <a:solidFill>
              <a:srgbClr val="FFFFFF"/>
            </a:solidFill>
            <a:ln w="12700">
              <a:solidFill>
                <a:srgbClr val="000000"/>
              </a:solidFill>
              <a:prstDash val="solid"/>
              <a:round/>
              <a:headEnd/>
              <a:tailEnd/>
            </a:ln>
          </p:spPr>
          <p:txBody>
            <a:bodyPr/>
            <a:lstStyle/>
            <a:p>
              <a:endParaRPr lang="en-US" dirty="0"/>
            </a:p>
          </p:txBody>
        </p:sp>
        <p:sp>
          <p:nvSpPr>
            <p:cNvPr id="22702" name="Freeform 1526"/>
            <p:cNvSpPr>
              <a:spLocks/>
            </p:cNvSpPr>
            <p:nvPr/>
          </p:nvSpPr>
          <p:spPr bwMode="auto">
            <a:xfrm>
              <a:off x="5360988" y="3865563"/>
              <a:ext cx="60325" cy="84137"/>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close/>
                </a:path>
              </a:pathLst>
            </a:custGeom>
            <a:solidFill>
              <a:srgbClr val="FFFFFF"/>
            </a:solidFill>
            <a:ln w="9525">
              <a:noFill/>
              <a:round/>
              <a:headEnd/>
              <a:tailEnd/>
            </a:ln>
          </p:spPr>
          <p:txBody>
            <a:bodyPr/>
            <a:lstStyle/>
            <a:p>
              <a:endParaRPr lang="en-US" dirty="0"/>
            </a:p>
          </p:txBody>
        </p:sp>
        <p:sp>
          <p:nvSpPr>
            <p:cNvPr id="22703" name="Freeform 1527"/>
            <p:cNvSpPr>
              <a:spLocks/>
            </p:cNvSpPr>
            <p:nvPr/>
          </p:nvSpPr>
          <p:spPr bwMode="auto">
            <a:xfrm>
              <a:off x="5360988" y="3865563"/>
              <a:ext cx="60325" cy="84137"/>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path>
              </a:pathLst>
            </a:custGeom>
            <a:solidFill>
              <a:srgbClr val="FFFFFF"/>
            </a:solidFill>
            <a:ln w="12700">
              <a:solidFill>
                <a:srgbClr val="000000"/>
              </a:solidFill>
              <a:prstDash val="solid"/>
              <a:round/>
              <a:headEnd/>
              <a:tailEnd/>
            </a:ln>
          </p:spPr>
          <p:txBody>
            <a:bodyPr/>
            <a:lstStyle/>
            <a:p>
              <a:endParaRPr lang="en-US" dirty="0"/>
            </a:p>
          </p:txBody>
        </p:sp>
        <p:sp>
          <p:nvSpPr>
            <p:cNvPr id="22589" name="Rectangle 1528"/>
            <p:cNvSpPr>
              <a:spLocks noChangeArrowheads="1"/>
            </p:cNvSpPr>
            <p:nvPr/>
          </p:nvSpPr>
          <p:spPr bwMode="black">
            <a:xfrm>
              <a:off x="1301750" y="2805113"/>
              <a:ext cx="122238" cy="92075"/>
            </a:xfrm>
            <a:prstGeom prst="rect">
              <a:avLst/>
            </a:prstGeom>
            <a:noFill/>
            <a:ln w="9525">
              <a:noFill/>
              <a:miter lim="800000"/>
              <a:headEnd/>
              <a:tailEnd/>
            </a:ln>
          </p:spPr>
          <p:txBody>
            <a:bodyPr wrap="none" lIns="0" tIns="0" rIns="0" bIns="0">
              <a:spAutoFit/>
            </a:bodyPr>
            <a:lstStyle/>
            <a:p>
              <a:pPr eaLnBrk="0" hangingPunct="0"/>
              <a:r>
                <a:rPr lang="en-US" altLang="en-US" sz="600" b="0" dirty="0"/>
                <a:t>WA</a:t>
              </a:r>
              <a:endParaRPr lang="en-US" altLang="en-US" sz="2400" b="0" dirty="0"/>
            </a:p>
          </p:txBody>
        </p:sp>
        <p:sp>
          <p:nvSpPr>
            <p:cNvPr id="22590" name="Rectangle 1529"/>
            <p:cNvSpPr>
              <a:spLocks noChangeArrowheads="1"/>
            </p:cNvSpPr>
            <p:nvPr/>
          </p:nvSpPr>
          <p:spPr bwMode="auto">
            <a:xfrm>
              <a:off x="1085850" y="3140075"/>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OR</a:t>
              </a:r>
              <a:endParaRPr lang="en-US" altLang="en-US" sz="2400" b="0" dirty="0">
                <a:solidFill>
                  <a:srgbClr val="000000"/>
                </a:solidFill>
              </a:endParaRPr>
            </a:p>
          </p:txBody>
        </p:sp>
        <p:sp>
          <p:nvSpPr>
            <p:cNvPr id="22591" name="Rectangle 1531"/>
            <p:cNvSpPr>
              <a:spLocks noChangeArrowheads="1"/>
            </p:cNvSpPr>
            <p:nvPr/>
          </p:nvSpPr>
          <p:spPr bwMode="auto">
            <a:xfrm>
              <a:off x="1716088" y="3316288"/>
              <a:ext cx="76200" cy="92075"/>
            </a:xfrm>
            <a:prstGeom prst="rect">
              <a:avLst/>
            </a:prstGeom>
            <a:noFill/>
            <a:ln w="9525">
              <a:noFill/>
              <a:miter lim="800000"/>
              <a:headEnd/>
              <a:tailEnd/>
            </a:ln>
          </p:spPr>
          <p:txBody>
            <a:bodyPr wrap="none" lIns="0" tIns="0" rIns="0" bIns="0">
              <a:spAutoFit/>
            </a:bodyPr>
            <a:lstStyle/>
            <a:p>
              <a:pPr eaLnBrk="0" hangingPunct="0"/>
              <a:r>
                <a:rPr lang="en-US" altLang="en-US" sz="600" b="0" dirty="0"/>
                <a:t>ID</a:t>
              </a:r>
              <a:endParaRPr lang="en-US" altLang="en-US" sz="2400" b="0" dirty="0"/>
            </a:p>
          </p:txBody>
        </p:sp>
        <p:sp>
          <p:nvSpPr>
            <p:cNvPr id="22592" name="Rectangle 1532"/>
            <p:cNvSpPr>
              <a:spLocks noChangeArrowheads="1"/>
            </p:cNvSpPr>
            <p:nvPr/>
          </p:nvSpPr>
          <p:spPr bwMode="auto">
            <a:xfrm>
              <a:off x="1884363" y="3924300"/>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UT</a:t>
              </a:r>
              <a:endParaRPr lang="en-US" altLang="en-US" sz="2400" b="0" dirty="0">
                <a:solidFill>
                  <a:srgbClr val="000000"/>
                </a:solidFill>
              </a:endParaRPr>
            </a:p>
          </p:txBody>
        </p:sp>
        <p:sp>
          <p:nvSpPr>
            <p:cNvPr id="22593" name="Rectangle 1533"/>
            <p:cNvSpPr>
              <a:spLocks noChangeArrowheads="1"/>
            </p:cNvSpPr>
            <p:nvPr/>
          </p:nvSpPr>
          <p:spPr bwMode="auto">
            <a:xfrm>
              <a:off x="2192338" y="2917825"/>
              <a:ext cx="1095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MT</a:t>
              </a:r>
              <a:endParaRPr lang="en-US" altLang="en-US" sz="2400" b="0" dirty="0">
                <a:solidFill>
                  <a:srgbClr val="000000"/>
                </a:solidFill>
              </a:endParaRPr>
            </a:p>
          </p:txBody>
        </p:sp>
        <p:sp>
          <p:nvSpPr>
            <p:cNvPr id="22594" name="Rectangle 1534"/>
            <p:cNvSpPr>
              <a:spLocks noChangeArrowheads="1"/>
            </p:cNvSpPr>
            <p:nvPr/>
          </p:nvSpPr>
          <p:spPr bwMode="auto">
            <a:xfrm>
              <a:off x="2268538" y="3448050"/>
              <a:ext cx="1222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WY</a:t>
              </a:r>
              <a:endParaRPr lang="en-US" altLang="en-US" sz="2400" b="0" dirty="0">
                <a:solidFill>
                  <a:srgbClr val="000000"/>
                </a:solidFill>
              </a:endParaRPr>
            </a:p>
          </p:txBody>
        </p:sp>
        <p:sp>
          <p:nvSpPr>
            <p:cNvPr id="22595" name="Rectangle 1537"/>
            <p:cNvSpPr>
              <a:spLocks noChangeArrowheads="1"/>
            </p:cNvSpPr>
            <p:nvPr/>
          </p:nvSpPr>
          <p:spPr bwMode="auto">
            <a:xfrm>
              <a:off x="1751013" y="4402138"/>
              <a:ext cx="968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AZ</a:t>
              </a:r>
              <a:endParaRPr lang="en-US" altLang="en-US" sz="2400" b="0" dirty="0">
                <a:solidFill>
                  <a:srgbClr val="000000"/>
                </a:solidFill>
              </a:endParaRPr>
            </a:p>
          </p:txBody>
        </p:sp>
        <p:sp>
          <p:nvSpPr>
            <p:cNvPr id="22596" name="Rectangle 1538"/>
            <p:cNvSpPr>
              <a:spLocks noChangeArrowheads="1"/>
            </p:cNvSpPr>
            <p:nvPr/>
          </p:nvSpPr>
          <p:spPr bwMode="auto">
            <a:xfrm>
              <a:off x="2370138" y="4541838"/>
              <a:ext cx="1190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NM</a:t>
              </a:r>
              <a:endParaRPr lang="en-US" altLang="en-US" sz="2400" b="0" dirty="0">
                <a:solidFill>
                  <a:srgbClr val="000000"/>
                </a:solidFill>
              </a:endParaRPr>
            </a:p>
          </p:txBody>
        </p:sp>
        <p:sp>
          <p:nvSpPr>
            <p:cNvPr id="22597" name="Rectangle 1539"/>
            <p:cNvSpPr>
              <a:spLocks noChangeArrowheads="1"/>
            </p:cNvSpPr>
            <p:nvPr/>
          </p:nvSpPr>
          <p:spPr bwMode="auto">
            <a:xfrm>
              <a:off x="2949575" y="2968625"/>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ND</a:t>
              </a:r>
              <a:endParaRPr lang="en-US" altLang="en-US" sz="2400" b="0" dirty="0">
                <a:solidFill>
                  <a:srgbClr val="000000"/>
                </a:solidFill>
              </a:endParaRPr>
            </a:p>
          </p:txBody>
        </p:sp>
        <p:sp>
          <p:nvSpPr>
            <p:cNvPr id="22598" name="Rectangle 1540"/>
            <p:cNvSpPr>
              <a:spLocks noChangeArrowheads="1"/>
            </p:cNvSpPr>
            <p:nvPr/>
          </p:nvSpPr>
          <p:spPr bwMode="auto">
            <a:xfrm>
              <a:off x="2970213" y="3333750"/>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SD</a:t>
              </a:r>
              <a:endParaRPr lang="en-US" altLang="en-US" sz="2400" b="0" dirty="0">
                <a:solidFill>
                  <a:srgbClr val="000000"/>
                </a:solidFill>
              </a:endParaRPr>
            </a:p>
          </p:txBody>
        </p:sp>
        <p:sp>
          <p:nvSpPr>
            <p:cNvPr id="22599" name="Rectangle 1541"/>
            <p:cNvSpPr>
              <a:spLocks noChangeArrowheads="1"/>
            </p:cNvSpPr>
            <p:nvPr/>
          </p:nvSpPr>
          <p:spPr bwMode="auto">
            <a:xfrm>
              <a:off x="2998788" y="3700463"/>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NE</a:t>
              </a:r>
              <a:endParaRPr lang="en-US" altLang="en-US" sz="2400" b="0" dirty="0">
                <a:solidFill>
                  <a:srgbClr val="000000"/>
                </a:solidFill>
              </a:endParaRPr>
            </a:p>
          </p:txBody>
        </p:sp>
        <p:sp>
          <p:nvSpPr>
            <p:cNvPr id="22600" name="Rectangle 1542"/>
            <p:cNvSpPr>
              <a:spLocks noChangeArrowheads="1"/>
            </p:cNvSpPr>
            <p:nvPr/>
          </p:nvSpPr>
          <p:spPr bwMode="auto">
            <a:xfrm>
              <a:off x="3128963" y="4052888"/>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KS</a:t>
              </a:r>
              <a:endParaRPr lang="en-US" altLang="en-US" sz="2400" b="0" dirty="0">
                <a:solidFill>
                  <a:srgbClr val="000000"/>
                </a:solidFill>
              </a:endParaRPr>
            </a:p>
          </p:txBody>
        </p:sp>
        <p:sp>
          <p:nvSpPr>
            <p:cNvPr id="22601" name="Rectangle 1543"/>
            <p:cNvSpPr>
              <a:spLocks noChangeArrowheads="1"/>
            </p:cNvSpPr>
            <p:nvPr/>
          </p:nvSpPr>
          <p:spPr bwMode="auto">
            <a:xfrm>
              <a:off x="3176588" y="4402138"/>
              <a:ext cx="1095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OK</a:t>
              </a:r>
              <a:endParaRPr lang="en-US" altLang="en-US" sz="2400" b="0" dirty="0">
                <a:solidFill>
                  <a:srgbClr val="000000"/>
                </a:solidFill>
              </a:endParaRPr>
            </a:p>
          </p:txBody>
        </p:sp>
        <p:sp>
          <p:nvSpPr>
            <p:cNvPr id="22602" name="Rectangle 1544"/>
            <p:cNvSpPr>
              <a:spLocks noChangeArrowheads="1"/>
            </p:cNvSpPr>
            <p:nvPr/>
          </p:nvSpPr>
          <p:spPr bwMode="auto">
            <a:xfrm>
              <a:off x="2949575" y="4797425"/>
              <a:ext cx="968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TX</a:t>
              </a:r>
              <a:endParaRPr lang="en-US" altLang="en-US" sz="2400" b="0" dirty="0">
                <a:solidFill>
                  <a:srgbClr val="000000"/>
                </a:solidFill>
              </a:endParaRPr>
            </a:p>
          </p:txBody>
        </p:sp>
        <p:sp>
          <p:nvSpPr>
            <p:cNvPr id="22603" name="Rectangle 1545"/>
            <p:cNvSpPr>
              <a:spLocks noChangeArrowheads="1"/>
            </p:cNvSpPr>
            <p:nvPr/>
          </p:nvSpPr>
          <p:spPr bwMode="auto">
            <a:xfrm>
              <a:off x="5043488" y="5195888"/>
              <a:ext cx="889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FL</a:t>
              </a:r>
              <a:endParaRPr lang="en-US" altLang="en-US" sz="2400" b="0" dirty="0">
                <a:solidFill>
                  <a:srgbClr val="000000"/>
                </a:solidFill>
              </a:endParaRPr>
            </a:p>
          </p:txBody>
        </p:sp>
        <p:sp>
          <p:nvSpPr>
            <p:cNvPr id="22604" name="Rectangle 1547"/>
            <p:cNvSpPr>
              <a:spLocks noChangeArrowheads="1"/>
            </p:cNvSpPr>
            <p:nvPr/>
          </p:nvSpPr>
          <p:spPr bwMode="auto">
            <a:xfrm>
              <a:off x="4329113" y="4572000"/>
              <a:ext cx="936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AL</a:t>
              </a:r>
              <a:endParaRPr lang="en-US" altLang="en-US" sz="2400" b="0" dirty="0">
                <a:solidFill>
                  <a:srgbClr val="000000"/>
                </a:solidFill>
              </a:endParaRPr>
            </a:p>
          </p:txBody>
        </p:sp>
        <p:sp>
          <p:nvSpPr>
            <p:cNvPr id="22605" name="Rectangle 1548"/>
            <p:cNvSpPr>
              <a:spLocks noChangeArrowheads="1"/>
            </p:cNvSpPr>
            <p:nvPr/>
          </p:nvSpPr>
          <p:spPr bwMode="auto">
            <a:xfrm>
              <a:off x="4021138" y="4572000"/>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MS</a:t>
              </a:r>
              <a:endParaRPr lang="en-US" altLang="en-US" sz="2400" b="0" dirty="0">
                <a:solidFill>
                  <a:srgbClr val="000000"/>
                </a:solidFill>
              </a:endParaRPr>
            </a:p>
          </p:txBody>
        </p:sp>
        <p:sp>
          <p:nvSpPr>
            <p:cNvPr id="22606" name="Rectangle 1549"/>
            <p:cNvSpPr>
              <a:spLocks noChangeArrowheads="1"/>
            </p:cNvSpPr>
            <p:nvPr/>
          </p:nvSpPr>
          <p:spPr bwMode="auto">
            <a:xfrm>
              <a:off x="3759200" y="4797425"/>
              <a:ext cx="936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LA</a:t>
              </a:r>
              <a:endParaRPr lang="en-US" altLang="en-US" sz="2400" b="0" dirty="0">
                <a:solidFill>
                  <a:srgbClr val="000000"/>
                </a:solidFill>
              </a:endParaRPr>
            </a:p>
          </p:txBody>
        </p:sp>
        <p:sp>
          <p:nvSpPr>
            <p:cNvPr id="22607" name="Rectangle 1550"/>
            <p:cNvSpPr>
              <a:spLocks noChangeArrowheads="1"/>
            </p:cNvSpPr>
            <p:nvPr/>
          </p:nvSpPr>
          <p:spPr bwMode="auto">
            <a:xfrm>
              <a:off x="3732213" y="4448175"/>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AR</a:t>
              </a:r>
              <a:endParaRPr lang="en-US" altLang="en-US" sz="2400" b="0" dirty="0">
                <a:solidFill>
                  <a:srgbClr val="000000"/>
                </a:solidFill>
              </a:endParaRPr>
            </a:p>
          </p:txBody>
        </p:sp>
        <p:sp>
          <p:nvSpPr>
            <p:cNvPr id="22608" name="Rectangle 1552"/>
            <p:cNvSpPr>
              <a:spLocks noChangeArrowheads="1"/>
            </p:cNvSpPr>
            <p:nvPr/>
          </p:nvSpPr>
          <p:spPr bwMode="auto">
            <a:xfrm>
              <a:off x="3532188" y="3573463"/>
              <a:ext cx="714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IA</a:t>
              </a:r>
              <a:endParaRPr lang="en-US" altLang="en-US" sz="2400" b="0" dirty="0">
                <a:solidFill>
                  <a:srgbClr val="000000"/>
                </a:solidFill>
              </a:endParaRPr>
            </a:p>
          </p:txBody>
        </p:sp>
        <p:sp>
          <p:nvSpPr>
            <p:cNvPr id="22609" name="Rectangle 1553"/>
            <p:cNvSpPr>
              <a:spLocks noChangeArrowheads="1"/>
            </p:cNvSpPr>
            <p:nvPr/>
          </p:nvSpPr>
          <p:spPr bwMode="auto">
            <a:xfrm>
              <a:off x="3457575" y="3105150"/>
              <a:ext cx="1190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MN</a:t>
              </a:r>
              <a:endParaRPr lang="en-US" altLang="en-US" sz="2400" b="0" dirty="0">
                <a:solidFill>
                  <a:srgbClr val="000000"/>
                </a:solidFill>
              </a:endParaRPr>
            </a:p>
          </p:txBody>
        </p:sp>
        <p:sp>
          <p:nvSpPr>
            <p:cNvPr id="22610" name="Rectangle 1555"/>
            <p:cNvSpPr>
              <a:spLocks noChangeArrowheads="1"/>
            </p:cNvSpPr>
            <p:nvPr/>
          </p:nvSpPr>
          <p:spPr bwMode="auto">
            <a:xfrm>
              <a:off x="4292600" y="4271963"/>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TN</a:t>
              </a:r>
              <a:endParaRPr lang="en-US" altLang="en-US" sz="2400" b="0" dirty="0">
                <a:solidFill>
                  <a:srgbClr val="000000"/>
                </a:solidFill>
              </a:endParaRPr>
            </a:p>
          </p:txBody>
        </p:sp>
        <p:sp>
          <p:nvSpPr>
            <p:cNvPr id="22611" name="Rectangle 1556"/>
            <p:cNvSpPr>
              <a:spLocks noChangeArrowheads="1"/>
            </p:cNvSpPr>
            <p:nvPr/>
          </p:nvSpPr>
          <p:spPr bwMode="auto">
            <a:xfrm>
              <a:off x="4957763" y="4402138"/>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SC</a:t>
              </a:r>
              <a:endParaRPr lang="en-US" altLang="en-US" sz="2400" b="0" dirty="0">
                <a:solidFill>
                  <a:srgbClr val="000000"/>
                </a:solidFill>
              </a:endParaRPr>
            </a:p>
          </p:txBody>
        </p:sp>
        <p:sp>
          <p:nvSpPr>
            <p:cNvPr id="22612" name="Rectangle 1557"/>
            <p:cNvSpPr>
              <a:spLocks noChangeArrowheads="1"/>
            </p:cNvSpPr>
            <p:nvPr/>
          </p:nvSpPr>
          <p:spPr bwMode="auto">
            <a:xfrm>
              <a:off x="5089525" y="4191000"/>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NC</a:t>
              </a:r>
              <a:endParaRPr lang="en-US" altLang="en-US" sz="2400" b="0" dirty="0">
                <a:solidFill>
                  <a:srgbClr val="000000"/>
                </a:solidFill>
              </a:endParaRPr>
            </a:p>
          </p:txBody>
        </p:sp>
        <p:sp>
          <p:nvSpPr>
            <p:cNvPr id="22613" name="Rectangle 1561"/>
            <p:cNvSpPr>
              <a:spLocks noChangeArrowheads="1"/>
            </p:cNvSpPr>
            <p:nvPr/>
          </p:nvSpPr>
          <p:spPr bwMode="auto">
            <a:xfrm>
              <a:off x="4721225" y="3865563"/>
              <a:ext cx="285750" cy="152400"/>
            </a:xfrm>
            <a:prstGeom prst="rect">
              <a:avLst/>
            </a:prstGeom>
            <a:noFill/>
            <a:ln w="9525">
              <a:noFill/>
              <a:miter lim="800000"/>
              <a:headEnd/>
              <a:tailEnd/>
            </a:ln>
          </p:spPr>
          <p:txBody>
            <a:bodyPr/>
            <a:lstStyle/>
            <a:p>
              <a:endParaRPr lang="en-US" dirty="0"/>
            </a:p>
          </p:txBody>
        </p:sp>
        <p:sp>
          <p:nvSpPr>
            <p:cNvPr id="22614" name="Rectangle 1562"/>
            <p:cNvSpPr>
              <a:spLocks noChangeArrowheads="1"/>
            </p:cNvSpPr>
            <p:nvPr/>
          </p:nvSpPr>
          <p:spPr bwMode="auto">
            <a:xfrm>
              <a:off x="4779963" y="3878263"/>
              <a:ext cx="1222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WV</a:t>
              </a:r>
              <a:endParaRPr lang="en-US" altLang="en-US" sz="2400" b="0" dirty="0">
                <a:solidFill>
                  <a:srgbClr val="000000"/>
                </a:solidFill>
              </a:endParaRPr>
            </a:p>
          </p:txBody>
        </p:sp>
        <p:sp>
          <p:nvSpPr>
            <p:cNvPr id="22615" name="Rectangle 1563"/>
            <p:cNvSpPr>
              <a:spLocks noChangeArrowheads="1"/>
            </p:cNvSpPr>
            <p:nvPr/>
          </p:nvSpPr>
          <p:spPr bwMode="auto">
            <a:xfrm>
              <a:off x="4003675" y="3746500"/>
              <a:ext cx="635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IL</a:t>
              </a:r>
              <a:endParaRPr lang="en-US" altLang="en-US" sz="2400" b="0" dirty="0">
                <a:solidFill>
                  <a:srgbClr val="000000"/>
                </a:solidFill>
              </a:endParaRPr>
            </a:p>
          </p:txBody>
        </p:sp>
        <p:sp>
          <p:nvSpPr>
            <p:cNvPr id="22616" name="Rectangle 1568"/>
            <p:cNvSpPr>
              <a:spLocks noChangeArrowheads="1"/>
            </p:cNvSpPr>
            <p:nvPr/>
          </p:nvSpPr>
          <p:spPr bwMode="auto">
            <a:xfrm>
              <a:off x="5302250" y="3562350"/>
              <a:ext cx="238125" cy="149225"/>
            </a:xfrm>
            <a:prstGeom prst="rect">
              <a:avLst/>
            </a:prstGeom>
            <a:noFill/>
            <a:ln w="9525">
              <a:noFill/>
              <a:miter lim="800000"/>
              <a:headEnd/>
              <a:tailEnd/>
            </a:ln>
          </p:spPr>
          <p:txBody>
            <a:bodyPr/>
            <a:lstStyle/>
            <a:p>
              <a:pPr eaLnBrk="0" hangingPunct="0"/>
              <a:endParaRPr lang="en-US" sz="2400" b="0" dirty="0">
                <a:solidFill>
                  <a:schemeClr val="bg1"/>
                </a:solidFill>
                <a:latin typeface="Times New Roman" pitchFamily="18" charset="0"/>
              </a:endParaRPr>
            </a:p>
          </p:txBody>
        </p:sp>
        <p:sp>
          <p:nvSpPr>
            <p:cNvPr id="22617" name="Rectangle 1569"/>
            <p:cNvSpPr>
              <a:spLocks noChangeArrowheads="1"/>
            </p:cNvSpPr>
            <p:nvPr/>
          </p:nvSpPr>
          <p:spPr bwMode="auto">
            <a:xfrm>
              <a:off x="5360988" y="3573463"/>
              <a:ext cx="936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NJ</a:t>
              </a:r>
              <a:endParaRPr lang="en-US" altLang="en-US" sz="2400" b="0" dirty="0">
                <a:solidFill>
                  <a:srgbClr val="000000"/>
                </a:solidFill>
              </a:endParaRPr>
            </a:p>
          </p:txBody>
        </p:sp>
        <p:sp>
          <p:nvSpPr>
            <p:cNvPr id="22618" name="Rectangle 1570"/>
            <p:cNvSpPr>
              <a:spLocks noChangeArrowheads="1"/>
            </p:cNvSpPr>
            <p:nvPr/>
          </p:nvSpPr>
          <p:spPr bwMode="auto">
            <a:xfrm>
              <a:off x="5076825" y="3692525"/>
              <a:ext cx="238125" cy="150813"/>
            </a:xfrm>
            <a:prstGeom prst="rect">
              <a:avLst/>
            </a:prstGeom>
            <a:noFill/>
            <a:ln w="9525">
              <a:noFill/>
              <a:miter lim="800000"/>
              <a:headEnd/>
              <a:tailEnd/>
            </a:ln>
          </p:spPr>
          <p:txBody>
            <a:bodyPr/>
            <a:lstStyle/>
            <a:p>
              <a:endParaRPr lang="en-US" dirty="0"/>
            </a:p>
          </p:txBody>
        </p:sp>
        <p:sp>
          <p:nvSpPr>
            <p:cNvPr id="22619" name="Rectangle 1571"/>
            <p:cNvSpPr>
              <a:spLocks noChangeArrowheads="1"/>
            </p:cNvSpPr>
            <p:nvPr/>
          </p:nvSpPr>
          <p:spPr bwMode="auto">
            <a:xfrm>
              <a:off x="5137150" y="3700463"/>
              <a:ext cx="1190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MD</a:t>
              </a:r>
              <a:endParaRPr lang="en-US" altLang="en-US" sz="2400" b="0" dirty="0">
                <a:solidFill>
                  <a:srgbClr val="000000"/>
                </a:solidFill>
              </a:endParaRPr>
            </a:p>
          </p:txBody>
        </p:sp>
        <p:sp>
          <p:nvSpPr>
            <p:cNvPr id="22620" name="Rectangle 1573"/>
            <p:cNvSpPr>
              <a:spLocks noChangeArrowheads="1"/>
            </p:cNvSpPr>
            <p:nvPr/>
          </p:nvSpPr>
          <p:spPr bwMode="auto">
            <a:xfrm>
              <a:off x="5302250" y="2944813"/>
              <a:ext cx="238125" cy="163512"/>
            </a:xfrm>
            <a:prstGeom prst="rect">
              <a:avLst/>
            </a:prstGeom>
            <a:noFill/>
            <a:ln w="9525">
              <a:noFill/>
              <a:miter lim="800000"/>
              <a:headEnd/>
              <a:tailEnd/>
            </a:ln>
          </p:spPr>
          <p:txBody>
            <a:bodyPr/>
            <a:lstStyle/>
            <a:p>
              <a:endParaRPr lang="en-US" dirty="0"/>
            </a:p>
          </p:txBody>
        </p:sp>
        <p:sp>
          <p:nvSpPr>
            <p:cNvPr id="22621" name="Rectangle 1574"/>
            <p:cNvSpPr>
              <a:spLocks noChangeArrowheads="1"/>
            </p:cNvSpPr>
            <p:nvPr/>
          </p:nvSpPr>
          <p:spPr bwMode="auto">
            <a:xfrm>
              <a:off x="5362575" y="2968625"/>
              <a:ext cx="968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VT</a:t>
              </a:r>
              <a:endParaRPr lang="en-US" altLang="en-US" sz="2400" b="0" dirty="0">
                <a:solidFill>
                  <a:srgbClr val="000000"/>
                </a:solidFill>
              </a:endParaRPr>
            </a:p>
          </p:txBody>
        </p:sp>
        <p:sp>
          <p:nvSpPr>
            <p:cNvPr id="22622" name="Rectangle 1575"/>
            <p:cNvSpPr>
              <a:spLocks noChangeArrowheads="1"/>
            </p:cNvSpPr>
            <p:nvPr/>
          </p:nvSpPr>
          <p:spPr bwMode="auto">
            <a:xfrm>
              <a:off x="5527675" y="2863850"/>
              <a:ext cx="236538" cy="149225"/>
            </a:xfrm>
            <a:prstGeom prst="rect">
              <a:avLst/>
            </a:prstGeom>
            <a:noFill/>
            <a:ln w="9525">
              <a:noFill/>
              <a:miter lim="800000"/>
              <a:headEnd/>
              <a:tailEnd/>
            </a:ln>
          </p:spPr>
          <p:txBody>
            <a:bodyPr/>
            <a:lstStyle/>
            <a:p>
              <a:endParaRPr lang="en-US" dirty="0"/>
            </a:p>
          </p:txBody>
        </p:sp>
        <p:sp>
          <p:nvSpPr>
            <p:cNvPr id="22623" name="Rectangle 1577"/>
            <p:cNvSpPr>
              <a:spLocks noChangeArrowheads="1"/>
            </p:cNvSpPr>
            <p:nvPr/>
          </p:nvSpPr>
          <p:spPr bwMode="auto">
            <a:xfrm>
              <a:off x="5432425" y="3073400"/>
              <a:ext cx="238125" cy="163513"/>
            </a:xfrm>
            <a:prstGeom prst="rect">
              <a:avLst/>
            </a:prstGeom>
            <a:noFill/>
            <a:ln w="9525">
              <a:noFill/>
              <a:miter lim="800000"/>
              <a:headEnd/>
              <a:tailEnd/>
            </a:ln>
          </p:spPr>
          <p:txBody>
            <a:bodyPr/>
            <a:lstStyle/>
            <a:p>
              <a:endParaRPr lang="en-US" dirty="0"/>
            </a:p>
          </p:txBody>
        </p:sp>
        <p:sp>
          <p:nvSpPr>
            <p:cNvPr id="22624" name="Rectangle 1579"/>
            <p:cNvSpPr>
              <a:spLocks noChangeArrowheads="1"/>
            </p:cNvSpPr>
            <p:nvPr/>
          </p:nvSpPr>
          <p:spPr bwMode="auto">
            <a:xfrm>
              <a:off x="5362575" y="3178175"/>
              <a:ext cx="238125" cy="152400"/>
            </a:xfrm>
            <a:prstGeom prst="rect">
              <a:avLst/>
            </a:prstGeom>
            <a:noFill/>
            <a:ln w="9525">
              <a:noFill/>
              <a:miter lim="800000"/>
              <a:headEnd/>
              <a:tailEnd/>
            </a:ln>
          </p:spPr>
          <p:txBody>
            <a:bodyPr/>
            <a:lstStyle/>
            <a:p>
              <a:pPr eaLnBrk="0" hangingPunct="0"/>
              <a:endParaRPr lang="en-US" sz="2400" b="0" dirty="0">
                <a:solidFill>
                  <a:schemeClr val="bg1"/>
                </a:solidFill>
                <a:latin typeface="Times New Roman" pitchFamily="18" charset="0"/>
              </a:endParaRPr>
            </a:p>
          </p:txBody>
        </p:sp>
        <p:sp>
          <p:nvSpPr>
            <p:cNvPr id="22625" name="Rectangle 1580"/>
            <p:cNvSpPr>
              <a:spLocks noChangeArrowheads="1"/>
            </p:cNvSpPr>
            <p:nvPr/>
          </p:nvSpPr>
          <p:spPr bwMode="auto">
            <a:xfrm>
              <a:off x="5448300" y="3232150"/>
              <a:ext cx="146050" cy="92075"/>
            </a:xfrm>
            <a:prstGeom prst="rect">
              <a:avLst/>
            </a:prstGeom>
            <a:noFill/>
            <a:ln w="9525">
              <a:noFill/>
              <a:miter lim="800000"/>
              <a:headEnd/>
              <a:tailEnd/>
            </a:ln>
          </p:spPr>
          <p:txBody>
            <a:bodyPr lIns="0" tIns="0" rIns="0" bIns="0">
              <a:spAutoFit/>
            </a:bodyPr>
            <a:lstStyle/>
            <a:p>
              <a:pPr eaLnBrk="0" hangingPunct="0"/>
              <a:r>
                <a:rPr lang="en-US" altLang="en-US" sz="600" b="0" dirty="0">
                  <a:solidFill>
                    <a:srgbClr val="000000"/>
                  </a:solidFill>
                </a:rPr>
                <a:t>MA</a:t>
              </a:r>
              <a:endParaRPr lang="en-US" altLang="en-US" sz="2400" b="0" dirty="0">
                <a:solidFill>
                  <a:srgbClr val="000000"/>
                </a:solidFill>
              </a:endParaRPr>
            </a:p>
          </p:txBody>
        </p:sp>
        <p:sp>
          <p:nvSpPr>
            <p:cNvPr id="22626" name="Rectangle 1581"/>
            <p:cNvSpPr>
              <a:spLocks noChangeArrowheads="1"/>
            </p:cNvSpPr>
            <p:nvPr/>
          </p:nvSpPr>
          <p:spPr bwMode="auto">
            <a:xfrm>
              <a:off x="5527675" y="3516313"/>
              <a:ext cx="236538" cy="150812"/>
            </a:xfrm>
            <a:prstGeom prst="rect">
              <a:avLst/>
            </a:prstGeom>
            <a:noFill/>
            <a:ln w="9525">
              <a:noFill/>
              <a:miter lim="800000"/>
              <a:headEnd/>
              <a:tailEnd/>
            </a:ln>
          </p:spPr>
          <p:txBody>
            <a:bodyPr/>
            <a:lstStyle/>
            <a:p>
              <a:endParaRPr lang="en-US" dirty="0"/>
            </a:p>
          </p:txBody>
        </p:sp>
        <p:sp>
          <p:nvSpPr>
            <p:cNvPr id="22627" name="Rectangle 1582"/>
            <p:cNvSpPr>
              <a:spLocks noChangeArrowheads="1"/>
            </p:cNvSpPr>
            <p:nvPr/>
          </p:nvSpPr>
          <p:spPr bwMode="auto">
            <a:xfrm>
              <a:off x="5576888" y="3527425"/>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CT</a:t>
              </a:r>
              <a:endParaRPr lang="en-US" altLang="en-US" sz="2400" b="0" dirty="0">
                <a:solidFill>
                  <a:srgbClr val="000000"/>
                </a:solidFill>
              </a:endParaRPr>
            </a:p>
          </p:txBody>
        </p:sp>
        <p:sp>
          <p:nvSpPr>
            <p:cNvPr id="22628" name="Rectangle 1583"/>
            <p:cNvSpPr>
              <a:spLocks noChangeArrowheads="1"/>
            </p:cNvSpPr>
            <p:nvPr/>
          </p:nvSpPr>
          <p:spPr bwMode="auto">
            <a:xfrm>
              <a:off x="5718175" y="3316288"/>
              <a:ext cx="762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RI</a:t>
              </a:r>
              <a:endParaRPr lang="en-US" altLang="en-US" sz="2400" b="0" dirty="0">
                <a:solidFill>
                  <a:srgbClr val="000000"/>
                </a:solidFill>
              </a:endParaRPr>
            </a:p>
          </p:txBody>
        </p:sp>
        <p:sp>
          <p:nvSpPr>
            <p:cNvPr id="22629" name="Rectangle 1584"/>
            <p:cNvSpPr>
              <a:spLocks noChangeArrowheads="1"/>
            </p:cNvSpPr>
            <p:nvPr/>
          </p:nvSpPr>
          <p:spPr bwMode="auto">
            <a:xfrm>
              <a:off x="5564188" y="3646488"/>
              <a:ext cx="236537" cy="160337"/>
            </a:xfrm>
            <a:prstGeom prst="rect">
              <a:avLst/>
            </a:prstGeom>
            <a:noFill/>
            <a:ln w="9525">
              <a:noFill/>
              <a:miter lim="800000"/>
              <a:headEnd/>
              <a:tailEnd/>
            </a:ln>
          </p:spPr>
          <p:txBody>
            <a:bodyPr/>
            <a:lstStyle/>
            <a:p>
              <a:endParaRPr lang="en-US" dirty="0"/>
            </a:p>
          </p:txBody>
        </p:sp>
        <p:sp>
          <p:nvSpPr>
            <p:cNvPr id="22630" name="Rectangle 1585"/>
            <p:cNvSpPr>
              <a:spLocks noChangeArrowheads="1"/>
            </p:cNvSpPr>
            <p:nvPr/>
          </p:nvSpPr>
          <p:spPr bwMode="auto">
            <a:xfrm>
              <a:off x="5622925" y="3667125"/>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DE</a:t>
              </a:r>
              <a:endParaRPr lang="en-US" altLang="en-US" sz="2400" b="0" dirty="0">
                <a:solidFill>
                  <a:srgbClr val="000000"/>
                </a:solidFill>
              </a:endParaRPr>
            </a:p>
          </p:txBody>
        </p:sp>
        <p:sp>
          <p:nvSpPr>
            <p:cNvPr id="22631" name="Rectangle 1586"/>
            <p:cNvSpPr>
              <a:spLocks noChangeArrowheads="1"/>
            </p:cNvSpPr>
            <p:nvPr/>
          </p:nvSpPr>
          <p:spPr bwMode="auto">
            <a:xfrm>
              <a:off x="5564188" y="3771900"/>
              <a:ext cx="236537" cy="165100"/>
            </a:xfrm>
            <a:prstGeom prst="rect">
              <a:avLst/>
            </a:prstGeom>
            <a:noFill/>
            <a:ln w="9525">
              <a:noFill/>
              <a:miter lim="800000"/>
              <a:headEnd/>
              <a:tailEnd/>
            </a:ln>
          </p:spPr>
          <p:txBody>
            <a:bodyPr/>
            <a:lstStyle/>
            <a:p>
              <a:endParaRPr lang="en-US" dirty="0"/>
            </a:p>
          </p:txBody>
        </p:sp>
        <p:sp>
          <p:nvSpPr>
            <p:cNvPr id="22632" name="Rectangle 1587"/>
            <p:cNvSpPr>
              <a:spLocks noChangeArrowheads="1"/>
            </p:cNvSpPr>
            <p:nvPr/>
          </p:nvSpPr>
          <p:spPr bwMode="auto">
            <a:xfrm>
              <a:off x="5622925" y="3795713"/>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DC</a:t>
              </a:r>
              <a:endParaRPr lang="en-US" altLang="en-US" sz="2400" b="0" dirty="0">
                <a:solidFill>
                  <a:srgbClr val="000000"/>
                </a:solidFill>
              </a:endParaRPr>
            </a:p>
          </p:txBody>
        </p:sp>
        <p:sp>
          <p:nvSpPr>
            <p:cNvPr id="22633" name="Line 1588"/>
            <p:cNvSpPr>
              <a:spLocks noChangeShapeType="1"/>
            </p:cNvSpPr>
            <p:nvPr/>
          </p:nvSpPr>
          <p:spPr bwMode="auto">
            <a:xfrm>
              <a:off x="5634038" y="3319463"/>
              <a:ext cx="73025" cy="33337"/>
            </a:xfrm>
            <a:prstGeom prst="line">
              <a:avLst/>
            </a:prstGeom>
            <a:noFill/>
            <a:ln w="12700">
              <a:solidFill>
                <a:srgbClr val="000000"/>
              </a:solidFill>
              <a:round/>
              <a:headEnd/>
              <a:tailEnd/>
            </a:ln>
          </p:spPr>
          <p:txBody>
            <a:bodyPr/>
            <a:lstStyle/>
            <a:p>
              <a:endParaRPr lang="en-US" dirty="0"/>
            </a:p>
          </p:txBody>
        </p:sp>
        <p:sp>
          <p:nvSpPr>
            <p:cNvPr id="22634" name="Line 1589"/>
            <p:cNvSpPr>
              <a:spLocks noChangeShapeType="1"/>
            </p:cNvSpPr>
            <p:nvPr/>
          </p:nvSpPr>
          <p:spPr bwMode="auto">
            <a:xfrm>
              <a:off x="5505450" y="3365500"/>
              <a:ext cx="71438" cy="161925"/>
            </a:xfrm>
            <a:prstGeom prst="line">
              <a:avLst/>
            </a:prstGeom>
            <a:noFill/>
            <a:ln w="12700">
              <a:solidFill>
                <a:srgbClr val="000000"/>
              </a:solidFill>
              <a:round/>
              <a:headEnd/>
              <a:tailEnd/>
            </a:ln>
          </p:spPr>
          <p:txBody>
            <a:bodyPr/>
            <a:lstStyle/>
            <a:p>
              <a:endParaRPr lang="en-US" dirty="0"/>
            </a:p>
          </p:txBody>
        </p:sp>
        <p:sp>
          <p:nvSpPr>
            <p:cNvPr id="22635" name="Line 1590"/>
            <p:cNvSpPr>
              <a:spLocks noChangeShapeType="1"/>
            </p:cNvSpPr>
            <p:nvPr/>
          </p:nvSpPr>
          <p:spPr bwMode="auto">
            <a:xfrm>
              <a:off x="5360988" y="3749675"/>
              <a:ext cx="215900" cy="1588"/>
            </a:xfrm>
            <a:prstGeom prst="line">
              <a:avLst/>
            </a:prstGeom>
            <a:noFill/>
            <a:ln w="12700">
              <a:solidFill>
                <a:srgbClr val="000000"/>
              </a:solidFill>
              <a:round/>
              <a:headEnd/>
              <a:tailEnd/>
            </a:ln>
          </p:spPr>
          <p:txBody>
            <a:bodyPr/>
            <a:lstStyle/>
            <a:p>
              <a:endParaRPr lang="en-US" dirty="0"/>
            </a:p>
          </p:txBody>
        </p:sp>
        <p:sp>
          <p:nvSpPr>
            <p:cNvPr id="22636" name="Line 1591"/>
            <p:cNvSpPr>
              <a:spLocks noChangeShapeType="1"/>
            </p:cNvSpPr>
            <p:nvPr/>
          </p:nvSpPr>
          <p:spPr bwMode="auto">
            <a:xfrm>
              <a:off x="5183188" y="3843338"/>
              <a:ext cx="393700" cy="3175"/>
            </a:xfrm>
            <a:prstGeom prst="line">
              <a:avLst/>
            </a:prstGeom>
            <a:noFill/>
            <a:ln w="12700">
              <a:solidFill>
                <a:srgbClr val="000000"/>
              </a:solidFill>
              <a:round/>
              <a:headEnd/>
              <a:tailEnd/>
            </a:ln>
          </p:spPr>
          <p:txBody>
            <a:bodyPr/>
            <a:lstStyle/>
            <a:p>
              <a:endParaRPr lang="en-US" dirty="0"/>
            </a:p>
          </p:txBody>
        </p:sp>
        <p:sp>
          <p:nvSpPr>
            <p:cNvPr id="22637" name="Freeform 1592"/>
            <p:cNvSpPr>
              <a:spLocks/>
            </p:cNvSpPr>
            <p:nvPr/>
          </p:nvSpPr>
          <p:spPr bwMode="auto">
            <a:xfrm>
              <a:off x="5492750" y="5484813"/>
              <a:ext cx="306388" cy="117475"/>
            </a:xfrm>
            <a:custGeom>
              <a:avLst/>
              <a:gdLst>
                <a:gd name="T0" fmla="*/ 2147483647 w 3418"/>
                <a:gd name="T1" fmla="*/ 2147483647 h 1367"/>
                <a:gd name="T2" fmla="*/ 2147483647 w 3418"/>
                <a:gd name="T3" fmla="*/ 2147483647 h 1367"/>
                <a:gd name="T4" fmla="*/ 2147483647 w 3418"/>
                <a:gd name="T5" fmla="*/ 2147483647 h 1367"/>
                <a:gd name="T6" fmla="*/ 2147483647 w 3418"/>
                <a:gd name="T7" fmla="*/ 2147483647 h 1367"/>
                <a:gd name="T8" fmla="*/ 2147483647 w 3418"/>
                <a:gd name="T9" fmla="*/ 2147483647 h 1367"/>
                <a:gd name="T10" fmla="*/ 2147483647 w 3418"/>
                <a:gd name="T11" fmla="*/ 2147483647 h 1367"/>
                <a:gd name="T12" fmla="*/ 2147483647 w 3418"/>
                <a:gd name="T13" fmla="*/ 2147483647 h 1367"/>
                <a:gd name="T14" fmla="*/ 2147483647 w 3418"/>
                <a:gd name="T15" fmla="*/ 2147483647 h 1367"/>
                <a:gd name="T16" fmla="*/ 2147483647 w 3418"/>
                <a:gd name="T17" fmla="*/ 2147483647 h 1367"/>
                <a:gd name="T18" fmla="*/ 2147483647 w 3418"/>
                <a:gd name="T19" fmla="*/ 2147483647 h 1367"/>
                <a:gd name="T20" fmla="*/ 2147483647 w 3418"/>
                <a:gd name="T21" fmla="*/ 2147483647 h 1367"/>
                <a:gd name="T22" fmla="*/ 2147483647 w 3418"/>
                <a:gd name="T23" fmla="*/ 2147483647 h 1367"/>
                <a:gd name="T24" fmla="*/ 2147483647 w 3418"/>
                <a:gd name="T25" fmla="*/ 2147483647 h 1367"/>
                <a:gd name="T26" fmla="*/ 2147483647 w 3418"/>
                <a:gd name="T27" fmla="*/ 2147483647 h 1367"/>
                <a:gd name="T28" fmla="*/ 2147483647 w 3418"/>
                <a:gd name="T29" fmla="*/ 2147483647 h 1367"/>
                <a:gd name="T30" fmla="*/ 2147483647 w 3418"/>
                <a:gd name="T31" fmla="*/ 2147483647 h 1367"/>
                <a:gd name="T32" fmla="*/ 2147483647 w 3418"/>
                <a:gd name="T33" fmla="*/ 2147483647 h 1367"/>
                <a:gd name="T34" fmla="*/ 2147483647 w 3418"/>
                <a:gd name="T35" fmla="*/ 2147483647 h 1367"/>
                <a:gd name="T36" fmla="*/ 2147483647 w 3418"/>
                <a:gd name="T37" fmla="*/ 2147483647 h 1367"/>
                <a:gd name="T38" fmla="*/ 2147483647 w 3418"/>
                <a:gd name="T39" fmla="*/ 2147483647 h 1367"/>
                <a:gd name="T40" fmla="*/ 2147483647 w 3418"/>
                <a:gd name="T41" fmla="*/ 2147483647 h 1367"/>
                <a:gd name="T42" fmla="*/ 2147483647 w 3418"/>
                <a:gd name="T43" fmla="*/ 2147483647 h 1367"/>
                <a:gd name="T44" fmla="*/ 2147483647 w 3418"/>
                <a:gd name="T45" fmla="*/ 2147483647 h 1367"/>
                <a:gd name="T46" fmla="*/ 2147483647 w 3418"/>
                <a:gd name="T47" fmla="*/ 2147483647 h 1367"/>
                <a:gd name="T48" fmla="*/ 2147483647 w 3418"/>
                <a:gd name="T49" fmla="*/ 2147483647 h 1367"/>
                <a:gd name="T50" fmla="*/ 2147483647 w 3418"/>
                <a:gd name="T51" fmla="*/ 2147483647 h 1367"/>
                <a:gd name="T52" fmla="*/ 2147483647 w 3418"/>
                <a:gd name="T53" fmla="*/ 2147483647 h 1367"/>
                <a:gd name="T54" fmla="*/ 2147483647 w 3418"/>
                <a:gd name="T55" fmla="*/ 2147483647 h 1367"/>
                <a:gd name="T56" fmla="*/ 2147483647 w 3418"/>
                <a:gd name="T57" fmla="*/ 2147483647 h 1367"/>
                <a:gd name="T58" fmla="*/ 2147483647 w 3418"/>
                <a:gd name="T59" fmla="*/ 2147483647 h 1367"/>
                <a:gd name="T60" fmla="*/ 2147483647 w 3418"/>
                <a:gd name="T61" fmla="*/ 2147483647 h 1367"/>
                <a:gd name="T62" fmla="*/ 2147483647 w 3418"/>
                <a:gd name="T63" fmla="*/ 2147483647 h 1367"/>
                <a:gd name="T64" fmla="*/ 2147483647 w 3418"/>
                <a:gd name="T65" fmla="*/ 2147483647 h 1367"/>
                <a:gd name="T66" fmla="*/ 2147483647 w 3418"/>
                <a:gd name="T67" fmla="*/ 2147483647 h 1367"/>
                <a:gd name="T68" fmla="*/ 2147483647 w 3418"/>
                <a:gd name="T69" fmla="*/ 2147483647 h 1367"/>
                <a:gd name="T70" fmla="*/ 2147483647 w 3418"/>
                <a:gd name="T71" fmla="*/ 2147483647 h 1367"/>
                <a:gd name="T72" fmla="*/ 2147483647 w 3418"/>
                <a:gd name="T73" fmla="*/ 2147483647 h 1367"/>
                <a:gd name="T74" fmla="*/ 2147483647 w 3418"/>
                <a:gd name="T75" fmla="*/ 2147483647 h 1367"/>
                <a:gd name="T76" fmla="*/ 2147483647 w 3418"/>
                <a:gd name="T77" fmla="*/ 2147483647 h 1367"/>
                <a:gd name="T78" fmla="*/ 2147483647 w 3418"/>
                <a:gd name="T79" fmla="*/ 2147483647 h 1367"/>
                <a:gd name="T80" fmla="*/ 2147483647 w 3418"/>
                <a:gd name="T81" fmla="*/ 2147483647 h 1367"/>
                <a:gd name="T82" fmla="*/ 2147483647 w 3418"/>
                <a:gd name="T83" fmla="*/ 2147483647 h 1367"/>
                <a:gd name="T84" fmla="*/ 2147483647 w 3418"/>
                <a:gd name="T85" fmla="*/ 2147483647 h 1367"/>
                <a:gd name="T86" fmla="*/ 2147483647 w 3418"/>
                <a:gd name="T87" fmla="*/ 2147483647 h 1367"/>
                <a:gd name="T88" fmla="*/ 2147483647 w 3418"/>
                <a:gd name="T89" fmla="*/ 2147483647 h 1367"/>
                <a:gd name="T90" fmla="*/ 2147483647 w 3418"/>
                <a:gd name="T91" fmla="*/ 2147483647 h 1367"/>
                <a:gd name="T92" fmla="*/ 2147483647 w 3418"/>
                <a:gd name="T93" fmla="*/ 2147483647 h 1367"/>
                <a:gd name="T94" fmla="*/ 2147483647 w 3418"/>
                <a:gd name="T95" fmla="*/ 2147483647 h 1367"/>
                <a:gd name="T96" fmla="*/ 2147483647 w 3418"/>
                <a:gd name="T97" fmla="*/ 2147483647 h 1367"/>
                <a:gd name="T98" fmla="*/ 2147483647 w 3418"/>
                <a:gd name="T99" fmla="*/ 2147483647 h 1367"/>
                <a:gd name="T100" fmla="*/ 2147483647 w 3418"/>
                <a:gd name="T101" fmla="*/ 2147483647 h 1367"/>
                <a:gd name="T102" fmla="*/ 2147483647 w 3418"/>
                <a:gd name="T103" fmla="*/ 2147483647 h 1367"/>
                <a:gd name="T104" fmla="*/ 2147483647 w 3418"/>
                <a:gd name="T105" fmla="*/ 2147483647 h 1367"/>
                <a:gd name="T106" fmla="*/ 2147483647 w 3418"/>
                <a:gd name="T107" fmla="*/ 2147483647 h 1367"/>
                <a:gd name="T108" fmla="*/ 2147483647 w 3418"/>
                <a:gd name="T109" fmla="*/ 2147483647 h 1367"/>
                <a:gd name="T110" fmla="*/ 2147483647 w 3418"/>
                <a:gd name="T111" fmla="*/ 2147483647 h 1367"/>
                <a:gd name="T112" fmla="*/ 2147483647 w 3418"/>
                <a:gd name="T113" fmla="*/ 2147483647 h 1367"/>
                <a:gd name="T114" fmla="*/ 2147483647 w 3418"/>
                <a:gd name="T115" fmla="*/ 2147483647 h 1367"/>
                <a:gd name="T116" fmla="*/ 2147483647 w 3418"/>
                <a:gd name="T117" fmla="*/ 2147483647 h 1367"/>
                <a:gd name="T118" fmla="*/ 2147483647 w 3418"/>
                <a:gd name="T119" fmla="*/ 2147483647 h 13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18"/>
                <a:gd name="T181" fmla="*/ 0 h 1367"/>
                <a:gd name="T182" fmla="*/ 3418 w 3418"/>
                <a:gd name="T183" fmla="*/ 1367 h 136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18" h="1367">
                  <a:moveTo>
                    <a:pt x="229" y="0"/>
                  </a:moveTo>
                  <a:lnTo>
                    <a:pt x="519" y="21"/>
                  </a:lnTo>
                  <a:lnTo>
                    <a:pt x="656" y="83"/>
                  </a:lnTo>
                  <a:lnTo>
                    <a:pt x="760" y="104"/>
                  </a:lnTo>
                  <a:lnTo>
                    <a:pt x="912" y="41"/>
                  </a:lnTo>
                  <a:lnTo>
                    <a:pt x="1056" y="97"/>
                  </a:lnTo>
                  <a:lnTo>
                    <a:pt x="1146" y="97"/>
                  </a:lnTo>
                  <a:lnTo>
                    <a:pt x="1248" y="76"/>
                  </a:lnTo>
                  <a:lnTo>
                    <a:pt x="1359" y="104"/>
                  </a:lnTo>
                  <a:lnTo>
                    <a:pt x="1628" y="132"/>
                  </a:lnTo>
                  <a:lnTo>
                    <a:pt x="1745" y="104"/>
                  </a:lnTo>
                  <a:lnTo>
                    <a:pt x="1882" y="159"/>
                  </a:lnTo>
                  <a:lnTo>
                    <a:pt x="2013" y="215"/>
                  </a:lnTo>
                  <a:lnTo>
                    <a:pt x="2055" y="222"/>
                  </a:lnTo>
                  <a:lnTo>
                    <a:pt x="2185" y="202"/>
                  </a:lnTo>
                  <a:lnTo>
                    <a:pt x="2212" y="174"/>
                  </a:lnTo>
                  <a:lnTo>
                    <a:pt x="2261" y="270"/>
                  </a:lnTo>
                  <a:lnTo>
                    <a:pt x="2323" y="257"/>
                  </a:lnTo>
                  <a:lnTo>
                    <a:pt x="2350" y="285"/>
                  </a:lnTo>
                  <a:lnTo>
                    <a:pt x="2385" y="285"/>
                  </a:lnTo>
                  <a:lnTo>
                    <a:pt x="2405" y="320"/>
                  </a:lnTo>
                  <a:lnTo>
                    <a:pt x="2405" y="341"/>
                  </a:lnTo>
                  <a:lnTo>
                    <a:pt x="2419" y="349"/>
                  </a:lnTo>
                  <a:lnTo>
                    <a:pt x="2433" y="362"/>
                  </a:lnTo>
                  <a:lnTo>
                    <a:pt x="2446" y="362"/>
                  </a:lnTo>
                  <a:lnTo>
                    <a:pt x="2460" y="362"/>
                  </a:lnTo>
                  <a:lnTo>
                    <a:pt x="2474" y="356"/>
                  </a:lnTo>
                  <a:lnTo>
                    <a:pt x="2474" y="341"/>
                  </a:lnTo>
                  <a:lnTo>
                    <a:pt x="2474" y="327"/>
                  </a:lnTo>
                  <a:lnTo>
                    <a:pt x="2467" y="313"/>
                  </a:lnTo>
                  <a:lnTo>
                    <a:pt x="2453" y="313"/>
                  </a:lnTo>
                  <a:lnTo>
                    <a:pt x="2440" y="305"/>
                  </a:lnTo>
                  <a:lnTo>
                    <a:pt x="2426" y="299"/>
                  </a:lnTo>
                  <a:lnTo>
                    <a:pt x="2419" y="285"/>
                  </a:lnTo>
                  <a:lnTo>
                    <a:pt x="2405" y="278"/>
                  </a:lnTo>
                  <a:lnTo>
                    <a:pt x="2398" y="264"/>
                  </a:lnTo>
                  <a:lnTo>
                    <a:pt x="2391" y="250"/>
                  </a:lnTo>
                  <a:lnTo>
                    <a:pt x="2385" y="237"/>
                  </a:lnTo>
                  <a:lnTo>
                    <a:pt x="2371" y="229"/>
                  </a:lnTo>
                  <a:lnTo>
                    <a:pt x="2371" y="215"/>
                  </a:lnTo>
                  <a:lnTo>
                    <a:pt x="2385" y="202"/>
                  </a:lnTo>
                  <a:lnTo>
                    <a:pt x="2398" y="202"/>
                  </a:lnTo>
                  <a:lnTo>
                    <a:pt x="2412" y="202"/>
                  </a:lnTo>
                  <a:lnTo>
                    <a:pt x="2426" y="209"/>
                  </a:lnTo>
                  <a:lnTo>
                    <a:pt x="2440" y="215"/>
                  </a:lnTo>
                  <a:lnTo>
                    <a:pt x="2453" y="222"/>
                  </a:lnTo>
                  <a:lnTo>
                    <a:pt x="2467" y="229"/>
                  </a:lnTo>
                  <a:lnTo>
                    <a:pt x="2481" y="237"/>
                  </a:lnTo>
                  <a:lnTo>
                    <a:pt x="2495" y="237"/>
                  </a:lnTo>
                  <a:lnTo>
                    <a:pt x="2508" y="237"/>
                  </a:lnTo>
                  <a:lnTo>
                    <a:pt x="2522" y="237"/>
                  </a:lnTo>
                  <a:lnTo>
                    <a:pt x="2535" y="237"/>
                  </a:lnTo>
                  <a:lnTo>
                    <a:pt x="2550" y="237"/>
                  </a:lnTo>
                  <a:lnTo>
                    <a:pt x="2564" y="229"/>
                  </a:lnTo>
                  <a:lnTo>
                    <a:pt x="2578" y="229"/>
                  </a:lnTo>
                  <a:lnTo>
                    <a:pt x="2592" y="222"/>
                  </a:lnTo>
                  <a:lnTo>
                    <a:pt x="2606" y="215"/>
                  </a:lnTo>
                  <a:lnTo>
                    <a:pt x="2620" y="209"/>
                  </a:lnTo>
                  <a:lnTo>
                    <a:pt x="2633" y="209"/>
                  </a:lnTo>
                  <a:lnTo>
                    <a:pt x="2647" y="209"/>
                  </a:lnTo>
                  <a:lnTo>
                    <a:pt x="2660" y="209"/>
                  </a:lnTo>
                  <a:lnTo>
                    <a:pt x="2668" y="222"/>
                  </a:lnTo>
                  <a:lnTo>
                    <a:pt x="2675" y="237"/>
                  </a:lnTo>
                  <a:lnTo>
                    <a:pt x="2682" y="250"/>
                  </a:lnTo>
                  <a:lnTo>
                    <a:pt x="2688" y="264"/>
                  </a:lnTo>
                  <a:lnTo>
                    <a:pt x="2702" y="264"/>
                  </a:lnTo>
                  <a:lnTo>
                    <a:pt x="2716" y="264"/>
                  </a:lnTo>
                  <a:lnTo>
                    <a:pt x="2730" y="264"/>
                  </a:lnTo>
                  <a:lnTo>
                    <a:pt x="2744" y="264"/>
                  </a:lnTo>
                  <a:lnTo>
                    <a:pt x="2757" y="264"/>
                  </a:lnTo>
                  <a:lnTo>
                    <a:pt x="2771" y="264"/>
                  </a:lnTo>
                  <a:lnTo>
                    <a:pt x="2784" y="264"/>
                  </a:lnTo>
                  <a:lnTo>
                    <a:pt x="2799" y="278"/>
                  </a:lnTo>
                  <a:lnTo>
                    <a:pt x="2812" y="285"/>
                  </a:lnTo>
                  <a:lnTo>
                    <a:pt x="2826" y="292"/>
                  </a:lnTo>
                  <a:lnTo>
                    <a:pt x="2839" y="292"/>
                  </a:lnTo>
                  <a:lnTo>
                    <a:pt x="2854" y="292"/>
                  </a:lnTo>
                  <a:lnTo>
                    <a:pt x="2867" y="299"/>
                  </a:lnTo>
                  <a:lnTo>
                    <a:pt x="2881" y="299"/>
                  </a:lnTo>
                  <a:lnTo>
                    <a:pt x="2895" y="305"/>
                  </a:lnTo>
                  <a:lnTo>
                    <a:pt x="2909" y="313"/>
                  </a:lnTo>
                  <a:lnTo>
                    <a:pt x="2923" y="320"/>
                  </a:lnTo>
                  <a:lnTo>
                    <a:pt x="2936" y="320"/>
                  </a:lnTo>
                  <a:lnTo>
                    <a:pt x="2950" y="320"/>
                  </a:lnTo>
                  <a:lnTo>
                    <a:pt x="2963" y="320"/>
                  </a:lnTo>
                  <a:lnTo>
                    <a:pt x="2978" y="327"/>
                  </a:lnTo>
                  <a:lnTo>
                    <a:pt x="2991" y="333"/>
                  </a:lnTo>
                  <a:lnTo>
                    <a:pt x="3005" y="333"/>
                  </a:lnTo>
                  <a:lnTo>
                    <a:pt x="3018" y="333"/>
                  </a:lnTo>
                  <a:lnTo>
                    <a:pt x="3033" y="341"/>
                  </a:lnTo>
                  <a:lnTo>
                    <a:pt x="3047" y="341"/>
                  </a:lnTo>
                  <a:lnTo>
                    <a:pt x="3060" y="349"/>
                  </a:lnTo>
                  <a:lnTo>
                    <a:pt x="3074" y="349"/>
                  </a:lnTo>
                  <a:lnTo>
                    <a:pt x="3087" y="356"/>
                  </a:lnTo>
                  <a:lnTo>
                    <a:pt x="3102" y="356"/>
                  </a:lnTo>
                  <a:lnTo>
                    <a:pt x="3115" y="362"/>
                  </a:lnTo>
                  <a:lnTo>
                    <a:pt x="3129" y="369"/>
                  </a:lnTo>
                  <a:lnTo>
                    <a:pt x="3142" y="376"/>
                  </a:lnTo>
                  <a:lnTo>
                    <a:pt x="3157" y="376"/>
                  </a:lnTo>
                  <a:lnTo>
                    <a:pt x="3170" y="376"/>
                  </a:lnTo>
                  <a:lnTo>
                    <a:pt x="3184" y="383"/>
                  </a:lnTo>
                  <a:lnTo>
                    <a:pt x="3198" y="383"/>
                  </a:lnTo>
                  <a:lnTo>
                    <a:pt x="3211" y="383"/>
                  </a:lnTo>
                  <a:lnTo>
                    <a:pt x="3226" y="391"/>
                  </a:lnTo>
                  <a:lnTo>
                    <a:pt x="3239" y="391"/>
                  </a:lnTo>
                  <a:lnTo>
                    <a:pt x="3253" y="391"/>
                  </a:lnTo>
                  <a:lnTo>
                    <a:pt x="3266" y="397"/>
                  </a:lnTo>
                  <a:lnTo>
                    <a:pt x="3281" y="397"/>
                  </a:lnTo>
                  <a:lnTo>
                    <a:pt x="3294" y="397"/>
                  </a:lnTo>
                  <a:lnTo>
                    <a:pt x="3308" y="397"/>
                  </a:lnTo>
                  <a:lnTo>
                    <a:pt x="3321" y="397"/>
                  </a:lnTo>
                  <a:lnTo>
                    <a:pt x="3335" y="397"/>
                  </a:lnTo>
                  <a:lnTo>
                    <a:pt x="3349" y="397"/>
                  </a:lnTo>
                  <a:lnTo>
                    <a:pt x="3363" y="397"/>
                  </a:lnTo>
                  <a:lnTo>
                    <a:pt x="3377" y="397"/>
                  </a:lnTo>
                  <a:lnTo>
                    <a:pt x="3390" y="404"/>
                  </a:lnTo>
                  <a:lnTo>
                    <a:pt x="3405" y="411"/>
                  </a:lnTo>
                  <a:lnTo>
                    <a:pt x="3418" y="425"/>
                  </a:lnTo>
                  <a:lnTo>
                    <a:pt x="3418" y="439"/>
                  </a:lnTo>
                  <a:lnTo>
                    <a:pt x="3418" y="452"/>
                  </a:lnTo>
                  <a:lnTo>
                    <a:pt x="3411" y="467"/>
                  </a:lnTo>
                  <a:lnTo>
                    <a:pt x="3405" y="480"/>
                  </a:lnTo>
                  <a:lnTo>
                    <a:pt x="3397" y="494"/>
                  </a:lnTo>
                  <a:lnTo>
                    <a:pt x="3383" y="509"/>
                  </a:lnTo>
                  <a:lnTo>
                    <a:pt x="3383" y="522"/>
                  </a:lnTo>
                  <a:lnTo>
                    <a:pt x="3377" y="537"/>
                  </a:lnTo>
                  <a:lnTo>
                    <a:pt x="3377" y="550"/>
                  </a:lnTo>
                  <a:lnTo>
                    <a:pt x="3377" y="564"/>
                  </a:lnTo>
                  <a:lnTo>
                    <a:pt x="3377" y="578"/>
                  </a:lnTo>
                  <a:lnTo>
                    <a:pt x="3377" y="592"/>
                  </a:lnTo>
                  <a:lnTo>
                    <a:pt x="3377" y="605"/>
                  </a:lnTo>
                  <a:lnTo>
                    <a:pt x="3377" y="620"/>
                  </a:lnTo>
                  <a:lnTo>
                    <a:pt x="3377" y="633"/>
                  </a:lnTo>
                  <a:lnTo>
                    <a:pt x="3383" y="648"/>
                  </a:lnTo>
                  <a:lnTo>
                    <a:pt x="3390" y="661"/>
                  </a:lnTo>
                  <a:lnTo>
                    <a:pt x="3397" y="675"/>
                  </a:lnTo>
                  <a:lnTo>
                    <a:pt x="3402" y="694"/>
                  </a:lnTo>
                  <a:lnTo>
                    <a:pt x="3405" y="722"/>
                  </a:lnTo>
                  <a:lnTo>
                    <a:pt x="3390" y="756"/>
                  </a:lnTo>
                  <a:lnTo>
                    <a:pt x="3335" y="727"/>
                  </a:lnTo>
                  <a:lnTo>
                    <a:pt x="3333" y="749"/>
                  </a:lnTo>
                  <a:lnTo>
                    <a:pt x="3345" y="775"/>
                  </a:lnTo>
                  <a:lnTo>
                    <a:pt x="3352" y="808"/>
                  </a:lnTo>
                  <a:lnTo>
                    <a:pt x="3317" y="828"/>
                  </a:lnTo>
                  <a:lnTo>
                    <a:pt x="3246" y="865"/>
                  </a:lnTo>
                  <a:lnTo>
                    <a:pt x="3213" y="865"/>
                  </a:lnTo>
                  <a:lnTo>
                    <a:pt x="3151" y="895"/>
                  </a:lnTo>
                  <a:lnTo>
                    <a:pt x="3071" y="976"/>
                  </a:lnTo>
                  <a:lnTo>
                    <a:pt x="3067" y="1007"/>
                  </a:lnTo>
                  <a:lnTo>
                    <a:pt x="3042" y="1031"/>
                  </a:lnTo>
                  <a:lnTo>
                    <a:pt x="3044" y="1064"/>
                  </a:lnTo>
                  <a:lnTo>
                    <a:pt x="2989" y="1119"/>
                  </a:lnTo>
                  <a:lnTo>
                    <a:pt x="2932" y="1145"/>
                  </a:lnTo>
                  <a:lnTo>
                    <a:pt x="2881" y="1138"/>
                  </a:lnTo>
                  <a:lnTo>
                    <a:pt x="2844" y="1156"/>
                  </a:lnTo>
                  <a:lnTo>
                    <a:pt x="2852" y="1191"/>
                  </a:lnTo>
                  <a:lnTo>
                    <a:pt x="2828" y="1241"/>
                  </a:lnTo>
                  <a:lnTo>
                    <a:pt x="2792" y="1241"/>
                  </a:lnTo>
                  <a:lnTo>
                    <a:pt x="2746" y="1267"/>
                  </a:lnTo>
                  <a:lnTo>
                    <a:pt x="2688" y="1265"/>
                  </a:lnTo>
                  <a:lnTo>
                    <a:pt x="2668" y="1281"/>
                  </a:lnTo>
                  <a:lnTo>
                    <a:pt x="2499" y="1284"/>
                  </a:lnTo>
                  <a:lnTo>
                    <a:pt x="2446" y="1309"/>
                  </a:lnTo>
                  <a:lnTo>
                    <a:pt x="2385" y="1309"/>
                  </a:lnTo>
                  <a:lnTo>
                    <a:pt x="2354" y="1326"/>
                  </a:lnTo>
                  <a:lnTo>
                    <a:pt x="2329" y="1323"/>
                  </a:lnTo>
                  <a:lnTo>
                    <a:pt x="2247" y="1367"/>
                  </a:lnTo>
                  <a:lnTo>
                    <a:pt x="2159" y="1367"/>
                  </a:lnTo>
                  <a:lnTo>
                    <a:pt x="2135" y="1337"/>
                  </a:lnTo>
                  <a:lnTo>
                    <a:pt x="2082" y="1337"/>
                  </a:lnTo>
                  <a:lnTo>
                    <a:pt x="2057" y="1351"/>
                  </a:lnTo>
                  <a:lnTo>
                    <a:pt x="1969" y="1355"/>
                  </a:lnTo>
                  <a:lnTo>
                    <a:pt x="1880" y="1304"/>
                  </a:lnTo>
                  <a:lnTo>
                    <a:pt x="1861" y="1281"/>
                  </a:lnTo>
                  <a:lnTo>
                    <a:pt x="1807" y="1281"/>
                  </a:lnTo>
                  <a:lnTo>
                    <a:pt x="1758" y="1309"/>
                  </a:lnTo>
                  <a:lnTo>
                    <a:pt x="1726" y="1307"/>
                  </a:lnTo>
                  <a:lnTo>
                    <a:pt x="1696" y="1328"/>
                  </a:lnTo>
                  <a:lnTo>
                    <a:pt x="1637" y="1328"/>
                  </a:lnTo>
                  <a:lnTo>
                    <a:pt x="1628" y="1298"/>
                  </a:lnTo>
                  <a:lnTo>
                    <a:pt x="1595" y="1267"/>
                  </a:lnTo>
                  <a:lnTo>
                    <a:pt x="1584" y="1241"/>
                  </a:lnTo>
                  <a:lnTo>
                    <a:pt x="1564" y="1226"/>
                  </a:lnTo>
                  <a:lnTo>
                    <a:pt x="1531" y="1226"/>
                  </a:lnTo>
                  <a:lnTo>
                    <a:pt x="1478" y="1254"/>
                  </a:lnTo>
                  <a:lnTo>
                    <a:pt x="1446" y="1254"/>
                  </a:lnTo>
                  <a:lnTo>
                    <a:pt x="1423" y="1267"/>
                  </a:lnTo>
                  <a:lnTo>
                    <a:pt x="1393" y="1267"/>
                  </a:lnTo>
                  <a:lnTo>
                    <a:pt x="1370" y="1279"/>
                  </a:lnTo>
                  <a:lnTo>
                    <a:pt x="1252" y="1284"/>
                  </a:lnTo>
                  <a:lnTo>
                    <a:pt x="1196" y="1256"/>
                  </a:lnTo>
                  <a:lnTo>
                    <a:pt x="1058" y="1254"/>
                  </a:lnTo>
                  <a:lnTo>
                    <a:pt x="1031" y="1228"/>
                  </a:lnTo>
                  <a:lnTo>
                    <a:pt x="953" y="1228"/>
                  </a:lnTo>
                  <a:lnTo>
                    <a:pt x="923" y="1212"/>
                  </a:lnTo>
                  <a:lnTo>
                    <a:pt x="896" y="1217"/>
                  </a:lnTo>
                  <a:lnTo>
                    <a:pt x="872" y="1226"/>
                  </a:lnTo>
                  <a:lnTo>
                    <a:pt x="861" y="1261"/>
                  </a:lnTo>
                  <a:lnTo>
                    <a:pt x="780" y="1302"/>
                  </a:lnTo>
                  <a:lnTo>
                    <a:pt x="690" y="1298"/>
                  </a:lnTo>
                  <a:lnTo>
                    <a:pt x="665" y="1313"/>
                  </a:lnTo>
                  <a:lnTo>
                    <a:pt x="603" y="1313"/>
                  </a:lnTo>
                  <a:lnTo>
                    <a:pt x="550" y="1289"/>
                  </a:lnTo>
                  <a:lnTo>
                    <a:pt x="521" y="1289"/>
                  </a:lnTo>
                  <a:lnTo>
                    <a:pt x="495" y="1270"/>
                  </a:lnTo>
                  <a:lnTo>
                    <a:pt x="411" y="1272"/>
                  </a:lnTo>
                  <a:lnTo>
                    <a:pt x="385" y="1256"/>
                  </a:lnTo>
                  <a:lnTo>
                    <a:pt x="305" y="1254"/>
                  </a:lnTo>
                  <a:lnTo>
                    <a:pt x="247" y="1286"/>
                  </a:lnTo>
                  <a:lnTo>
                    <a:pt x="85" y="1281"/>
                  </a:lnTo>
                  <a:lnTo>
                    <a:pt x="79" y="1251"/>
                  </a:lnTo>
                  <a:lnTo>
                    <a:pt x="52" y="1254"/>
                  </a:lnTo>
                  <a:lnTo>
                    <a:pt x="52" y="1202"/>
                  </a:lnTo>
                  <a:lnTo>
                    <a:pt x="68" y="1177"/>
                  </a:lnTo>
                  <a:lnTo>
                    <a:pt x="99" y="1142"/>
                  </a:lnTo>
                  <a:lnTo>
                    <a:pt x="123" y="1145"/>
                  </a:lnTo>
                  <a:lnTo>
                    <a:pt x="112" y="1117"/>
                  </a:lnTo>
                  <a:lnTo>
                    <a:pt x="83" y="1103"/>
                  </a:lnTo>
                  <a:lnTo>
                    <a:pt x="83" y="1020"/>
                  </a:lnTo>
                  <a:lnTo>
                    <a:pt x="110" y="995"/>
                  </a:lnTo>
                  <a:lnTo>
                    <a:pt x="110" y="912"/>
                  </a:lnTo>
                  <a:lnTo>
                    <a:pt x="139" y="849"/>
                  </a:lnTo>
                  <a:lnTo>
                    <a:pt x="135" y="742"/>
                  </a:lnTo>
                  <a:lnTo>
                    <a:pt x="170" y="724"/>
                  </a:lnTo>
                  <a:lnTo>
                    <a:pt x="170" y="648"/>
                  </a:lnTo>
                  <a:lnTo>
                    <a:pt x="137" y="605"/>
                  </a:lnTo>
                  <a:lnTo>
                    <a:pt x="139" y="537"/>
                  </a:lnTo>
                  <a:lnTo>
                    <a:pt x="123" y="506"/>
                  </a:lnTo>
                  <a:lnTo>
                    <a:pt x="126" y="469"/>
                  </a:lnTo>
                  <a:lnTo>
                    <a:pt x="112" y="446"/>
                  </a:lnTo>
                  <a:lnTo>
                    <a:pt x="25" y="446"/>
                  </a:lnTo>
                  <a:lnTo>
                    <a:pt x="15" y="423"/>
                  </a:lnTo>
                  <a:lnTo>
                    <a:pt x="13" y="393"/>
                  </a:lnTo>
                  <a:lnTo>
                    <a:pt x="0" y="353"/>
                  </a:lnTo>
                  <a:lnTo>
                    <a:pt x="0" y="311"/>
                  </a:lnTo>
                  <a:lnTo>
                    <a:pt x="55" y="280"/>
                  </a:lnTo>
                  <a:lnTo>
                    <a:pt x="79" y="283"/>
                  </a:lnTo>
                  <a:lnTo>
                    <a:pt x="112" y="270"/>
                  </a:lnTo>
                  <a:lnTo>
                    <a:pt x="145" y="268"/>
                  </a:lnTo>
                  <a:lnTo>
                    <a:pt x="181" y="250"/>
                  </a:lnTo>
                  <a:lnTo>
                    <a:pt x="179" y="83"/>
                  </a:lnTo>
                  <a:lnTo>
                    <a:pt x="229" y="0"/>
                  </a:lnTo>
                  <a:close/>
                </a:path>
              </a:pathLst>
            </a:custGeom>
            <a:solidFill>
              <a:srgbClr val="FFFFFF"/>
            </a:solidFill>
            <a:ln w="9525" cmpd="sng">
              <a:solidFill>
                <a:srgbClr val="000000"/>
              </a:solidFill>
              <a:prstDash val="solid"/>
              <a:round/>
              <a:headEnd/>
              <a:tailEnd/>
            </a:ln>
          </p:spPr>
          <p:txBody>
            <a:bodyPr/>
            <a:lstStyle/>
            <a:p>
              <a:endParaRPr lang="en-US" dirty="0"/>
            </a:p>
          </p:txBody>
        </p:sp>
        <p:sp>
          <p:nvSpPr>
            <p:cNvPr id="22638" name="Rectangle 1593"/>
            <p:cNvSpPr>
              <a:spLocks noChangeArrowheads="1"/>
            </p:cNvSpPr>
            <p:nvPr/>
          </p:nvSpPr>
          <p:spPr bwMode="auto">
            <a:xfrm>
              <a:off x="5584825" y="5492750"/>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t>PR</a:t>
              </a:r>
              <a:endParaRPr lang="en-US" altLang="en-US" sz="2400" b="0" dirty="0"/>
            </a:p>
          </p:txBody>
        </p:sp>
        <p:sp>
          <p:nvSpPr>
            <p:cNvPr id="22698" name="Freeform 1634"/>
            <p:cNvSpPr>
              <a:spLocks/>
            </p:cNvSpPr>
            <p:nvPr/>
          </p:nvSpPr>
          <p:spPr bwMode="auto">
            <a:xfrm>
              <a:off x="5491163" y="5483225"/>
              <a:ext cx="306388" cy="117475"/>
            </a:xfrm>
            <a:custGeom>
              <a:avLst/>
              <a:gdLst>
                <a:gd name="T0" fmla="*/ 0 w 3418"/>
                <a:gd name="T1" fmla="*/ 0 h 1367"/>
                <a:gd name="T2" fmla="*/ 0 w 3418"/>
                <a:gd name="T3" fmla="*/ 0 h 1367"/>
                <a:gd name="T4" fmla="*/ 0 w 3418"/>
                <a:gd name="T5" fmla="*/ 0 h 1367"/>
                <a:gd name="T6" fmla="*/ 0 w 3418"/>
                <a:gd name="T7" fmla="*/ 0 h 1367"/>
                <a:gd name="T8" fmla="*/ 0 w 3418"/>
                <a:gd name="T9" fmla="*/ 0 h 1367"/>
                <a:gd name="T10" fmla="*/ 0 w 3418"/>
                <a:gd name="T11" fmla="*/ 0 h 1367"/>
                <a:gd name="T12" fmla="*/ 0 w 3418"/>
                <a:gd name="T13" fmla="*/ 0 h 1367"/>
                <a:gd name="T14" fmla="*/ 0 w 3418"/>
                <a:gd name="T15" fmla="*/ 0 h 1367"/>
                <a:gd name="T16" fmla="*/ 0 w 3418"/>
                <a:gd name="T17" fmla="*/ 0 h 1367"/>
                <a:gd name="T18" fmla="*/ 0 w 3418"/>
                <a:gd name="T19" fmla="*/ 0 h 1367"/>
                <a:gd name="T20" fmla="*/ 0 w 3418"/>
                <a:gd name="T21" fmla="*/ 0 h 1367"/>
                <a:gd name="T22" fmla="*/ 0 w 3418"/>
                <a:gd name="T23" fmla="*/ 0 h 1367"/>
                <a:gd name="T24" fmla="*/ 0 w 3418"/>
                <a:gd name="T25" fmla="*/ 0 h 1367"/>
                <a:gd name="T26" fmla="*/ 0 w 3418"/>
                <a:gd name="T27" fmla="*/ 0 h 1367"/>
                <a:gd name="T28" fmla="*/ 0 w 3418"/>
                <a:gd name="T29" fmla="*/ 0 h 1367"/>
                <a:gd name="T30" fmla="*/ 0 w 3418"/>
                <a:gd name="T31" fmla="*/ 0 h 1367"/>
                <a:gd name="T32" fmla="*/ 0 w 3418"/>
                <a:gd name="T33" fmla="*/ 0 h 1367"/>
                <a:gd name="T34" fmla="*/ 0 w 3418"/>
                <a:gd name="T35" fmla="*/ 0 h 1367"/>
                <a:gd name="T36" fmla="*/ 0 w 3418"/>
                <a:gd name="T37" fmla="*/ 0 h 1367"/>
                <a:gd name="T38" fmla="*/ 0 w 3418"/>
                <a:gd name="T39" fmla="*/ 0 h 1367"/>
                <a:gd name="T40" fmla="*/ 0 w 3418"/>
                <a:gd name="T41" fmla="*/ 0 h 1367"/>
                <a:gd name="T42" fmla="*/ 0 w 3418"/>
                <a:gd name="T43" fmla="*/ 0 h 1367"/>
                <a:gd name="T44" fmla="*/ 0 w 3418"/>
                <a:gd name="T45" fmla="*/ 0 h 1367"/>
                <a:gd name="T46" fmla="*/ 0 w 3418"/>
                <a:gd name="T47" fmla="*/ 0 h 1367"/>
                <a:gd name="T48" fmla="*/ 0 w 3418"/>
                <a:gd name="T49" fmla="*/ 0 h 1367"/>
                <a:gd name="T50" fmla="*/ 0 w 3418"/>
                <a:gd name="T51" fmla="*/ 0 h 1367"/>
                <a:gd name="T52" fmla="*/ 0 w 3418"/>
                <a:gd name="T53" fmla="*/ 0 h 1367"/>
                <a:gd name="T54" fmla="*/ 0 w 3418"/>
                <a:gd name="T55" fmla="*/ 0 h 1367"/>
                <a:gd name="T56" fmla="*/ 0 w 3418"/>
                <a:gd name="T57" fmla="*/ 0 h 1367"/>
                <a:gd name="T58" fmla="*/ 0 w 3418"/>
                <a:gd name="T59" fmla="*/ 0 h 1367"/>
                <a:gd name="T60" fmla="*/ 0 w 3418"/>
                <a:gd name="T61" fmla="*/ 0 h 1367"/>
                <a:gd name="T62" fmla="*/ 0 w 3418"/>
                <a:gd name="T63" fmla="*/ 0 h 1367"/>
                <a:gd name="T64" fmla="*/ 0 w 3418"/>
                <a:gd name="T65" fmla="*/ 0 h 1367"/>
                <a:gd name="T66" fmla="*/ 0 w 3418"/>
                <a:gd name="T67" fmla="*/ 0 h 1367"/>
                <a:gd name="T68" fmla="*/ 0 w 3418"/>
                <a:gd name="T69" fmla="*/ 0 h 1367"/>
                <a:gd name="T70" fmla="*/ 0 w 3418"/>
                <a:gd name="T71" fmla="*/ 0 h 1367"/>
                <a:gd name="T72" fmla="*/ 0 w 3418"/>
                <a:gd name="T73" fmla="*/ 0 h 1367"/>
                <a:gd name="T74" fmla="*/ 0 w 3418"/>
                <a:gd name="T75" fmla="*/ 0 h 1367"/>
                <a:gd name="T76" fmla="*/ 0 w 3418"/>
                <a:gd name="T77" fmla="*/ 0 h 1367"/>
                <a:gd name="T78" fmla="*/ 0 w 3418"/>
                <a:gd name="T79" fmla="*/ 0 h 1367"/>
                <a:gd name="T80" fmla="*/ 0 w 3418"/>
                <a:gd name="T81" fmla="*/ 0 h 1367"/>
                <a:gd name="T82" fmla="*/ 0 w 3418"/>
                <a:gd name="T83" fmla="*/ 0 h 1367"/>
                <a:gd name="T84" fmla="*/ 0 w 3418"/>
                <a:gd name="T85" fmla="*/ 0 h 1367"/>
                <a:gd name="T86" fmla="*/ 0 w 3418"/>
                <a:gd name="T87" fmla="*/ 0 h 1367"/>
                <a:gd name="T88" fmla="*/ 0 w 3418"/>
                <a:gd name="T89" fmla="*/ 0 h 1367"/>
                <a:gd name="T90" fmla="*/ 0 w 3418"/>
                <a:gd name="T91" fmla="*/ 0 h 1367"/>
                <a:gd name="T92" fmla="*/ 0 w 3418"/>
                <a:gd name="T93" fmla="*/ 0 h 1367"/>
                <a:gd name="T94" fmla="*/ 0 w 3418"/>
                <a:gd name="T95" fmla="*/ 0 h 1367"/>
                <a:gd name="T96" fmla="*/ 0 w 3418"/>
                <a:gd name="T97" fmla="*/ 0 h 1367"/>
                <a:gd name="T98" fmla="*/ 0 w 3418"/>
                <a:gd name="T99" fmla="*/ 0 h 1367"/>
                <a:gd name="T100" fmla="*/ 0 w 3418"/>
                <a:gd name="T101" fmla="*/ 0 h 1367"/>
                <a:gd name="T102" fmla="*/ 0 w 3418"/>
                <a:gd name="T103" fmla="*/ 0 h 1367"/>
                <a:gd name="T104" fmla="*/ 0 w 3418"/>
                <a:gd name="T105" fmla="*/ 0 h 1367"/>
                <a:gd name="T106" fmla="*/ 0 w 3418"/>
                <a:gd name="T107" fmla="*/ 0 h 1367"/>
                <a:gd name="T108" fmla="*/ 0 w 3418"/>
                <a:gd name="T109" fmla="*/ 0 h 1367"/>
                <a:gd name="T110" fmla="*/ 0 w 3418"/>
                <a:gd name="T111" fmla="*/ 0 h 1367"/>
                <a:gd name="T112" fmla="*/ 0 w 3418"/>
                <a:gd name="T113" fmla="*/ 0 h 1367"/>
                <a:gd name="T114" fmla="*/ 0 w 3418"/>
                <a:gd name="T115" fmla="*/ 0 h 1367"/>
                <a:gd name="T116" fmla="*/ 0 w 3418"/>
                <a:gd name="T117" fmla="*/ 0 h 1367"/>
                <a:gd name="T118" fmla="*/ 0 w 3418"/>
                <a:gd name="T119" fmla="*/ 0 h 13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18"/>
                <a:gd name="T181" fmla="*/ 0 h 1367"/>
                <a:gd name="T182" fmla="*/ 3418 w 3418"/>
                <a:gd name="T183" fmla="*/ 1367 h 136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18" h="1367">
                  <a:moveTo>
                    <a:pt x="229" y="0"/>
                  </a:moveTo>
                  <a:lnTo>
                    <a:pt x="519" y="21"/>
                  </a:lnTo>
                  <a:lnTo>
                    <a:pt x="656" y="83"/>
                  </a:lnTo>
                  <a:lnTo>
                    <a:pt x="760" y="104"/>
                  </a:lnTo>
                  <a:lnTo>
                    <a:pt x="912" y="41"/>
                  </a:lnTo>
                  <a:lnTo>
                    <a:pt x="1056" y="97"/>
                  </a:lnTo>
                  <a:lnTo>
                    <a:pt x="1146" y="97"/>
                  </a:lnTo>
                  <a:lnTo>
                    <a:pt x="1248" y="76"/>
                  </a:lnTo>
                  <a:lnTo>
                    <a:pt x="1359" y="104"/>
                  </a:lnTo>
                  <a:lnTo>
                    <a:pt x="1628" y="132"/>
                  </a:lnTo>
                  <a:lnTo>
                    <a:pt x="1745" y="104"/>
                  </a:lnTo>
                  <a:lnTo>
                    <a:pt x="1882" y="159"/>
                  </a:lnTo>
                  <a:lnTo>
                    <a:pt x="2013" y="215"/>
                  </a:lnTo>
                  <a:lnTo>
                    <a:pt x="2055" y="222"/>
                  </a:lnTo>
                  <a:lnTo>
                    <a:pt x="2185" y="202"/>
                  </a:lnTo>
                  <a:lnTo>
                    <a:pt x="2212" y="174"/>
                  </a:lnTo>
                  <a:lnTo>
                    <a:pt x="2261" y="270"/>
                  </a:lnTo>
                  <a:lnTo>
                    <a:pt x="2323" y="257"/>
                  </a:lnTo>
                  <a:lnTo>
                    <a:pt x="2350" y="285"/>
                  </a:lnTo>
                  <a:lnTo>
                    <a:pt x="2385" y="285"/>
                  </a:lnTo>
                  <a:lnTo>
                    <a:pt x="2405" y="320"/>
                  </a:lnTo>
                  <a:lnTo>
                    <a:pt x="2405" y="341"/>
                  </a:lnTo>
                  <a:lnTo>
                    <a:pt x="2419" y="349"/>
                  </a:lnTo>
                  <a:lnTo>
                    <a:pt x="2433" y="362"/>
                  </a:lnTo>
                  <a:lnTo>
                    <a:pt x="2446" y="362"/>
                  </a:lnTo>
                  <a:lnTo>
                    <a:pt x="2460" y="362"/>
                  </a:lnTo>
                  <a:lnTo>
                    <a:pt x="2474" y="356"/>
                  </a:lnTo>
                  <a:lnTo>
                    <a:pt x="2474" y="341"/>
                  </a:lnTo>
                  <a:lnTo>
                    <a:pt x="2474" y="327"/>
                  </a:lnTo>
                  <a:lnTo>
                    <a:pt x="2467" y="313"/>
                  </a:lnTo>
                  <a:lnTo>
                    <a:pt x="2453" y="313"/>
                  </a:lnTo>
                  <a:lnTo>
                    <a:pt x="2440" y="305"/>
                  </a:lnTo>
                  <a:lnTo>
                    <a:pt x="2426" y="299"/>
                  </a:lnTo>
                  <a:lnTo>
                    <a:pt x="2419" y="285"/>
                  </a:lnTo>
                  <a:lnTo>
                    <a:pt x="2405" y="278"/>
                  </a:lnTo>
                  <a:lnTo>
                    <a:pt x="2398" y="264"/>
                  </a:lnTo>
                  <a:lnTo>
                    <a:pt x="2391" y="250"/>
                  </a:lnTo>
                  <a:lnTo>
                    <a:pt x="2385" y="237"/>
                  </a:lnTo>
                  <a:lnTo>
                    <a:pt x="2371" y="229"/>
                  </a:lnTo>
                  <a:lnTo>
                    <a:pt x="2371" y="215"/>
                  </a:lnTo>
                  <a:lnTo>
                    <a:pt x="2385" y="202"/>
                  </a:lnTo>
                  <a:lnTo>
                    <a:pt x="2398" y="202"/>
                  </a:lnTo>
                  <a:lnTo>
                    <a:pt x="2412" y="202"/>
                  </a:lnTo>
                  <a:lnTo>
                    <a:pt x="2426" y="209"/>
                  </a:lnTo>
                  <a:lnTo>
                    <a:pt x="2440" y="215"/>
                  </a:lnTo>
                  <a:lnTo>
                    <a:pt x="2453" y="222"/>
                  </a:lnTo>
                  <a:lnTo>
                    <a:pt x="2467" y="229"/>
                  </a:lnTo>
                  <a:lnTo>
                    <a:pt x="2481" y="237"/>
                  </a:lnTo>
                  <a:lnTo>
                    <a:pt x="2495" y="237"/>
                  </a:lnTo>
                  <a:lnTo>
                    <a:pt x="2508" y="237"/>
                  </a:lnTo>
                  <a:lnTo>
                    <a:pt x="2522" y="237"/>
                  </a:lnTo>
                  <a:lnTo>
                    <a:pt x="2535" y="237"/>
                  </a:lnTo>
                  <a:lnTo>
                    <a:pt x="2550" y="237"/>
                  </a:lnTo>
                  <a:lnTo>
                    <a:pt x="2564" y="229"/>
                  </a:lnTo>
                  <a:lnTo>
                    <a:pt x="2578" y="229"/>
                  </a:lnTo>
                  <a:lnTo>
                    <a:pt x="2592" y="222"/>
                  </a:lnTo>
                  <a:lnTo>
                    <a:pt x="2606" y="215"/>
                  </a:lnTo>
                  <a:lnTo>
                    <a:pt x="2620" y="209"/>
                  </a:lnTo>
                  <a:lnTo>
                    <a:pt x="2633" y="209"/>
                  </a:lnTo>
                  <a:lnTo>
                    <a:pt x="2647" y="209"/>
                  </a:lnTo>
                  <a:lnTo>
                    <a:pt x="2660" y="209"/>
                  </a:lnTo>
                  <a:lnTo>
                    <a:pt x="2668" y="222"/>
                  </a:lnTo>
                  <a:lnTo>
                    <a:pt x="2675" y="237"/>
                  </a:lnTo>
                  <a:lnTo>
                    <a:pt x="2682" y="250"/>
                  </a:lnTo>
                  <a:lnTo>
                    <a:pt x="2688" y="264"/>
                  </a:lnTo>
                  <a:lnTo>
                    <a:pt x="2702" y="264"/>
                  </a:lnTo>
                  <a:lnTo>
                    <a:pt x="2716" y="264"/>
                  </a:lnTo>
                  <a:lnTo>
                    <a:pt x="2730" y="264"/>
                  </a:lnTo>
                  <a:lnTo>
                    <a:pt x="2744" y="264"/>
                  </a:lnTo>
                  <a:lnTo>
                    <a:pt x="2757" y="264"/>
                  </a:lnTo>
                  <a:lnTo>
                    <a:pt x="2771" y="264"/>
                  </a:lnTo>
                  <a:lnTo>
                    <a:pt x="2784" y="264"/>
                  </a:lnTo>
                  <a:lnTo>
                    <a:pt x="2799" y="278"/>
                  </a:lnTo>
                  <a:lnTo>
                    <a:pt x="2812" y="285"/>
                  </a:lnTo>
                  <a:lnTo>
                    <a:pt x="2826" y="292"/>
                  </a:lnTo>
                  <a:lnTo>
                    <a:pt x="2839" y="292"/>
                  </a:lnTo>
                  <a:lnTo>
                    <a:pt x="2854" y="292"/>
                  </a:lnTo>
                  <a:lnTo>
                    <a:pt x="2867" y="299"/>
                  </a:lnTo>
                  <a:lnTo>
                    <a:pt x="2881" y="299"/>
                  </a:lnTo>
                  <a:lnTo>
                    <a:pt x="2895" y="305"/>
                  </a:lnTo>
                  <a:lnTo>
                    <a:pt x="2909" y="313"/>
                  </a:lnTo>
                  <a:lnTo>
                    <a:pt x="2923" y="320"/>
                  </a:lnTo>
                  <a:lnTo>
                    <a:pt x="2936" y="320"/>
                  </a:lnTo>
                  <a:lnTo>
                    <a:pt x="2950" y="320"/>
                  </a:lnTo>
                  <a:lnTo>
                    <a:pt x="2963" y="320"/>
                  </a:lnTo>
                  <a:lnTo>
                    <a:pt x="2978" y="327"/>
                  </a:lnTo>
                  <a:lnTo>
                    <a:pt x="2991" y="333"/>
                  </a:lnTo>
                  <a:lnTo>
                    <a:pt x="3005" y="333"/>
                  </a:lnTo>
                  <a:lnTo>
                    <a:pt x="3018" y="333"/>
                  </a:lnTo>
                  <a:lnTo>
                    <a:pt x="3033" y="341"/>
                  </a:lnTo>
                  <a:lnTo>
                    <a:pt x="3047" y="341"/>
                  </a:lnTo>
                  <a:lnTo>
                    <a:pt x="3060" y="349"/>
                  </a:lnTo>
                  <a:lnTo>
                    <a:pt x="3074" y="349"/>
                  </a:lnTo>
                  <a:lnTo>
                    <a:pt x="3087" y="356"/>
                  </a:lnTo>
                  <a:lnTo>
                    <a:pt x="3102" y="356"/>
                  </a:lnTo>
                  <a:lnTo>
                    <a:pt x="3115" y="362"/>
                  </a:lnTo>
                  <a:lnTo>
                    <a:pt x="3129" y="369"/>
                  </a:lnTo>
                  <a:lnTo>
                    <a:pt x="3142" y="376"/>
                  </a:lnTo>
                  <a:lnTo>
                    <a:pt x="3157" y="376"/>
                  </a:lnTo>
                  <a:lnTo>
                    <a:pt x="3170" y="376"/>
                  </a:lnTo>
                  <a:lnTo>
                    <a:pt x="3184" y="383"/>
                  </a:lnTo>
                  <a:lnTo>
                    <a:pt x="3198" y="383"/>
                  </a:lnTo>
                  <a:lnTo>
                    <a:pt x="3211" y="383"/>
                  </a:lnTo>
                  <a:lnTo>
                    <a:pt x="3226" y="391"/>
                  </a:lnTo>
                  <a:lnTo>
                    <a:pt x="3239" y="391"/>
                  </a:lnTo>
                  <a:lnTo>
                    <a:pt x="3253" y="391"/>
                  </a:lnTo>
                  <a:lnTo>
                    <a:pt x="3266" y="397"/>
                  </a:lnTo>
                  <a:lnTo>
                    <a:pt x="3281" y="397"/>
                  </a:lnTo>
                  <a:lnTo>
                    <a:pt x="3294" y="397"/>
                  </a:lnTo>
                  <a:lnTo>
                    <a:pt x="3308" y="397"/>
                  </a:lnTo>
                  <a:lnTo>
                    <a:pt x="3321" y="397"/>
                  </a:lnTo>
                  <a:lnTo>
                    <a:pt x="3335" y="397"/>
                  </a:lnTo>
                  <a:lnTo>
                    <a:pt x="3349" y="397"/>
                  </a:lnTo>
                  <a:lnTo>
                    <a:pt x="3363" y="397"/>
                  </a:lnTo>
                  <a:lnTo>
                    <a:pt x="3377" y="397"/>
                  </a:lnTo>
                  <a:lnTo>
                    <a:pt x="3390" y="404"/>
                  </a:lnTo>
                  <a:lnTo>
                    <a:pt x="3405" y="411"/>
                  </a:lnTo>
                  <a:lnTo>
                    <a:pt x="3418" y="425"/>
                  </a:lnTo>
                  <a:lnTo>
                    <a:pt x="3418" y="439"/>
                  </a:lnTo>
                  <a:lnTo>
                    <a:pt x="3418" y="452"/>
                  </a:lnTo>
                  <a:lnTo>
                    <a:pt x="3411" y="467"/>
                  </a:lnTo>
                  <a:lnTo>
                    <a:pt x="3405" y="480"/>
                  </a:lnTo>
                  <a:lnTo>
                    <a:pt x="3397" y="494"/>
                  </a:lnTo>
                  <a:lnTo>
                    <a:pt x="3383" y="509"/>
                  </a:lnTo>
                  <a:lnTo>
                    <a:pt x="3383" y="522"/>
                  </a:lnTo>
                  <a:lnTo>
                    <a:pt x="3377" y="537"/>
                  </a:lnTo>
                  <a:lnTo>
                    <a:pt x="3377" y="550"/>
                  </a:lnTo>
                  <a:lnTo>
                    <a:pt x="3377" y="564"/>
                  </a:lnTo>
                  <a:lnTo>
                    <a:pt x="3377" y="578"/>
                  </a:lnTo>
                  <a:lnTo>
                    <a:pt x="3377" y="592"/>
                  </a:lnTo>
                  <a:lnTo>
                    <a:pt x="3377" y="605"/>
                  </a:lnTo>
                  <a:lnTo>
                    <a:pt x="3377" y="620"/>
                  </a:lnTo>
                  <a:lnTo>
                    <a:pt x="3377" y="633"/>
                  </a:lnTo>
                  <a:lnTo>
                    <a:pt x="3383" y="648"/>
                  </a:lnTo>
                  <a:lnTo>
                    <a:pt x="3390" y="661"/>
                  </a:lnTo>
                  <a:lnTo>
                    <a:pt x="3397" y="675"/>
                  </a:lnTo>
                  <a:lnTo>
                    <a:pt x="3402" y="694"/>
                  </a:lnTo>
                  <a:lnTo>
                    <a:pt x="3405" y="722"/>
                  </a:lnTo>
                  <a:lnTo>
                    <a:pt x="3390" y="756"/>
                  </a:lnTo>
                  <a:lnTo>
                    <a:pt x="3335" y="727"/>
                  </a:lnTo>
                  <a:lnTo>
                    <a:pt x="3333" y="749"/>
                  </a:lnTo>
                  <a:lnTo>
                    <a:pt x="3345" y="775"/>
                  </a:lnTo>
                  <a:lnTo>
                    <a:pt x="3352" y="808"/>
                  </a:lnTo>
                  <a:lnTo>
                    <a:pt x="3317" y="828"/>
                  </a:lnTo>
                  <a:lnTo>
                    <a:pt x="3246" y="865"/>
                  </a:lnTo>
                  <a:lnTo>
                    <a:pt x="3213" y="865"/>
                  </a:lnTo>
                  <a:lnTo>
                    <a:pt x="3151" y="895"/>
                  </a:lnTo>
                  <a:lnTo>
                    <a:pt x="3071" y="976"/>
                  </a:lnTo>
                  <a:lnTo>
                    <a:pt x="3067" y="1007"/>
                  </a:lnTo>
                  <a:lnTo>
                    <a:pt x="3042" y="1031"/>
                  </a:lnTo>
                  <a:lnTo>
                    <a:pt x="3044" y="1064"/>
                  </a:lnTo>
                  <a:lnTo>
                    <a:pt x="2989" y="1119"/>
                  </a:lnTo>
                  <a:lnTo>
                    <a:pt x="2932" y="1145"/>
                  </a:lnTo>
                  <a:lnTo>
                    <a:pt x="2881" y="1138"/>
                  </a:lnTo>
                  <a:lnTo>
                    <a:pt x="2844" y="1156"/>
                  </a:lnTo>
                  <a:lnTo>
                    <a:pt x="2852" y="1191"/>
                  </a:lnTo>
                  <a:lnTo>
                    <a:pt x="2828" y="1241"/>
                  </a:lnTo>
                  <a:lnTo>
                    <a:pt x="2792" y="1241"/>
                  </a:lnTo>
                  <a:lnTo>
                    <a:pt x="2746" y="1267"/>
                  </a:lnTo>
                  <a:lnTo>
                    <a:pt x="2688" y="1265"/>
                  </a:lnTo>
                  <a:lnTo>
                    <a:pt x="2668" y="1281"/>
                  </a:lnTo>
                  <a:lnTo>
                    <a:pt x="2499" y="1284"/>
                  </a:lnTo>
                  <a:lnTo>
                    <a:pt x="2446" y="1309"/>
                  </a:lnTo>
                  <a:lnTo>
                    <a:pt x="2385" y="1309"/>
                  </a:lnTo>
                  <a:lnTo>
                    <a:pt x="2354" y="1326"/>
                  </a:lnTo>
                  <a:lnTo>
                    <a:pt x="2329" y="1323"/>
                  </a:lnTo>
                  <a:lnTo>
                    <a:pt x="2247" y="1367"/>
                  </a:lnTo>
                  <a:lnTo>
                    <a:pt x="2159" y="1367"/>
                  </a:lnTo>
                  <a:lnTo>
                    <a:pt x="2135" y="1337"/>
                  </a:lnTo>
                  <a:lnTo>
                    <a:pt x="2082" y="1337"/>
                  </a:lnTo>
                  <a:lnTo>
                    <a:pt x="2057" y="1351"/>
                  </a:lnTo>
                  <a:lnTo>
                    <a:pt x="1969" y="1355"/>
                  </a:lnTo>
                  <a:lnTo>
                    <a:pt x="1880" y="1304"/>
                  </a:lnTo>
                  <a:lnTo>
                    <a:pt x="1861" y="1281"/>
                  </a:lnTo>
                  <a:lnTo>
                    <a:pt x="1807" y="1281"/>
                  </a:lnTo>
                  <a:lnTo>
                    <a:pt x="1758" y="1309"/>
                  </a:lnTo>
                  <a:lnTo>
                    <a:pt x="1726" y="1307"/>
                  </a:lnTo>
                  <a:lnTo>
                    <a:pt x="1696" y="1328"/>
                  </a:lnTo>
                  <a:lnTo>
                    <a:pt x="1637" y="1328"/>
                  </a:lnTo>
                  <a:lnTo>
                    <a:pt x="1628" y="1298"/>
                  </a:lnTo>
                  <a:lnTo>
                    <a:pt x="1595" y="1267"/>
                  </a:lnTo>
                  <a:lnTo>
                    <a:pt x="1584" y="1241"/>
                  </a:lnTo>
                  <a:lnTo>
                    <a:pt x="1564" y="1226"/>
                  </a:lnTo>
                  <a:lnTo>
                    <a:pt x="1531" y="1226"/>
                  </a:lnTo>
                  <a:lnTo>
                    <a:pt x="1478" y="1254"/>
                  </a:lnTo>
                  <a:lnTo>
                    <a:pt x="1446" y="1254"/>
                  </a:lnTo>
                  <a:lnTo>
                    <a:pt x="1423" y="1267"/>
                  </a:lnTo>
                  <a:lnTo>
                    <a:pt x="1393" y="1267"/>
                  </a:lnTo>
                  <a:lnTo>
                    <a:pt x="1370" y="1279"/>
                  </a:lnTo>
                  <a:lnTo>
                    <a:pt x="1252" y="1284"/>
                  </a:lnTo>
                  <a:lnTo>
                    <a:pt x="1196" y="1256"/>
                  </a:lnTo>
                  <a:lnTo>
                    <a:pt x="1058" y="1254"/>
                  </a:lnTo>
                  <a:lnTo>
                    <a:pt x="1031" y="1228"/>
                  </a:lnTo>
                  <a:lnTo>
                    <a:pt x="953" y="1228"/>
                  </a:lnTo>
                  <a:lnTo>
                    <a:pt x="923" y="1212"/>
                  </a:lnTo>
                  <a:lnTo>
                    <a:pt x="896" y="1217"/>
                  </a:lnTo>
                  <a:lnTo>
                    <a:pt x="872" y="1226"/>
                  </a:lnTo>
                  <a:lnTo>
                    <a:pt x="861" y="1261"/>
                  </a:lnTo>
                  <a:lnTo>
                    <a:pt x="780" y="1302"/>
                  </a:lnTo>
                  <a:lnTo>
                    <a:pt x="690" y="1298"/>
                  </a:lnTo>
                  <a:lnTo>
                    <a:pt x="665" y="1313"/>
                  </a:lnTo>
                  <a:lnTo>
                    <a:pt x="603" y="1313"/>
                  </a:lnTo>
                  <a:lnTo>
                    <a:pt x="550" y="1289"/>
                  </a:lnTo>
                  <a:lnTo>
                    <a:pt x="521" y="1289"/>
                  </a:lnTo>
                  <a:lnTo>
                    <a:pt x="495" y="1270"/>
                  </a:lnTo>
                  <a:lnTo>
                    <a:pt x="411" y="1272"/>
                  </a:lnTo>
                  <a:lnTo>
                    <a:pt x="385" y="1256"/>
                  </a:lnTo>
                  <a:lnTo>
                    <a:pt x="305" y="1254"/>
                  </a:lnTo>
                  <a:lnTo>
                    <a:pt x="247" y="1286"/>
                  </a:lnTo>
                  <a:lnTo>
                    <a:pt x="85" y="1281"/>
                  </a:lnTo>
                  <a:lnTo>
                    <a:pt x="79" y="1251"/>
                  </a:lnTo>
                  <a:lnTo>
                    <a:pt x="52" y="1254"/>
                  </a:lnTo>
                  <a:lnTo>
                    <a:pt x="52" y="1202"/>
                  </a:lnTo>
                  <a:lnTo>
                    <a:pt x="68" y="1177"/>
                  </a:lnTo>
                  <a:lnTo>
                    <a:pt x="99" y="1142"/>
                  </a:lnTo>
                  <a:lnTo>
                    <a:pt x="123" y="1145"/>
                  </a:lnTo>
                  <a:lnTo>
                    <a:pt x="112" y="1117"/>
                  </a:lnTo>
                  <a:lnTo>
                    <a:pt x="83" y="1103"/>
                  </a:lnTo>
                  <a:lnTo>
                    <a:pt x="83" y="1020"/>
                  </a:lnTo>
                  <a:lnTo>
                    <a:pt x="110" y="995"/>
                  </a:lnTo>
                  <a:lnTo>
                    <a:pt x="110" y="912"/>
                  </a:lnTo>
                  <a:lnTo>
                    <a:pt x="139" y="849"/>
                  </a:lnTo>
                  <a:lnTo>
                    <a:pt x="135" y="742"/>
                  </a:lnTo>
                  <a:lnTo>
                    <a:pt x="170" y="724"/>
                  </a:lnTo>
                  <a:lnTo>
                    <a:pt x="170" y="648"/>
                  </a:lnTo>
                  <a:lnTo>
                    <a:pt x="137" y="605"/>
                  </a:lnTo>
                  <a:lnTo>
                    <a:pt x="139" y="537"/>
                  </a:lnTo>
                  <a:lnTo>
                    <a:pt x="123" y="506"/>
                  </a:lnTo>
                  <a:lnTo>
                    <a:pt x="126" y="469"/>
                  </a:lnTo>
                  <a:lnTo>
                    <a:pt x="112" y="446"/>
                  </a:lnTo>
                  <a:lnTo>
                    <a:pt x="25" y="446"/>
                  </a:lnTo>
                  <a:lnTo>
                    <a:pt x="15" y="423"/>
                  </a:lnTo>
                  <a:lnTo>
                    <a:pt x="13" y="393"/>
                  </a:lnTo>
                  <a:lnTo>
                    <a:pt x="0" y="353"/>
                  </a:lnTo>
                  <a:lnTo>
                    <a:pt x="0" y="311"/>
                  </a:lnTo>
                  <a:lnTo>
                    <a:pt x="55" y="280"/>
                  </a:lnTo>
                  <a:lnTo>
                    <a:pt x="79" y="283"/>
                  </a:lnTo>
                  <a:lnTo>
                    <a:pt x="112" y="270"/>
                  </a:lnTo>
                  <a:lnTo>
                    <a:pt x="145" y="268"/>
                  </a:lnTo>
                  <a:lnTo>
                    <a:pt x="181" y="250"/>
                  </a:lnTo>
                  <a:lnTo>
                    <a:pt x="179" y="83"/>
                  </a:lnTo>
                  <a:lnTo>
                    <a:pt x="229" y="0"/>
                  </a:lnTo>
                  <a:close/>
                </a:path>
              </a:pathLst>
            </a:custGeom>
            <a:solidFill>
              <a:srgbClr val="FFCCCC"/>
            </a:solidFill>
            <a:ln w="9525" cmpd="sng">
              <a:solidFill>
                <a:srgbClr val="000000"/>
              </a:solidFill>
              <a:prstDash val="solid"/>
              <a:round/>
              <a:headEnd/>
              <a:tailEnd/>
            </a:ln>
          </p:spPr>
          <p:txBody>
            <a:bodyPr/>
            <a:lstStyle/>
            <a:p>
              <a:endParaRPr lang="en-US" dirty="0"/>
            </a:p>
          </p:txBody>
        </p:sp>
        <p:sp>
          <p:nvSpPr>
            <p:cNvPr id="22699" name="Rectangle 1635"/>
            <p:cNvSpPr>
              <a:spLocks noChangeArrowheads="1"/>
            </p:cNvSpPr>
            <p:nvPr/>
          </p:nvSpPr>
          <p:spPr bwMode="auto">
            <a:xfrm>
              <a:off x="5583238" y="5491163"/>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t>PR</a:t>
              </a:r>
              <a:endParaRPr lang="en-US" altLang="en-US" sz="2400" b="0" dirty="0"/>
            </a:p>
          </p:txBody>
        </p:sp>
        <p:sp>
          <p:nvSpPr>
            <p:cNvPr id="22640" name="Rectangle 1572"/>
            <p:cNvSpPr>
              <a:spLocks noChangeArrowheads="1"/>
            </p:cNvSpPr>
            <p:nvPr/>
          </p:nvSpPr>
          <p:spPr bwMode="black">
            <a:xfrm>
              <a:off x="5195888" y="3184525"/>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t>NY</a:t>
              </a:r>
              <a:endParaRPr lang="en-US" altLang="en-US" sz="2400" b="0" dirty="0"/>
            </a:p>
          </p:txBody>
        </p:sp>
        <p:sp>
          <p:nvSpPr>
            <p:cNvPr id="22641" name="Rectangle 1565"/>
            <p:cNvSpPr>
              <a:spLocks noChangeArrowheads="1"/>
            </p:cNvSpPr>
            <p:nvPr/>
          </p:nvSpPr>
          <p:spPr bwMode="auto">
            <a:xfrm>
              <a:off x="4376738" y="3398838"/>
              <a:ext cx="841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MI</a:t>
              </a:r>
              <a:endParaRPr lang="en-US" altLang="en-US" sz="2400" b="0" dirty="0">
                <a:solidFill>
                  <a:srgbClr val="000000"/>
                </a:solidFill>
              </a:endParaRPr>
            </a:p>
          </p:txBody>
        </p:sp>
        <p:sp>
          <p:nvSpPr>
            <p:cNvPr id="22642" name="Rectangle 1558"/>
            <p:cNvSpPr>
              <a:spLocks noChangeArrowheads="1"/>
            </p:cNvSpPr>
            <p:nvPr/>
          </p:nvSpPr>
          <p:spPr bwMode="auto">
            <a:xfrm>
              <a:off x="4411663" y="3995738"/>
              <a:ext cx="236537" cy="160337"/>
            </a:xfrm>
            <a:prstGeom prst="rect">
              <a:avLst/>
            </a:prstGeom>
            <a:noFill/>
            <a:ln w="9525">
              <a:noFill/>
              <a:miter lim="800000"/>
              <a:headEnd/>
              <a:tailEnd/>
            </a:ln>
          </p:spPr>
          <p:txBody>
            <a:bodyPr/>
            <a:lstStyle/>
            <a:p>
              <a:endParaRPr lang="en-US" dirty="0"/>
            </a:p>
          </p:txBody>
        </p:sp>
        <p:sp>
          <p:nvSpPr>
            <p:cNvPr id="22694" name="Freeform 1595"/>
            <p:cNvSpPr>
              <a:spLocks/>
            </p:cNvSpPr>
            <p:nvPr/>
          </p:nvSpPr>
          <p:spPr bwMode="auto">
            <a:xfrm>
              <a:off x="5489576" y="2565400"/>
              <a:ext cx="381000" cy="558800"/>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close/>
                </a:path>
              </a:pathLst>
            </a:custGeom>
            <a:solidFill>
              <a:srgbClr val="FFFF99"/>
            </a:solidFill>
            <a:ln w="9525">
              <a:noFill/>
              <a:round/>
              <a:headEnd/>
              <a:tailEnd/>
            </a:ln>
          </p:spPr>
          <p:txBody>
            <a:bodyPr/>
            <a:lstStyle/>
            <a:p>
              <a:endParaRPr lang="en-US" dirty="0"/>
            </a:p>
          </p:txBody>
        </p:sp>
        <p:sp>
          <p:nvSpPr>
            <p:cNvPr id="22695" name="Freeform 1596"/>
            <p:cNvSpPr>
              <a:spLocks/>
            </p:cNvSpPr>
            <p:nvPr/>
          </p:nvSpPr>
          <p:spPr bwMode="auto">
            <a:xfrm>
              <a:off x="5489576" y="2565400"/>
              <a:ext cx="381000" cy="558800"/>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path>
              </a:pathLst>
            </a:custGeom>
            <a:solidFill>
              <a:srgbClr val="FFFF99"/>
            </a:solidFill>
            <a:ln w="12700">
              <a:solidFill>
                <a:srgbClr val="000000"/>
              </a:solidFill>
              <a:prstDash val="solid"/>
              <a:round/>
              <a:headEnd/>
              <a:tailEnd/>
            </a:ln>
          </p:spPr>
          <p:txBody>
            <a:bodyPr/>
            <a:lstStyle/>
            <a:p>
              <a:endParaRPr lang="en-US" dirty="0"/>
            </a:p>
          </p:txBody>
        </p:sp>
        <p:sp>
          <p:nvSpPr>
            <p:cNvPr id="22692" name="Freeform 1598"/>
            <p:cNvSpPr>
              <a:spLocks/>
            </p:cNvSpPr>
            <p:nvPr/>
          </p:nvSpPr>
          <p:spPr bwMode="auto">
            <a:xfrm>
              <a:off x="788988" y="3395663"/>
              <a:ext cx="830263" cy="1268413"/>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close/>
                </a:path>
              </a:pathLst>
            </a:custGeom>
            <a:solidFill>
              <a:srgbClr val="FFFF99"/>
            </a:solidFill>
            <a:ln w="9525">
              <a:noFill/>
              <a:round/>
              <a:headEnd/>
              <a:tailEnd/>
            </a:ln>
          </p:spPr>
          <p:txBody>
            <a:bodyPr/>
            <a:lstStyle/>
            <a:p>
              <a:endParaRPr lang="en-US" dirty="0"/>
            </a:p>
          </p:txBody>
        </p:sp>
        <p:sp>
          <p:nvSpPr>
            <p:cNvPr id="22693" name="Freeform 1599"/>
            <p:cNvSpPr>
              <a:spLocks/>
            </p:cNvSpPr>
            <p:nvPr/>
          </p:nvSpPr>
          <p:spPr bwMode="auto">
            <a:xfrm>
              <a:off x="788988" y="3395663"/>
              <a:ext cx="830263" cy="1268413"/>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path>
              </a:pathLst>
            </a:custGeom>
            <a:solidFill>
              <a:srgbClr val="FFFF99"/>
            </a:solidFill>
            <a:ln w="12700">
              <a:solidFill>
                <a:srgbClr val="000000"/>
              </a:solidFill>
              <a:prstDash val="solid"/>
              <a:round/>
              <a:headEnd/>
              <a:tailEnd/>
            </a:ln>
          </p:spPr>
          <p:txBody>
            <a:bodyPr/>
            <a:lstStyle/>
            <a:p>
              <a:endParaRPr lang="en-US" dirty="0"/>
            </a:p>
          </p:txBody>
        </p:sp>
        <p:sp>
          <p:nvSpPr>
            <p:cNvPr id="22690" name="Freeform 1601"/>
            <p:cNvSpPr>
              <a:spLocks/>
            </p:cNvSpPr>
            <p:nvPr/>
          </p:nvSpPr>
          <p:spPr bwMode="auto">
            <a:xfrm>
              <a:off x="1157288" y="3475038"/>
              <a:ext cx="628650" cy="931863"/>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close/>
                </a:path>
              </a:pathLst>
            </a:custGeom>
            <a:solidFill>
              <a:srgbClr val="FFFF99"/>
            </a:solidFill>
            <a:ln w="9525">
              <a:noFill/>
              <a:round/>
              <a:headEnd/>
              <a:tailEnd/>
            </a:ln>
          </p:spPr>
          <p:txBody>
            <a:bodyPr/>
            <a:lstStyle/>
            <a:p>
              <a:endParaRPr lang="en-US" dirty="0"/>
            </a:p>
          </p:txBody>
        </p:sp>
        <p:sp>
          <p:nvSpPr>
            <p:cNvPr id="22691" name="Freeform 1602"/>
            <p:cNvSpPr>
              <a:spLocks/>
            </p:cNvSpPr>
            <p:nvPr/>
          </p:nvSpPr>
          <p:spPr bwMode="auto">
            <a:xfrm>
              <a:off x="1157288" y="3475038"/>
              <a:ext cx="628650" cy="931863"/>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path>
              </a:pathLst>
            </a:custGeom>
            <a:solidFill>
              <a:srgbClr val="FFFF99"/>
            </a:solidFill>
            <a:ln w="12700">
              <a:solidFill>
                <a:srgbClr val="000000"/>
              </a:solidFill>
              <a:prstDash val="solid"/>
              <a:round/>
              <a:headEnd/>
              <a:tailEnd/>
            </a:ln>
          </p:spPr>
          <p:txBody>
            <a:bodyPr/>
            <a:lstStyle/>
            <a:p>
              <a:endParaRPr lang="en-US" dirty="0"/>
            </a:p>
          </p:txBody>
        </p:sp>
        <p:sp>
          <p:nvSpPr>
            <p:cNvPr id="22688" name="Freeform 1604"/>
            <p:cNvSpPr>
              <a:spLocks/>
            </p:cNvSpPr>
            <p:nvPr/>
          </p:nvSpPr>
          <p:spPr bwMode="auto">
            <a:xfrm>
              <a:off x="2143126" y="3754438"/>
              <a:ext cx="712788" cy="512763"/>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close/>
                </a:path>
              </a:pathLst>
            </a:custGeom>
            <a:solidFill>
              <a:srgbClr val="FFFF99"/>
            </a:solidFill>
            <a:ln w="9525">
              <a:noFill/>
              <a:round/>
              <a:headEnd/>
              <a:tailEnd/>
            </a:ln>
          </p:spPr>
          <p:txBody>
            <a:bodyPr/>
            <a:lstStyle/>
            <a:p>
              <a:endParaRPr lang="en-US" dirty="0"/>
            </a:p>
          </p:txBody>
        </p:sp>
        <p:sp>
          <p:nvSpPr>
            <p:cNvPr id="22689" name="Freeform 1605"/>
            <p:cNvSpPr>
              <a:spLocks/>
            </p:cNvSpPr>
            <p:nvPr/>
          </p:nvSpPr>
          <p:spPr bwMode="auto">
            <a:xfrm>
              <a:off x="2143126" y="3754438"/>
              <a:ext cx="712788" cy="512763"/>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path>
              </a:pathLst>
            </a:custGeom>
            <a:solidFill>
              <a:srgbClr val="FFFF99"/>
            </a:solidFill>
            <a:ln w="12700">
              <a:solidFill>
                <a:srgbClr val="000000"/>
              </a:solidFill>
              <a:prstDash val="solid"/>
              <a:round/>
              <a:headEnd/>
              <a:tailEnd/>
            </a:ln>
          </p:spPr>
          <p:txBody>
            <a:bodyPr/>
            <a:lstStyle/>
            <a:p>
              <a:endParaRPr lang="en-US" dirty="0"/>
            </a:p>
          </p:txBody>
        </p:sp>
        <p:sp>
          <p:nvSpPr>
            <p:cNvPr id="22686" name="Freeform 1607"/>
            <p:cNvSpPr>
              <a:spLocks/>
            </p:cNvSpPr>
            <p:nvPr/>
          </p:nvSpPr>
          <p:spPr bwMode="auto">
            <a:xfrm>
              <a:off x="3662363" y="3006725"/>
              <a:ext cx="498475" cy="573088"/>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close/>
                </a:path>
              </a:pathLst>
            </a:custGeom>
            <a:solidFill>
              <a:srgbClr val="FFFF99"/>
            </a:solidFill>
            <a:ln w="9525">
              <a:noFill/>
              <a:round/>
              <a:headEnd/>
              <a:tailEnd/>
            </a:ln>
          </p:spPr>
          <p:txBody>
            <a:bodyPr/>
            <a:lstStyle/>
            <a:p>
              <a:endParaRPr lang="en-US" dirty="0"/>
            </a:p>
          </p:txBody>
        </p:sp>
        <p:sp>
          <p:nvSpPr>
            <p:cNvPr id="22687" name="Freeform 1608"/>
            <p:cNvSpPr>
              <a:spLocks/>
            </p:cNvSpPr>
            <p:nvPr/>
          </p:nvSpPr>
          <p:spPr bwMode="auto">
            <a:xfrm>
              <a:off x="3662363" y="3006725"/>
              <a:ext cx="498475" cy="573088"/>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path>
              </a:pathLst>
            </a:custGeom>
            <a:solidFill>
              <a:srgbClr val="FFFF99"/>
            </a:solidFill>
            <a:ln w="12700">
              <a:solidFill>
                <a:srgbClr val="000000"/>
              </a:solidFill>
              <a:prstDash val="solid"/>
              <a:round/>
              <a:headEnd/>
              <a:tailEnd/>
            </a:ln>
          </p:spPr>
          <p:txBody>
            <a:bodyPr/>
            <a:lstStyle/>
            <a:p>
              <a:endParaRPr lang="en-US" dirty="0"/>
            </a:p>
          </p:txBody>
        </p:sp>
        <p:sp>
          <p:nvSpPr>
            <p:cNvPr id="22665" name="Freeform 1609"/>
            <p:cNvSpPr>
              <a:spLocks/>
            </p:cNvSpPr>
            <p:nvPr/>
          </p:nvSpPr>
          <p:spPr bwMode="auto">
            <a:xfrm>
              <a:off x="4154488" y="3590925"/>
              <a:ext cx="327025" cy="508000"/>
            </a:xfrm>
            <a:custGeom>
              <a:avLst/>
              <a:gdLst>
                <a:gd name="T0" fmla="*/ 0 w 206"/>
                <a:gd name="T1" fmla="*/ 23 h 320"/>
                <a:gd name="T2" fmla="*/ 27 w 206"/>
                <a:gd name="T3" fmla="*/ 37 h 320"/>
                <a:gd name="T4" fmla="*/ 48 w 206"/>
                <a:gd name="T5" fmla="*/ 30 h 320"/>
                <a:gd name="T6" fmla="*/ 57 w 206"/>
                <a:gd name="T7" fmla="*/ 22 h 320"/>
                <a:gd name="T8" fmla="*/ 64 w 206"/>
                <a:gd name="T9" fmla="*/ 8 h 320"/>
                <a:gd name="T10" fmla="*/ 161 w 206"/>
                <a:gd name="T11" fmla="*/ 0 h 320"/>
                <a:gd name="T12" fmla="*/ 206 w 206"/>
                <a:gd name="T13" fmla="*/ 228 h 320"/>
                <a:gd name="T14" fmla="*/ 206 w 206"/>
                <a:gd name="T15" fmla="*/ 228 h 320"/>
                <a:gd name="T16" fmla="*/ 168 w 206"/>
                <a:gd name="T17" fmla="*/ 244 h 320"/>
                <a:gd name="T18" fmla="*/ 146 w 206"/>
                <a:gd name="T19" fmla="*/ 302 h 320"/>
                <a:gd name="T20" fmla="*/ 108 w 206"/>
                <a:gd name="T21" fmla="*/ 295 h 320"/>
                <a:gd name="T22" fmla="*/ 71 w 206"/>
                <a:gd name="T23" fmla="*/ 317 h 320"/>
                <a:gd name="T24" fmla="*/ 18 w 206"/>
                <a:gd name="T25" fmla="*/ 320 h 320"/>
                <a:gd name="T26" fmla="*/ 36 w 206"/>
                <a:gd name="T27" fmla="*/ 266 h 320"/>
                <a:gd name="T28" fmla="*/ 30 w 206"/>
                <a:gd name="T29" fmla="*/ 226 h 320"/>
                <a:gd name="T30" fmla="*/ 4 w 206"/>
                <a:gd name="T31" fmla="*/ 22 h 3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6"/>
                <a:gd name="T49" fmla="*/ 0 h 320"/>
                <a:gd name="T50" fmla="*/ 206 w 206"/>
                <a:gd name="T51" fmla="*/ 320 h 3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6" h="320">
                  <a:moveTo>
                    <a:pt x="0" y="23"/>
                  </a:moveTo>
                  <a:lnTo>
                    <a:pt x="27" y="37"/>
                  </a:lnTo>
                  <a:lnTo>
                    <a:pt x="48" y="30"/>
                  </a:lnTo>
                  <a:lnTo>
                    <a:pt x="57" y="22"/>
                  </a:lnTo>
                  <a:lnTo>
                    <a:pt x="64" y="8"/>
                  </a:lnTo>
                  <a:lnTo>
                    <a:pt x="161" y="0"/>
                  </a:lnTo>
                  <a:lnTo>
                    <a:pt x="206" y="228"/>
                  </a:lnTo>
                  <a:lnTo>
                    <a:pt x="168" y="244"/>
                  </a:lnTo>
                  <a:lnTo>
                    <a:pt x="146" y="302"/>
                  </a:lnTo>
                  <a:lnTo>
                    <a:pt x="108" y="295"/>
                  </a:lnTo>
                  <a:lnTo>
                    <a:pt x="71" y="317"/>
                  </a:lnTo>
                  <a:lnTo>
                    <a:pt x="18" y="320"/>
                  </a:lnTo>
                  <a:lnTo>
                    <a:pt x="36" y="266"/>
                  </a:lnTo>
                  <a:lnTo>
                    <a:pt x="30" y="226"/>
                  </a:lnTo>
                  <a:lnTo>
                    <a:pt x="4" y="22"/>
                  </a:lnTo>
                </a:path>
              </a:pathLst>
            </a:custGeom>
            <a:solidFill>
              <a:srgbClr val="FFFF99"/>
            </a:solidFill>
            <a:ln w="12700">
              <a:solidFill>
                <a:schemeClr val="tx1"/>
              </a:solidFill>
              <a:prstDash val="solid"/>
              <a:round/>
              <a:headEnd/>
              <a:tailEnd/>
            </a:ln>
          </p:spPr>
          <p:txBody>
            <a:bodyPr/>
            <a:lstStyle/>
            <a:p>
              <a:endParaRPr lang="en-US" dirty="0"/>
            </a:p>
          </p:txBody>
        </p:sp>
        <p:sp>
          <p:nvSpPr>
            <p:cNvPr id="22684" name="Freeform 1611"/>
            <p:cNvSpPr>
              <a:spLocks/>
            </p:cNvSpPr>
            <p:nvPr/>
          </p:nvSpPr>
          <p:spPr bwMode="auto">
            <a:xfrm>
              <a:off x="4410076" y="3486150"/>
              <a:ext cx="415925" cy="46831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close/>
                </a:path>
              </a:pathLst>
            </a:custGeom>
            <a:solidFill>
              <a:srgbClr val="FFFF99"/>
            </a:solidFill>
            <a:ln w="9525">
              <a:noFill/>
              <a:round/>
              <a:headEnd/>
              <a:tailEnd/>
            </a:ln>
          </p:spPr>
          <p:txBody>
            <a:bodyPr/>
            <a:lstStyle/>
            <a:p>
              <a:endParaRPr lang="en-US" dirty="0"/>
            </a:p>
          </p:txBody>
        </p:sp>
        <p:sp>
          <p:nvSpPr>
            <p:cNvPr id="22685" name="Freeform 1612"/>
            <p:cNvSpPr>
              <a:spLocks/>
            </p:cNvSpPr>
            <p:nvPr/>
          </p:nvSpPr>
          <p:spPr bwMode="auto">
            <a:xfrm>
              <a:off x="4410076" y="3486150"/>
              <a:ext cx="415925" cy="46831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path>
              </a:pathLst>
            </a:custGeom>
            <a:solidFill>
              <a:srgbClr val="FFFF99"/>
            </a:solidFill>
            <a:ln w="12700">
              <a:solidFill>
                <a:srgbClr val="000000"/>
              </a:solidFill>
              <a:prstDash val="solid"/>
              <a:round/>
              <a:headEnd/>
              <a:tailEnd/>
            </a:ln>
          </p:spPr>
          <p:txBody>
            <a:bodyPr/>
            <a:lstStyle/>
            <a:p>
              <a:endParaRPr lang="en-US" dirty="0"/>
            </a:p>
          </p:txBody>
        </p:sp>
        <p:sp>
          <p:nvSpPr>
            <p:cNvPr id="22682" name="Freeform 1614"/>
            <p:cNvSpPr>
              <a:spLocks/>
            </p:cNvSpPr>
            <p:nvPr/>
          </p:nvSpPr>
          <p:spPr bwMode="auto">
            <a:xfrm>
              <a:off x="4041776" y="3905250"/>
              <a:ext cx="725488" cy="398463"/>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close/>
                </a:path>
              </a:pathLst>
            </a:custGeom>
            <a:solidFill>
              <a:srgbClr val="FFFF99"/>
            </a:solidFill>
            <a:ln w="9525">
              <a:noFill/>
              <a:round/>
              <a:headEnd/>
              <a:tailEnd/>
            </a:ln>
          </p:spPr>
          <p:txBody>
            <a:bodyPr/>
            <a:lstStyle/>
            <a:p>
              <a:endParaRPr lang="en-US" dirty="0"/>
            </a:p>
          </p:txBody>
        </p:sp>
        <p:sp>
          <p:nvSpPr>
            <p:cNvPr id="22683" name="Freeform 1615"/>
            <p:cNvSpPr>
              <a:spLocks/>
            </p:cNvSpPr>
            <p:nvPr/>
          </p:nvSpPr>
          <p:spPr bwMode="auto">
            <a:xfrm>
              <a:off x="4041776" y="3905250"/>
              <a:ext cx="725488" cy="398463"/>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path>
              </a:pathLst>
            </a:custGeom>
            <a:solidFill>
              <a:srgbClr val="FFFF99"/>
            </a:solidFill>
            <a:ln w="12700">
              <a:solidFill>
                <a:srgbClr val="000000"/>
              </a:solidFill>
              <a:prstDash val="solid"/>
              <a:round/>
              <a:headEnd/>
              <a:tailEnd/>
            </a:ln>
          </p:spPr>
          <p:txBody>
            <a:bodyPr/>
            <a:lstStyle/>
            <a:p>
              <a:endParaRPr lang="en-US" dirty="0"/>
            </a:p>
          </p:txBody>
        </p:sp>
        <p:sp>
          <p:nvSpPr>
            <p:cNvPr id="22680" name="Freeform 1617"/>
            <p:cNvSpPr>
              <a:spLocks/>
            </p:cNvSpPr>
            <p:nvPr/>
          </p:nvSpPr>
          <p:spPr bwMode="auto">
            <a:xfrm>
              <a:off x="4481513" y="4384675"/>
              <a:ext cx="533400" cy="534988"/>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close/>
                </a:path>
              </a:pathLst>
            </a:custGeom>
            <a:solidFill>
              <a:srgbClr val="FFFF99"/>
            </a:solidFill>
            <a:ln w="9525">
              <a:noFill/>
              <a:round/>
              <a:headEnd/>
              <a:tailEnd/>
            </a:ln>
          </p:spPr>
          <p:txBody>
            <a:bodyPr/>
            <a:lstStyle/>
            <a:p>
              <a:endParaRPr lang="en-US" dirty="0"/>
            </a:p>
          </p:txBody>
        </p:sp>
        <p:sp>
          <p:nvSpPr>
            <p:cNvPr id="22681" name="Freeform 1618"/>
            <p:cNvSpPr>
              <a:spLocks/>
            </p:cNvSpPr>
            <p:nvPr/>
          </p:nvSpPr>
          <p:spPr bwMode="auto">
            <a:xfrm>
              <a:off x="4481513" y="4384675"/>
              <a:ext cx="533400" cy="534988"/>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path>
              </a:pathLst>
            </a:custGeom>
            <a:solidFill>
              <a:srgbClr val="FFFF99"/>
            </a:solidFill>
            <a:ln w="12700">
              <a:solidFill>
                <a:srgbClr val="000000"/>
              </a:solidFill>
              <a:prstDash val="solid"/>
              <a:round/>
              <a:headEnd/>
              <a:tailEnd/>
            </a:ln>
          </p:spPr>
          <p:txBody>
            <a:bodyPr/>
            <a:lstStyle/>
            <a:p>
              <a:endParaRPr lang="en-US" dirty="0"/>
            </a:p>
          </p:txBody>
        </p:sp>
        <p:sp>
          <p:nvSpPr>
            <p:cNvPr id="22669" name="Freeform 1619"/>
            <p:cNvSpPr>
              <a:spLocks/>
            </p:cNvSpPr>
            <p:nvPr/>
          </p:nvSpPr>
          <p:spPr bwMode="auto">
            <a:xfrm>
              <a:off x="4648201" y="3749675"/>
              <a:ext cx="736600" cy="444500"/>
            </a:xfrm>
            <a:custGeom>
              <a:avLst/>
              <a:gdLst>
                <a:gd name="T0" fmla="*/ 77 w 464"/>
                <a:gd name="T1" fmla="*/ 196 h 280"/>
                <a:gd name="T2" fmla="*/ 69 w 464"/>
                <a:gd name="T3" fmla="*/ 225 h 280"/>
                <a:gd name="T4" fmla="*/ 44 w 464"/>
                <a:gd name="T5" fmla="*/ 232 h 280"/>
                <a:gd name="T6" fmla="*/ 48 w 464"/>
                <a:gd name="T7" fmla="*/ 252 h 280"/>
                <a:gd name="T8" fmla="*/ 2 w 464"/>
                <a:gd name="T9" fmla="*/ 271 h 280"/>
                <a:gd name="T10" fmla="*/ 0 w 464"/>
                <a:gd name="T11" fmla="*/ 280 h 280"/>
                <a:gd name="T12" fmla="*/ 113 w 464"/>
                <a:gd name="T13" fmla="*/ 258 h 280"/>
                <a:gd name="T14" fmla="*/ 314 w 464"/>
                <a:gd name="T15" fmla="*/ 220 h 280"/>
                <a:gd name="T16" fmla="*/ 464 w 464"/>
                <a:gd name="T17" fmla="*/ 188 h 280"/>
                <a:gd name="T18" fmla="*/ 464 w 464"/>
                <a:gd name="T19" fmla="*/ 159 h 280"/>
                <a:gd name="T20" fmla="*/ 449 w 464"/>
                <a:gd name="T21" fmla="*/ 151 h 280"/>
                <a:gd name="T22" fmla="*/ 434 w 464"/>
                <a:gd name="T23" fmla="*/ 166 h 280"/>
                <a:gd name="T24" fmla="*/ 427 w 464"/>
                <a:gd name="T25" fmla="*/ 121 h 280"/>
                <a:gd name="T26" fmla="*/ 431 w 464"/>
                <a:gd name="T27" fmla="*/ 97 h 280"/>
                <a:gd name="T28" fmla="*/ 377 w 464"/>
                <a:gd name="T29" fmla="*/ 70 h 280"/>
                <a:gd name="T30" fmla="*/ 336 w 464"/>
                <a:gd name="T31" fmla="*/ 73 h 280"/>
                <a:gd name="T32" fmla="*/ 333 w 464"/>
                <a:gd name="T33" fmla="*/ 19 h 280"/>
                <a:gd name="T34" fmla="*/ 299 w 464"/>
                <a:gd name="T35" fmla="*/ 0 h 280"/>
                <a:gd name="T36" fmla="*/ 269 w 464"/>
                <a:gd name="T37" fmla="*/ 11 h 280"/>
                <a:gd name="T38" fmla="*/ 247 w 464"/>
                <a:gd name="T39" fmla="*/ 62 h 280"/>
                <a:gd name="T40" fmla="*/ 209 w 464"/>
                <a:gd name="T41" fmla="*/ 84 h 280"/>
                <a:gd name="T42" fmla="*/ 194 w 464"/>
                <a:gd name="T43" fmla="*/ 159 h 280"/>
                <a:gd name="T44" fmla="*/ 134 w 464"/>
                <a:gd name="T45" fmla="*/ 195 h 280"/>
                <a:gd name="T46" fmla="*/ 89 w 464"/>
                <a:gd name="T47" fmla="*/ 210 h 280"/>
                <a:gd name="T48" fmla="*/ 77 w 464"/>
                <a:gd name="T49" fmla="*/ 196 h 28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64"/>
                <a:gd name="T76" fmla="*/ 0 h 280"/>
                <a:gd name="T77" fmla="*/ 464 w 464"/>
                <a:gd name="T78" fmla="*/ 280 h 28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64" h="280">
                  <a:moveTo>
                    <a:pt x="77" y="196"/>
                  </a:moveTo>
                  <a:lnTo>
                    <a:pt x="69" y="225"/>
                  </a:lnTo>
                  <a:lnTo>
                    <a:pt x="44" y="232"/>
                  </a:lnTo>
                  <a:lnTo>
                    <a:pt x="48" y="252"/>
                  </a:lnTo>
                  <a:lnTo>
                    <a:pt x="2" y="271"/>
                  </a:lnTo>
                  <a:lnTo>
                    <a:pt x="0" y="280"/>
                  </a:lnTo>
                  <a:lnTo>
                    <a:pt x="113" y="258"/>
                  </a:lnTo>
                  <a:lnTo>
                    <a:pt x="314" y="220"/>
                  </a:lnTo>
                  <a:lnTo>
                    <a:pt x="464" y="188"/>
                  </a:lnTo>
                  <a:lnTo>
                    <a:pt x="464" y="159"/>
                  </a:lnTo>
                  <a:lnTo>
                    <a:pt x="449" y="151"/>
                  </a:lnTo>
                  <a:lnTo>
                    <a:pt x="434" y="166"/>
                  </a:lnTo>
                  <a:lnTo>
                    <a:pt x="427" y="121"/>
                  </a:lnTo>
                  <a:lnTo>
                    <a:pt x="431" y="97"/>
                  </a:lnTo>
                  <a:lnTo>
                    <a:pt x="377" y="70"/>
                  </a:lnTo>
                  <a:lnTo>
                    <a:pt x="336" y="73"/>
                  </a:lnTo>
                  <a:lnTo>
                    <a:pt x="333" y="19"/>
                  </a:lnTo>
                  <a:lnTo>
                    <a:pt x="299" y="0"/>
                  </a:lnTo>
                  <a:lnTo>
                    <a:pt x="269" y="11"/>
                  </a:lnTo>
                  <a:lnTo>
                    <a:pt x="247" y="62"/>
                  </a:lnTo>
                  <a:lnTo>
                    <a:pt x="209" y="84"/>
                  </a:lnTo>
                  <a:lnTo>
                    <a:pt x="194" y="159"/>
                  </a:lnTo>
                  <a:lnTo>
                    <a:pt x="134" y="195"/>
                  </a:lnTo>
                  <a:lnTo>
                    <a:pt x="89" y="210"/>
                  </a:lnTo>
                  <a:lnTo>
                    <a:pt x="77" y="196"/>
                  </a:lnTo>
                  <a:close/>
                </a:path>
              </a:pathLst>
            </a:custGeom>
            <a:solidFill>
              <a:srgbClr val="FFFF99"/>
            </a:solidFill>
            <a:ln w="9525">
              <a:solidFill>
                <a:schemeClr val="tx1"/>
              </a:solidFill>
              <a:round/>
              <a:headEnd/>
              <a:tailEnd/>
            </a:ln>
          </p:spPr>
          <p:txBody>
            <a:bodyPr/>
            <a:lstStyle/>
            <a:p>
              <a:endParaRPr lang="en-US" dirty="0"/>
            </a:p>
          </p:txBody>
        </p:sp>
        <p:sp>
          <p:nvSpPr>
            <p:cNvPr id="22678" name="Freeform 1621"/>
            <p:cNvSpPr>
              <a:spLocks/>
            </p:cNvSpPr>
            <p:nvPr/>
          </p:nvSpPr>
          <p:spPr bwMode="auto">
            <a:xfrm>
              <a:off x="5419726" y="3298825"/>
              <a:ext cx="192088" cy="142875"/>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close/>
                </a:path>
              </a:pathLst>
            </a:custGeom>
            <a:solidFill>
              <a:srgbClr val="FFFF99"/>
            </a:solidFill>
            <a:ln w="9525">
              <a:noFill/>
              <a:round/>
              <a:headEnd/>
              <a:tailEnd/>
            </a:ln>
          </p:spPr>
          <p:txBody>
            <a:bodyPr/>
            <a:lstStyle/>
            <a:p>
              <a:endParaRPr lang="en-US" dirty="0"/>
            </a:p>
          </p:txBody>
        </p:sp>
        <p:sp>
          <p:nvSpPr>
            <p:cNvPr id="22679" name="Freeform 1622"/>
            <p:cNvSpPr>
              <a:spLocks/>
            </p:cNvSpPr>
            <p:nvPr/>
          </p:nvSpPr>
          <p:spPr bwMode="auto">
            <a:xfrm>
              <a:off x="5419726" y="3298825"/>
              <a:ext cx="192088" cy="142875"/>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path>
              </a:pathLst>
            </a:custGeom>
            <a:solidFill>
              <a:srgbClr val="FFFF99"/>
            </a:solidFill>
            <a:ln w="12700">
              <a:solidFill>
                <a:srgbClr val="000000"/>
              </a:solidFill>
              <a:prstDash val="solid"/>
              <a:round/>
              <a:headEnd/>
              <a:tailEnd/>
            </a:ln>
          </p:spPr>
          <p:txBody>
            <a:bodyPr/>
            <a:lstStyle/>
            <a:p>
              <a:endParaRPr lang="en-US" dirty="0"/>
            </a:p>
          </p:txBody>
        </p:sp>
        <p:sp>
          <p:nvSpPr>
            <p:cNvPr id="22676" name="Freeform 1624"/>
            <p:cNvSpPr>
              <a:spLocks/>
            </p:cNvSpPr>
            <p:nvPr/>
          </p:nvSpPr>
          <p:spPr bwMode="auto">
            <a:xfrm>
              <a:off x="5454651" y="2881313"/>
              <a:ext cx="193675" cy="349250"/>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close/>
                </a:path>
              </a:pathLst>
            </a:custGeom>
            <a:solidFill>
              <a:srgbClr val="FFFF99"/>
            </a:solidFill>
            <a:ln w="9525">
              <a:noFill/>
              <a:round/>
              <a:headEnd/>
              <a:tailEnd/>
            </a:ln>
          </p:spPr>
          <p:txBody>
            <a:bodyPr/>
            <a:lstStyle/>
            <a:p>
              <a:endParaRPr lang="en-US" dirty="0"/>
            </a:p>
          </p:txBody>
        </p:sp>
        <p:sp>
          <p:nvSpPr>
            <p:cNvPr id="22677" name="Freeform 1625"/>
            <p:cNvSpPr>
              <a:spLocks/>
            </p:cNvSpPr>
            <p:nvPr/>
          </p:nvSpPr>
          <p:spPr bwMode="auto">
            <a:xfrm>
              <a:off x="5454651" y="2881313"/>
              <a:ext cx="193675" cy="349250"/>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path>
              </a:pathLst>
            </a:custGeom>
            <a:solidFill>
              <a:srgbClr val="FFFF99"/>
            </a:solidFill>
            <a:ln w="12700">
              <a:solidFill>
                <a:srgbClr val="000000"/>
              </a:solidFill>
              <a:prstDash val="solid"/>
              <a:round/>
              <a:headEnd/>
              <a:tailEnd/>
            </a:ln>
          </p:spPr>
          <p:txBody>
            <a:bodyPr/>
            <a:lstStyle/>
            <a:p>
              <a:endParaRPr lang="en-US" dirty="0"/>
            </a:p>
          </p:txBody>
        </p:sp>
        <p:sp>
          <p:nvSpPr>
            <p:cNvPr id="22672" name="Freeform 1626"/>
            <p:cNvSpPr>
              <a:spLocks/>
            </p:cNvSpPr>
            <p:nvPr/>
          </p:nvSpPr>
          <p:spPr bwMode="auto">
            <a:xfrm>
              <a:off x="3687763" y="3822700"/>
              <a:ext cx="406400" cy="520700"/>
            </a:xfrm>
            <a:custGeom>
              <a:avLst/>
              <a:gdLst>
                <a:gd name="T0" fmla="*/ 1 w 256"/>
                <a:gd name="T1" fmla="*/ 7 h 328"/>
                <a:gd name="T2" fmla="*/ 47 w 256"/>
                <a:gd name="T3" fmla="*/ 0 h 328"/>
                <a:gd name="T4" fmla="*/ 74 w 256"/>
                <a:gd name="T5" fmla="*/ 3 h 328"/>
                <a:gd name="T6" fmla="*/ 92 w 256"/>
                <a:gd name="T7" fmla="*/ 6 h 328"/>
                <a:gd name="T8" fmla="*/ 79 w 256"/>
                <a:gd name="T9" fmla="*/ 36 h 328"/>
                <a:gd name="T10" fmla="*/ 103 w 256"/>
                <a:gd name="T11" fmla="*/ 60 h 328"/>
                <a:gd name="T12" fmla="*/ 133 w 256"/>
                <a:gd name="T13" fmla="*/ 90 h 328"/>
                <a:gd name="T14" fmla="*/ 146 w 256"/>
                <a:gd name="T15" fmla="*/ 129 h 328"/>
                <a:gd name="T16" fmla="*/ 177 w 256"/>
                <a:gd name="T17" fmla="*/ 117 h 328"/>
                <a:gd name="T18" fmla="*/ 173 w 256"/>
                <a:gd name="T19" fmla="*/ 171 h 328"/>
                <a:gd name="T20" fmla="*/ 188 w 256"/>
                <a:gd name="T21" fmla="*/ 180 h 328"/>
                <a:gd name="T22" fmla="*/ 211 w 256"/>
                <a:gd name="T23" fmla="*/ 195 h 328"/>
                <a:gd name="T24" fmla="*/ 218 w 256"/>
                <a:gd name="T25" fmla="*/ 235 h 328"/>
                <a:gd name="T26" fmla="*/ 236 w 256"/>
                <a:gd name="T27" fmla="*/ 241 h 328"/>
                <a:gd name="T28" fmla="*/ 256 w 256"/>
                <a:gd name="T29" fmla="*/ 258 h 328"/>
                <a:gd name="T30" fmla="*/ 228 w 256"/>
                <a:gd name="T31" fmla="*/ 285 h 328"/>
                <a:gd name="T32" fmla="*/ 213 w 256"/>
                <a:gd name="T33" fmla="*/ 318 h 328"/>
                <a:gd name="T34" fmla="*/ 191 w 256"/>
                <a:gd name="T35" fmla="*/ 328 h 328"/>
                <a:gd name="T36" fmla="*/ 196 w 256"/>
                <a:gd name="T37" fmla="*/ 295 h 328"/>
                <a:gd name="T38" fmla="*/ 111 w 256"/>
                <a:gd name="T39" fmla="*/ 300 h 328"/>
                <a:gd name="T40" fmla="*/ 47 w 256"/>
                <a:gd name="T41" fmla="*/ 302 h 328"/>
                <a:gd name="T42" fmla="*/ 34 w 256"/>
                <a:gd name="T43" fmla="*/ 282 h 328"/>
                <a:gd name="T44" fmla="*/ 29 w 256"/>
                <a:gd name="T45" fmla="*/ 174 h 328"/>
                <a:gd name="T46" fmla="*/ 25 w 256"/>
                <a:gd name="T47" fmla="*/ 114 h 328"/>
                <a:gd name="T48" fmla="*/ 0 w 256"/>
                <a:gd name="T49" fmla="*/ 84 h 328"/>
                <a:gd name="T50" fmla="*/ 11 w 256"/>
                <a:gd name="T51" fmla="*/ 61 h 328"/>
                <a:gd name="T52" fmla="*/ 0 w 256"/>
                <a:gd name="T53" fmla="*/ 45 h 328"/>
                <a:gd name="T54" fmla="*/ 1 w 256"/>
                <a:gd name="T55" fmla="*/ 7 h 3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56"/>
                <a:gd name="T85" fmla="*/ 0 h 328"/>
                <a:gd name="T86" fmla="*/ 256 w 256"/>
                <a:gd name="T87" fmla="*/ 328 h 32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56" h="328">
                  <a:moveTo>
                    <a:pt x="1" y="7"/>
                  </a:moveTo>
                  <a:lnTo>
                    <a:pt x="47" y="0"/>
                  </a:lnTo>
                  <a:lnTo>
                    <a:pt x="74" y="3"/>
                  </a:lnTo>
                  <a:lnTo>
                    <a:pt x="92" y="6"/>
                  </a:lnTo>
                  <a:lnTo>
                    <a:pt x="79" y="36"/>
                  </a:lnTo>
                  <a:lnTo>
                    <a:pt x="103" y="60"/>
                  </a:lnTo>
                  <a:lnTo>
                    <a:pt x="133" y="90"/>
                  </a:lnTo>
                  <a:lnTo>
                    <a:pt x="146" y="129"/>
                  </a:lnTo>
                  <a:lnTo>
                    <a:pt x="177" y="117"/>
                  </a:lnTo>
                  <a:lnTo>
                    <a:pt x="173" y="171"/>
                  </a:lnTo>
                  <a:lnTo>
                    <a:pt x="188" y="180"/>
                  </a:lnTo>
                  <a:lnTo>
                    <a:pt x="211" y="195"/>
                  </a:lnTo>
                  <a:lnTo>
                    <a:pt x="218" y="235"/>
                  </a:lnTo>
                  <a:lnTo>
                    <a:pt x="236" y="241"/>
                  </a:lnTo>
                  <a:lnTo>
                    <a:pt x="256" y="258"/>
                  </a:lnTo>
                  <a:lnTo>
                    <a:pt x="228" y="285"/>
                  </a:lnTo>
                  <a:lnTo>
                    <a:pt x="213" y="318"/>
                  </a:lnTo>
                  <a:lnTo>
                    <a:pt x="191" y="328"/>
                  </a:lnTo>
                  <a:lnTo>
                    <a:pt x="196" y="295"/>
                  </a:lnTo>
                  <a:lnTo>
                    <a:pt x="111" y="300"/>
                  </a:lnTo>
                  <a:lnTo>
                    <a:pt x="47" y="302"/>
                  </a:lnTo>
                  <a:lnTo>
                    <a:pt x="34" y="282"/>
                  </a:lnTo>
                  <a:lnTo>
                    <a:pt x="29" y="174"/>
                  </a:lnTo>
                  <a:lnTo>
                    <a:pt x="25" y="114"/>
                  </a:lnTo>
                  <a:lnTo>
                    <a:pt x="0" y="84"/>
                  </a:lnTo>
                  <a:lnTo>
                    <a:pt x="11" y="61"/>
                  </a:lnTo>
                  <a:lnTo>
                    <a:pt x="0" y="45"/>
                  </a:lnTo>
                  <a:lnTo>
                    <a:pt x="1" y="7"/>
                  </a:lnTo>
                  <a:close/>
                </a:path>
              </a:pathLst>
            </a:custGeom>
            <a:solidFill>
              <a:srgbClr val="FFFF99">
                <a:alpha val="85097"/>
              </a:srgbClr>
            </a:solidFill>
            <a:ln w="9525">
              <a:noFill/>
              <a:round/>
              <a:headEnd/>
              <a:tailEnd/>
            </a:ln>
          </p:spPr>
          <p:txBody>
            <a:bodyPr/>
            <a:lstStyle/>
            <a:p>
              <a:endParaRPr lang="en-US" dirty="0"/>
            </a:p>
          </p:txBody>
        </p:sp>
        <p:sp>
          <p:nvSpPr>
            <p:cNvPr id="22659" name="Oval 502"/>
            <p:cNvSpPr>
              <a:spLocks noChangeArrowheads="1"/>
            </p:cNvSpPr>
            <p:nvPr/>
          </p:nvSpPr>
          <p:spPr bwMode="auto">
            <a:xfrm>
              <a:off x="5410201" y="3419475"/>
              <a:ext cx="88900" cy="88900"/>
            </a:xfrm>
            <a:prstGeom prst="ellipse">
              <a:avLst/>
            </a:prstGeom>
            <a:solidFill>
              <a:srgbClr val="FFFF99"/>
            </a:solidFill>
            <a:ln w="12700" algn="ctr">
              <a:solidFill>
                <a:srgbClr val="000000"/>
              </a:solidFill>
              <a:round/>
              <a:headEnd/>
              <a:tailEnd/>
            </a:ln>
          </p:spPr>
          <p:txBody>
            <a:bodyPr/>
            <a:lstStyle/>
            <a:p>
              <a:pPr algn="ctr"/>
              <a:endParaRPr lang="en-US" dirty="0"/>
            </a:p>
          </p:txBody>
        </p:sp>
        <p:sp>
          <p:nvSpPr>
            <p:cNvPr id="22644" name="Rectangle 1530"/>
            <p:cNvSpPr>
              <a:spLocks noChangeArrowheads="1"/>
            </p:cNvSpPr>
            <p:nvPr/>
          </p:nvSpPr>
          <p:spPr bwMode="auto">
            <a:xfrm>
              <a:off x="1393825" y="3746500"/>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NV</a:t>
              </a:r>
              <a:endParaRPr lang="en-US" altLang="en-US" sz="2400" b="0" dirty="0">
                <a:solidFill>
                  <a:srgbClr val="000000"/>
                </a:solidFill>
              </a:endParaRPr>
            </a:p>
          </p:txBody>
        </p:sp>
        <p:sp>
          <p:nvSpPr>
            <p:cNvPr id="22645" name="Rectangle 1535"/>
            <p:cNvSpPr>
              <a:spLocks noChangeArrowheads="1"/>
            </p:cNvSpPr>
            <p:nvPr/>
          </p:nvSpPr>
          <p:spPr bwMode="auto">
            <a:xfrm>
              <a:off x="1062038" y="4016375"/>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t>CA</a:t>
              </a:r>
              <a:endParaRPr lang="en-US" altLang="en-US" sz="2400" b="0" dirty="0"/>
            </a:p>
          </p:txBody>
        </p:sp>
        <p:sp>
          <p:nvSpPr>
            <p:cNvPr id="22646" name="Rectangle 1554"/>
            <p:cNvSpPr>
              <a:spLocks noChangeArrowheads="1"/>
            </p:cNvSpPr>
            <p:nvPr/>
          </p:nvSpPr>
          <p:spPr bwMode="auto">
            <a:xfrm>
              <a:off x="3889375" y="3273425"/>
              <a:ext cx="9207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WI</a:t>
              </a:r>
              <a:endParaRPr lang="en-US" altLang="en-US" sz="2400" b="0" dirty="0">
                <a:solidFill>
                  <a:srgbClr val="000000"/>
                </a:solidFill>
              </a:endParaRPr>
            </a:p>
          </p:txBody>
        </p:sp>
        <p:sp>
          <p:nvSpPr>
            <p:cNvPr id="22647" name="Rectangle 1551"/>
            <p:cNvSpPr>
              <a:spLocks noChangeArrowheads="1"/>
            </p:cNvSpPr>
            <p:nvPr/>
          </p:nvSpPr>
          <p:spPr bwMode="auto">
            <a:xfrm>
              <a:off x="3663950" y="4016375"/>
              <a:ext cx="1222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MO</a:t>
              </a:r>
              <a:endParaRPr lang="en-US" altLang="en-US" sz="2400" b="0" dirty="0">
                <a:solidFill>
                  <a:srgbClr val="000000"/>
                </a:solidFill>
              </a:endParaRPr>
            </a:p>
          </p:txBody>
        </p:sp>
        <p:sp>
          <p:nvSpPr>
            <p:cNvPr id="22656" name="Rectangle 1559"/>
            <p:cNvSpPr>
              <a:spLocks noChangeArrowheads="1"/>
            </p:cNvSpPr>
            <p:nvPr/>
          </p:nvSpPr>
          <p:spPr bwMode="auto">
            <a:xfrm>
              <a:off x="4470400" y="4016375"/>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KY</a:t>
              </a:r>
              <a:endParaRPr lang="en-US" altLang="en-US" sz="2400" b="0" dirty="0">
                <a:solidFill>
                  <a:srgbClr val="000000"/>
                </a:solidFill>
              </a:endParaRPr>
            </a:p>
          </p:txBody>
        </p:sp>
        <p:sp>
          <p:nvSpPr>
            <p:cNvPr id="22657" name="Rectangle 1566"/>
            <p:cNvSpPr>
              <a:spLocks noChangeArrowheads="1"/>
            </p:cNvSpPr>
            <p:nvPr/>
          </p:nvSpPr>
          <p:spPr bwMode="auto">
            <a:xfrm>
              <a:off x="4506913" y="3667125"/>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OH</a:t>
              </a:r>
              <a:endParaRPr lang="en-US" altLang="en-US" sz="2400" b="0" dirty="0">
                <a:solidFill>
                  <a:srgbClr val="000000"/>
                </a:solidFill>
              </a:endParaRPr>
            </a:p>
          </p:txBody>
        </p:sp>
        <p:sp>
          <p:nvSpPr>
            <p:cNvPr id="22649" name="Rectangle 1564"/>
            <p:cNvSpPr>
              <a:spLocks noChangeArrowheads="1"/>
            </p:cNvSpPr>
            <p:nvPr/>
          </p:nvSpPr>
          <p:spPr bwMode="auto">
            <a:xfrm>
              <a:off x="4244975" y="3700463"/>
              <a:ext cx="762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IN</a:t>
              </a:r>
              <a:endParaRPr lang="en-US" altLang="en-US" sz="2400" b="0" dirty="0">
                <a:solidFill>
                  <a:srgbClr val="000000"/>
                </a:solidFill>
              </a:endParaRPr>
            </a:p>
          </p:txBody>
        </p:sp>
        <p:sp>
          <p:nvSpPr>
            <p:cNvPr id="22650" name="Rectangle 1567"/>
            <p:cNvSpPr>
              <a:spLocks noChangeArrowheads="1"/>
            </p:cNvSpPr>
            <p:nvPr/>
          </p:nvSpPr>
          <p:spPr bwMode="auto">
            <a:xfrm>
              <a:off x="5011738" y="3519488"/>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t>PA</a:t>
              </a:r>
              <a:endParaRPr lang="en-US" altLang="en-US" sz="2400" b="0" dirty="0"/>
            </a:p>
          </p:txBody>
        </p:sp>
        <p:sp>
          <p:nvSpPr>
            <p:cNvPr id="22651" name="Rectangle 1560"/>
            <p:cNvSpPr>
              <a:spLocks noChangeArrowheads="1"/>
            </p:cNvSpPr>
            <p:nvPr/>
          </p:nvSpPr>
          <p:spPr bwMode="auto">
            <a:xfrm>
              <a:off x="5043488" y="3924300"/>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VA</a:t>
              </a:r>
              <a:endParaRPr lang="en-US" altLang="en-US" sz="2400" b="0" dirty="0">
                <a:solidFill>
                  <a:srgbClr val="000000"/>
                </a:solidFill>
              </a:endParaRPr>
            </a:p>
          </p:txBody>
        </p:sp>
        <p:sp>
          <p:nvSpPr>
            <p:cNvPr id="22652" name="Rectangle 1576"/>
            <p:cNvSpPr>
              <a:spLocks noChangeArrowheads="1"/>
            </p:cNvSpPr>
            <p:nvPr/>
          </p:nvSpPr>
          <p:spPr bwMode="auto">
            <a:xfrm>
              <a:off x="5576888" y="2870200"/>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ME</a:t>
              </a:r>
              <a:endParaRPr lang="en-US" altLang="en-US" sz="2400" b="0" dirty="0">
                <a:solidFill>
                  <a:srgbClr val="000000"/>
                </a:solidFill>
              </a:endParaRPr>
            </a:p>
          </p:txBody>
        </p:sp>
        <p:sp>
          <p:nvSpPr>
            <p:cNvPr id="22653" name="Rectangle 1578"/>
            <p:cNvSpPr>
              <a:spLocks noChangeArrowheads="1"/>
            </p:cNvSpPr>
            <p:nvPr/>
          </p:nvSpPr>
          <p:spPr bwMode="auto">
            <a:xfrm>
              <a:off x="5483225" y="3101975"/>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NH</a:t>
              </a:r>
              <a:endParaRPr lang="en-US" altLang="en-US" sz="2400" b="0" dirty="0">
                <a:solidFill>
                  <a:srgbClr val="000000"/>
                </a:solidFill>
              </a:endParaRPr>
            </a:p>
          </p:txBody>
        </p:sp>
        <p:sp>
          <p:nvSpPr>
            <p:cNvPr id="22654" name="Rectangle 1546"/>
            <p:cNvSpPr>
              <a:spLocks noChangeArrowheads="1"/>
            </p:cNvSpPr>
            <p:nvPr/>
          </p:nvSpPr>
          <p:spPr bwMode="auto">
            <a:xfrm>
              <a:off x="4684713" y="4622800"/>
              <a:ext cx="1095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GA</a:t>
              </a:r>
              <a:endParaRPr lang="en-US" altLang="en-US" sz="2400" b="0" dirty="0">
                <a:solidFill>
                  <a:srgbClr val="000000"/>
                </a:solidFill>
              </a:endParaRPr>
            </a:p>
          </p:txBody>
        </p:sp>
        <p:sp>
          <p:nvSpPr>
            <p:cNvPr id="22655" name="Rectangle 1536"/>
            <p:cNvSpPr>
              <a:spLocks noChangeArrowheads="1"/>
            </p:cNvSpPr>
            <p:nvPr/>
          </p:nvSpPr>
          <p:spPr bwMode="auto">
            <a:xfrm>
              <a:off x="2465388" y="3924300"/>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CO</a:t>
              </a:r>
              <a:endParaRPr lang="en-US" altLang="en-US" sz="2400" b="0" dirty="0">
                <a:solidFill>
                  <a:srgbClr val="000000"/>
                </a:solidFill>
              </a:endParaRPr>
            </a:p>
          </p:txBody>
        </p:sp>
      </p:grpSp>
    </p:spTree>
    <p:extLst>
      <p:ext uri="{BB962C8B-B14F-4D97-AF65-F5344CB8AC3E}">
        <p14:creationId xmlns:p14="http://schemas.microsoft.com/office/powerpoint/2010/main" val="34203642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Oval 130"/>
          <p:cNvSpPr/>
          <p:nvPr/>
        </p:nvSpPr>
        <p:spPr>
          <a:xfrm>
            <a:off x="1587643" y="1232518"/>
            <a:ext cx="5385915" cy="2779122"/>
          </a:xfrm>
          <a:prstGeom prst="ellipse">
            <a:avLst/>
          </a:prstGeom>
          <a:solidFill>
            <a:schemeClr val="accent1">
              <a:lumMod val="20000"/>
              <a:lumOff val="80000"/>
            </a:schemeClr>
          </a:soli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029" name="Rectangle 5"/>
          <p:cNvSpPr>
            <a:spLocks noGrp="1" noChangeArrowheads="1"/>
          </p:cNvSpPr>
          <p:nvPr>
            <p:ph type="title"/>
          </p:nvPr>
        </p:nvSpPr>
        <p:spPr>
          <a:xfrm>
            <a:off x="422568" y="807615"/>
            <a:ext cx="8675711" cy="459661"/>
          </a:xfrm>
        </p:spPr>
        <p:txBody>
          <a:bodyPr/>
          <a:lstStyle/>
          <a:p>
            <a:r>
              <a:rPr lang="en-US" dirty="0" smtClean="0">
                <a:solidFill>
                  <a:schemeClr val="accent2">
                    <a:lumMod val="75000"/>
                  </a:schemeClr>
                </a:solidFill>
              </a:rPr>
              <a:t>The Blue Cross Blue Shield Association</a:t>
            </a:r>
          </a:p>
        </p:txBody>
      </p:sp>
      <p:sp>
        <p:nvSpPr>
          <p:cNvPr id="1027" name="AutoShape 3"/>
          <p:cNvSpPr>
            <a:spLocks noChangeAspect="1" noChangeArrowheads="1" noTextEdit="1"/>
          </p:cNvSpPr>
          <p:nvPr/>
        </p:nvSpPr>
        <p:spPr bwMode="auto">
          <a:xfrm>
            <a:off x="2670612" y="2168067"/>
            <a:ext cx="3132137" cy="13541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83" name="Group 82"/>
          <p:cNvGrpSpPr/>
          <p:nvPr/>
        </p:nvGrpSpPr>
        <p:grpSpPr>
          <a:xfrm>
            <a:off x="3255007" y="3157650"/>
            <a:ext cx="2620573" cy="3652973"/>
            <a:chOff x="3255007" y="2818970"/>
            <a:chExt cx="2620573" cy="3652973"/>
          </a:xfrm>
        </p:grpSpPr>
        <p:sp>
          <p:nvSpPr>
            <p:cNvPr id="76" name="Rectangle 75"/>
            <p:cNvSpPr/>
            <p:nvPr/>
          </p:nvSpPr>
          <p:spPr>
            <a:xfrm>
              <a:off x="3428163" y="3153932"/>
              <a:ext cx="1858945" cy="674496"/>
            </a:xfrm>
            <a:prstGeom prst="rect">
              <a:avLst/>
            </a:prstGeom>
            <a:solidFill>
              <a:schemeClr val="tx2">
                <a:lumMod val="75000"/>
              </a:schemeClr>
            </a:solidFill>
            <a:ln w="190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 name="Group 80"/>
            <p:cNvGrpSpPr/>
            <p:nvPr/>
          </p:nvGrpSpPr>
          <p:grpSpPr>
            <a:xfrm>
              <a:off x="3255007" y="2818970"/>
              <a:ext cx="2620573" cy="3652973"/>
              <a:chOff x="3255007" y="2818970"/>
              <a:chExt cx="2620573" cy="3652973"/>
            </a:xfrm>
          </p:grpSpPr>
          <p:sp>
            <p:nvSpPr>
              <p:cNvPr id="26631" name="Text Box 6"/>
              <p:cNvSpPr txBox="1">
                <a:spLocks noChangeArrowheads="1"/>
              </p:cNvSpPr>
              <p:nvPr/>
            </p:nvSpPr>
            <p:spPr bwMode="auto">
              <a:xfrm>
                <a:off x="3436903" y="3871231"/>
                <a:ext cx="2438677" cy="2600712"/>
              </a:xfrm>
              <a:prstGeom prst="rect">
                <a:avLst/>
              </a:prstGeom>
              <a:noFill/>
              <a:ln w="28575">
                <a:noFill/>
                <a:miter lim="800000"/>
                <a:headEnd/>
                <a:tailEnd/>
              </a:ln>
            </p:spPr>
            <p:txBody>
              <a:bodyPr wrap="square">
                <a:spAutoFit/>
              </a:bodyPr>
              <a:lstStyle/>
              <a:p>
                <a:pPr eaLnBrk="0" hangingPunct="0">
                  <a:spcBef>
                    <a:spcPts val="600"/>
                  </a:spcBef>
                  <a:buClr>
                    <a:srgbClr val="417191"/>
                  </a:buClr>
                  <a:buFontTx/>
                  <a:buChar char="•"/>
                  <a:tabLst>
                    <a:tab pos="173038" algn="l"/>
                  </a:tabLst>
                </a:pPr>
                <a:r>
                  <a:rPr lang="en-US" sz="1600" dirty="0"/>
                  <a:t>	</a:t>
                </a:r>
                <a:r>
                  <a:rPr lang="en-US" sz="1600" dirty="0" smtClean="0"/>
                  <a:t>Clinical Affairs</a:t>
                </a:r>
              </a:p>
              <a:p>
                <a:pPr marL="171450" indent="-171450" eaLnBrk="0" hangingPunct="0">
                  <a:spcBef>
                    <a:spcPts val="600"/>
                  </a:spcBef>
                  <a:buClr>
                    <a:srgbClr val="417191"/>
                  </a:buClr>
                  <a:buFontTx/>
                  <a:buChar char="•"/>
                  <a:tabLst>
                    <a:tab pos="173038" algn="l"/>
                  </a:tabLst>
                </a:pPr>
                <a:r>
                  <a:rPr lang="en-US" sz="1600" dirty="0" smtClean="0"/>
                  <a:t>FEP</a:t>
                </a:r>
                <a:r>
                  <a:rPr lang="en-US" sz="1600" dirty="0"/>
                  <a:t>, Medicare</a:t>
                </a:r>
              </a:p>
              <a:p>
                <a:pPr eaLnBrk="0" hangingPunct="0">
                  <a:spcBef>
                    <a:spcPts val="600"/>
                  </a:spcBef>
                  <a:buClr>
                    <a:srgbClr val="417191"/>
                  </a:buClr>
                  <a:buFontTx/>
                  <a:buChar char="•"/>
                  <a:tabLst>
                    <a:tab pos="173038" algn="l"/>
                  </a:tabLst>
                </a:pPr>
                <a:r>
                  <a:rPr lang="en-US" sz="1600" dirty="0"/>
                  <a:t> </a:t>
                </a:r>
                <a:r>
                  <a:rPr lang="en-US" sz="1600" b="1" dirty="0"/>
                  <a:t>	</a:t>
                </a:r>
                <a:r>
                  <a:rPr lang="en-US" sz="1600" b="1" dirty="0" smtClean="0"/>
                  <a:t>Inter-Plan Programs</a:t>
                </a:r>
                <a:endParaRPr lang="en-US" sz="1600" b="1" dirty="0"/>
              </a:p>
              <a:p>
                <a:pPr eaLnBrk="0" hangingPunct="0">
                  <a:spcBef>
                    <a:spcPts val="600"/>
                  </a:spcBef>
                  <a:buClr>
                    <a:srgbClr val="417191"/>
                  </a:buClr>
                  <a:buFontTx/>
                  <a:buChar char="•"/>
                  <a:tabLst>
                    <a:tab pos="173038" algn="l"/>
                  </a:tabLst>
                </a:pPr>
                <a:r>
                  <a:rPr lang="en-US" sz="1600" dirty="0"/>
                  <a:t> 	</a:t>
                </a:r>
                <a:r>
                  <a:rPr lang="en-US" sz="1600" dirty="0" smtClean="0"/>
                  <a:t>Patient Safety</a:t>
                </a:r>
              </a:p>
              <a:p>
                <a:pPr marL="171450" indent="-171450" eaLnBrk="0" hangingPunct="0">
                  <a:spcBef>
                    <a:spcPts val="600"/>
                  </a:spcBef>
                  <a:buClr>
                    <a:srgbClr val="417191"/>
                  </a:buClr>
                  <a:buFontTx/>
                  <a:buChar char="•"/>
                  <a:tabLst>
                    <a:tab pos="173038" algn="l"/>
                  </a:tabLst>
                </a:pPr>
                <a:r>
                  <a:rPr lang="en-US" sz="1600" dirty="0" smtClean="0"/>
                  <a:t>Education </a:t>
                </a:r>
                <a:endParaRPr lang="en-US" sz="1600" dirty="0"/>
              </a:p>
              <a:p>
                <a:pPr eaLnBrk="0" hangingPunct="0">
                  <a:spcBef>
                    <a:spcPts val="600"/>
                  </a:spcBef>
                  <a:buClr>
                    <a:srgbClr val="417191"/>
                  </a:buClr>
                  <a:buFontTx/>
                  <a:buChar char="•"/>
                  <a:tabLst>
                    <a:tab pos="173038" algn="l"/>
                  </a:tabLst>
                </a:pPr>
                <a:r>
                  <a:rPr lang="en-US" sz="1600" dirty="0"/>
                  <a:t> 	Consulting</a:t>
                </a:r>
              </a:p>
              <a:p>
                <a:pPr eaLnBrk="0" hangingPunct="0">
                  <a:spcBef>
                    <a:spcPts val="600"/>
                  </a:spcBef>
                  <a:buClr>
                    <a:srgbClr val="417191"/>
                  </a:buClr>
                  <a:buFontTx/>
                  <a:buChar char="•"/>
                  <a:tabLst>
                    <a:tab pos="173038" algn="l"/>
                  </a:tabLst>
                </a:pPr>
                <a:r>
                  <a:rPr lang="en-US" sz="1600" dirty="0"/>
                  <a:t> 	Benefit Programs </a:t>
                </a:r>
                <a:endParaRPr lang="en-US" sz="1600" dirty="0" smtClean="0"/>
              </a:p>
              <a:p>
                <a:pPr eaLnBrk="0" hangingPunct="0">
                  <a:spcBef>
                    <a:spcPts val="600"/>
                  </a:spcBef>
                  <a:buClr>
                    <a:srgbClr val="417191"/>
                  </a:buClr>
                  <a:buFontTx/>
                  <a:buChar char="•"/>
                  <a:tabLst>
                    <a:tab pos="173038" algn="l"/>
                  </a:tabLst>
                </a:pPr>
                <a:r>
                  <a:rPr lang="en-US" sz="1600" dirty="0" smtClean="0"/>
                  <a:t>  Data </a:t>
                </a:r>
                <a:endParaRPr lang="en-US" sz="1600" dirty="0"/>
              </a:p>
            </p:txBody>
          </p:sp>
          <p:cxnSp>
            <p:nvCxnSpPr>
              <p:cNvPr id="170" name="Straight Connector 169"/>
              <p:cNvCxnSpPr/>
              <p:nvPr/>
            </p:nvCxnSpPr>
            <p:spPr>
              <a:xfrm rot="5400000">
                <a:off x="4153310" y="2986451"/>
                <a:ext cx="334962"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29034" name="Text Box 10"/>
              <p:cNvSpPr txBox="1">
                <a:spLocks noChangeArrowheads="1"/>
              </p:cNvSpPr>
              <p:nvPr/>
            </p:nvSpPr>
            <p:spPr bwMode="white">
              <a:xfrm>
                <a:off x="3255007" y="3163980"/>
                <a:ext cx="2270125" cy="660565"/>
              </a:xfrm>
              <a:prstGeom prst="rect">
                <a:avLst/>
              </a:prstGeom>
              <a:noFill/>
              <a:ln w="28575">
                <a:noFill/>
                <a:miter lim="800000"/>
                <a:headEnd/>
                <a:tailEnd/>
              </a:ln>
              <a:effectLst/>
            </p:spPr>
            <p:txBody>
              <a:bodyPr>
                <a:spAutoFit/>
              </a:bodyPr>
              <a:lstStyle/>
              <a:p>
                <a:pPr algn="ctr" eaLnBrk="0" hangingPunct="0">
                  <a:lnSpc>
                    <a:spcPts val="2200"/>
                  </a:lnSpc>
                  <a:spcBef>
                    <a:spcPct val="50000"/>
                  </a:spcBef>
                  <a:tabLst>
                    <a:tab pos="173038" algn="l"/>
                  </a:tabLst>
                  <a:defRPr/>
                </a:pPr>
                <a:r>
                  <a:rPr lang="en-US" sz="2000" b="1" dirty="0">
                    <a:solidFill>
                      <a:schemeClr val="bg1"/>
                    </a:solidFill>
                    <a:latin typeface="+mn-lt"/>
                  </a:rPr>
                  <a:t>Business</a:t>
                </a:r>
                <a:br>
                  <a:rPr lang="en-US" sz="2000" b="1" dirty="0">
                    <a:solidFill>
                      <a:schemeClr val="bg1"/>
                    </a:solidFill>
                    <a:latin typeface="+mn-lt"/>
                  </a:rPr>
                </a:br>
                <a:r>
                  <a:rPr lang="en-US" sz="2000" b="1" dirty="0">
                    <a:solidFill>
                      <a:schemeClr val="bg1"/>
                    </a:solidFill>
                    <a:latin typeface="+mn-lt"/>
                  </a:rPr>
                  <a:t>Manager</a:t>
                </a:r>
              </a:p>
            </p:txBody>
          </p:sp>
        </p:grpSp>
      </p:grpSp>
      <p:grpSp>
        <p:nvGrpSpPr>
          <p:cNvPr id="84" name="Group 83"/>
          <p:cNvGrpSpPr/>
          <p:nvPr/>
        </p:nvGrpSpPr>
        <p:grpSpPr>
          <a:xfrm>
            <a:off x="5516544" y="3147602"/>
            <a:ext cx="2771811" cy="2240535"/>
            <a:chOff x="5516544" y="2808922"/>
            <a:chExt cx="2771811" cy="2240535"/>
          </a:xfrm>
        </p:grpSpPr>
        <p:sp>
          <p:nvSpPr>
            <p:cNvPr id="77" name="Rectangle 76"/>
            <p:cNvSpPr/>
            <p:nvPr/>
          </p:nvSpPr>
          <p:spPr>
            <a:xfrm>
              <a:off x="6132845" y="3153932"/>
              <a:ext cx="1858945" cy="674496"/>
            </a:xfrm>
            <a:prstGeom prst="rect">
              <a:avLst/>
            </a:prstGeom>
            <a:solidFill>
              <a:schemeClr val="accent1">
                <a:lumMod val="75000"/>
              </a:schemeClr>
            </a:solidFill>
            <a:ln w="190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2" name="Group 81"/>
            <p:cNvGrpSpPr/>
            <p:nvPr/>
          </p:nvGrpSpPr>
          <p:grpSpPr>
            <a:xfrm>
              <a:off x="5516544" y="2808922"/>
              <a:ext cx="2771811" cy="2240535"/>
              <a:chOff x="5516544" y="2808922"/>
              <a:chExt cx="2771811" cy="2240535"/>
            </a:xfrm>
          </p:grpSpPr>
          <p:sp>
            <p:nvSpPr>
              <p:cNvPr id="26632" name="Text Box 7"/>
              <p:cNvSpPr txBox="1">
                <a:spLocks noChangeArrowheads="1"/>
              </p:cNvSpPr>
              <p:nvPr/>
            </p:nvSpPr>
            <p:spPr bwMode="auto">
              <a:xfrm>
                <a:off x="6215080" y="3895295"/>
                <a:ext cx="2073275" cy="1154162"/>
              </a:xfrm>
              <a:prstGeom prst="rect">
                <a:avLst/>
              </a:prstGeom>
              <a:noFill/>
              <a:ln w="28575">
                <a:noFill/>
                <a:miter lim="800000"/>
                <a:headEnd/>
                <a:tailEnd/>
              </a:ln>
            </p:spPr>
            <p:txBody>
              <a:bodyPr wrap="square">
                <a:spAutoFit/>
              </a:bodyPr>
              <a:lstStyle/>
              <a:p>
                <a:pPr marL="231775" indent="-231775" eaLnBrk="0" hangingPunct="0">
                  <a:spcBef>
                    <a:spcPts val="600"/>
                  </a:spcBef>
                  <a:spcAft>
                    <a:spcPts val="0"/>
                  </a:spcAft>
                  <a:buClr>
                    <a:srgbClr val="417191"/>
                  </a:buClr>
                  <a:buFontTx/>
                  <a:buChar char="•"/>
                </a:pPr>
                <a:r>
                  <a:rPr lang="en-US" sz="1600" dirty="0"/>
                  <a:t>Licensure and  Monitoring </a:t>
                </a:r>
              </a:p>
              <a:p>
                <a:pPr marL="231775" indent="-231775" eaLnBrk="0" hangingPunct="0">
                  <a:spcBef>
                    <a:spcPts val="600"/>
                  </a:spcBef>
                  <a:buClr>
                    <a:srgbClr val="417191"/>
                  </a:buClr>
                  <a:buFontTx/>
                  <a:buChar char="•"/>
                </a:pPr>
                <a:r>
                  <a:rPr lang="en-US" sz="1600" dirty="0" smtClean="0"/>
                  <a:t>Brand </a:t>
                </a:r>
                <a:r>
                  <a:rPr lang="en-US" sz="1600" dirty="0"/>
                  <a:t>Promotion </a:t>
                </a:r>
                <a:r>
                  <a:rPr lang="en-US" sz="1600" dirty="0" smtClean="0"/>
                  <a:t>and </a:t>
                </a:r>
                <a:r>
                  <a:rPr lang="en-US" sz="1600" dirty="0"/>
                  <a:t>Enhancement </a:t>
                </a:r>
              </a:p>
            </p:txBody>
          </p:sp>
          <p:sp>
            <p:nvSpPr>
              <p:cNvPr id="168" name="Freeform 167"/>
              <p:cNvSpPr/>
              <p:nvPr/>
            </p:nvSpPr>
            <p:spPr>
              <a:xfrm flipH="1">
                <a:off x="5516544" y="2808922"/>
                <a:ext cx="1547445" cy="341644"/>
              </a:xfrm>
              <a:custGeom>
                <a:avLst/>
                <a:gdLst>
                  <a:gd name="connsiteX0" fmla="*/ 1316334 w 1316334"/>
                  <a:gd name="connsiteY0" fmla="*/ 0 h 341644"/>
                  <a:gd name="connsiteX1" fmla="*/ 0 w 1316334"/>
                  <a:gd name="connsiteY1" fmla="*/ 150725 h 341644"/>
                  <a:gd name="connsiteX2" fmla="*/ 0 w 1316334"/>
                  <a:gd name="connsiteY2" fmla="*/ 341644 h 341644"/>
                  <a:gd name="connsiteX3" fmla="*/ 0 w 1316334"/>
                  <a:gd name="connsiteY3" fmla="*/ 321547 h 341644"/>
                </a:gdLst>
                <a:ahLst/>
                <a:cxnLst>
                  <a:cxn ang="0">
                    <a:pos x="connsiteX0" y="connsiteY0"/>
                  </a:cxn>
                  <a:cxn ang="0">
                    <a:pos x="connsiteX1" y="connsiteY1"/>
                  </a:cxn>
                  <a:cxn ang="0">
                    <a:pos x="connsiteX2" y="connsiteY2"/>
                  </a:cxn>
                  <a:cxn ang="0">
                    <a:pos x="connsiteX3" y="connsiteY3"/>
                  </a:cxn>
                </a:cxnLst>
                <a:rect l="l" t="t" r="r" b="b"/>
                <a:pathLst>
                  <a:path w="1316334" h="341644">
                    <a:moveTo>
                      <a:pt x="1316334" y="0"/>
                    </a:moveTo>
                    <a:lnTo>
                      <a:pt x="0" y="150725"/>
                    </a:lnTo>
                    <a:lnTo>
                      <a:pt x="0" y="341644"/>
                    </a:lnTo>
                    <a:lnTo>
                      <a:pt x="0" y="321547"/>
                    </a:lnTo>
                  </a:path>
                </a:pathLst>
              </a:cu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9035" name="Text Box 11"/>
              <p:cNvSpPr txBox="1">
                <a:spLocks noChangeArrowheads="1"/>
              </p:cNvSpPr>
              <p:nvPr/>
            </p:nvSpPr>
            <p:spPr bwMode="white">
              <a:xfrm>
                <a:off x="6049082" y="3163980"/>
                <a:ext cx="2073275" cy="660565"/>
              </a:xfrm>
              <a:prstGeom prst="rect">
                <a:avLst/>
              </a:prstGeom>
              <a:noFill/>
              <a:ln w="28575">
                <a:noFill/>
                <a:miter lim="800000"/>
                <a:headEnd/>
                <a:tailEnd/>
              </a:ln>
              <a:effectLst/>
            </p:spPr>
            <p:txBody>
              <a:bodyPr>
                <a:spAutoFit/>
              </a:bodyPr>
              <a:lstStyle/>
              <a:p>
                <a:pPr algn="ctr" eaLnBrk="0" hangingPunct="0">
                  <a:lnSpc>
                    <a:spcPts val="2200"/>
                  </a:lnSpc>
                  <a:spcBef>
                    <a:spcPct val="50000"/>
                  </a:spcBef>
                  <a:spcAft>
                    <a:spcPct val="60000"/>
                  </a:spcAft>
                  <a:tabLst>
                    <a:tab pos="225425" algn="l"/>
                  </a:tabLst>
                  <a:defRPr/>
                </a:pPr>
                <a:r>
                  <a:rPr lang="en-US" sz="2000" b="1" dirty="0">
                    <a:solidFill>
                      <a:schemeClr val="bg1"/>
                    </a:solidFill>
                    <a:latin typeface="+mn-lt"/>
                  </a:rPr>
                  <a:t>Brand  </a:t>
                </a:r>
                <a:r>
                  <a:rPr lang="en-US" sz="2000" b="1" dirty="0" smtClean="0">
                    <a:solidFill>
                      <a:schemeClr val="bg1"/>
                    </a:solidFill>
                    <a:latin typeface="+mn-lt"/>
                  </a:rPr>
                  <a:t/>
                </a:r>
                <a:br>
                  <a:rPr lang="en-US" sz="2000" b="1" dirty="0" smtClean="0">
                    <a:solidFill>
                      <a:schemeClr val="bg1"/>
                    </a:solidFill>
                    <a:latin typeface="+mn-lt"/>
                  </a:rPr>
                </a:br>
                <a:r>
                  <a:rPr lang="en-US" sz="2000" b="1" dirty="0" smtClean="0">
                    <a:solidFill>
                      <a:schemeClr val="bg1"/>
                    </a:solidFill>
                    <a:latin typeface="+mn-lt"/>
                  </a:rPr>
                  <a:t>Manager</a:t>
                </a:r>
                <a:endParaRPr lang="en-US" sz="2000" b="1" dirty="0">
                  <a:solidFill>
                    <a:schemeClr val="bg1"/>
                  </a:solidFill>
                  <a:latin typeface="+mn-lt"/>
                </a:endParaRPr>
              </a:p>
            </p:txBody>
          </p:sp>
        </p:grpSp>
      </p:grpSp>
      <p:grpSp>
        <p:nvGrpSpPr>
          <p:cNvPr id="80" name="Group 79"/>
          <p:cNvGrpSpPr/>
          <p:nvPr/>
        </p:nvGrpSpPr>
        <p:grpSpPr>
          <a:xfrm>
            <a:off x="793819" y="3147602"/>
            <a:ext cx="2291023" cy="3009977"/>
            <a:chOff x="793819" y="2808922"/>
            <a:chExt cx="2291023" cy="3009977"/>
          </a:xfrm>
        </p:grpSpPr>
        <p:sp>
          <p:nvSpPr>
            <p:cNvPr id="129033" name="Text Box 9"/>
            <p:cNvSpPr txBox="1">
              <a:spLocks noChangeArrowheads="1"/>
            </p:cNvSpPr>
            <p:nvPr/>
          </p:nvSpPr>
          <p:spPr bwMode="auto">
            <a:xfrm>
              <a:off x="813199" y="3895295"/>
              <a:ext cx="2268538" cy="1923604"/>
            </a:xfrm>
            <a:prstGeom prst="rect">
              <a:avLst/>
            </a:prstGeom>
            <a:noFill/>
            <a:ln w="28575">
              <a:noFill/>
              <a:miter lim="800000"/>
              <a:headEnd/>
              <a:tailEnd/>
            </a:ln>
            <a:effectLst/>
          </p:spPr>
          <p:txBody>
            <a:bodyPr wrap="square">
              <a:spAutoFit/>
            </a:bodyPr>
            <a:lstStyle/>
            <a:p>
              <a:pPr eaLnBrk="0" hangingPunct="0">
                <a:lnSpc>
                  <a:spcPct val="90000"/>
                </a:lnSpc>
                <a:spcBef>
                  <a:spcPts val="600"/>
                </a:spcBef>
                <a:spcAft>
                  <a:spcPct val="20000"/>
                </a:spcAft>
                <a:buClr>
                  <a:srgbClr val="417191"/>
                </a:buClr>
                <a:buFontTx/>
                <a:buChar char="•"/>
                <a:tabLst>
                  <a:tab pos="168275" algn="l"/>
                </a:tabLst>
                <a:defRPr/>
              </a:pPr>
              <a:r>
                <a:rPr lang="en-US" dirty="0"/>
                <a:t>	</a:t>
              </a:r>
              <a:r>
                <a:rPr lang="en-US" sz="1600" dirty="0"/>
                <a:t>Policy </a:t>
              </a:r>
              <a:r>
                <a:rPr lang="en-US" sz="1600" dirty="0" smtClean="0"/>
                <a:t>and </a:t>
              </a:r>
              <a:r>
                <a:rPr lang="en-US" sz="1600" dirty="0"/>
                <a:t>Lobbying</a:t>
              </a:r>
            </a:p>
            <a:p>
              <a:pPr eaLnBrk="0" hangingPunct="0">
                <a:spcBef>
                  <a:spcPts val="600"/>
                </a:spcBef>
                <a:buClr>
                  <a:srgbClr val="417191"/>
                </a:buClr>
                <a:buFontTx/>
                <a:buChar char="•"/>
                <a:tabLst>
                  <a:tab pos="168275" algn="l"/>
                </a:tabLst>
                <a:defRPr/>
              </a:pPr>
              <a:r>
                <a:rPr lang="en-US" sz="1600" dirty="0"/>
                <a:t> 	Business 	Development</a:t>
              </a:r>
            </a:p>
            <a:p>
              <a:pPr eaLnBrk="0" hangingPunct="0">
                <a:spcBef>
                  <a:spcPts val="600"/>
                </a:spcBef>
                <a:buClr>
                  <a:srgbClr val="417191"/>
                </a:buClr>
                <a:buFontTx/>
                <a:buChar char="•"/>
                <a:tabLst>
                  <a:tab pos="168275" algn="l"/>
                </a:tabLst>
                <a:defRPr/>
              </a:pPr>
              <a:r>
                <a:rPr lang="en-US" sz="1600" dirty="0"/>
                <a:t> 	BCBS System</a:t>
              </a:r>
              <a:br>
                <a:rPr lang="en-US" sz="1600" dirty="0"/>
              </a:br>
              <a:r>
                <a:rPr lang="en-US" sz="1600" dirty="0"/>
                <a:t>	Campaigns</a:t>
              </a:r>
            </a:p>
            <a:p>
              <a:pPr eaLnBrk="0" hangingPunct="0">
                <a:spcBef>
                  <a:spcPts val="600"/>
                </a:spcBef>
                <a:buClr>
                  <a:srgbClr val="417191"/>
                </a:buClr>
                <a:buFontTx/>
                <a:buChar char="•"/>
                <a:tabLst>
                  <a:tab pos="168275" algn="l"/>
                </a:tabLst>
                <a:defRPr/>
              </a:pPr>
              <a:r>
                <a:rPr lang="en-US" sz="1600" dirty="0"/>
                <a:t> 	Clearinghouse</a:t>
              </a:r>
            </a:p>
          </p:txBody>
        </p:sp>
        <p:sp>
          <p:nvSpPr>
            <p:cNvPr id="167" name="Freeform 166"/>
            <p:cNvSpPr/>
            <p:nvPr/>
          </p:nvSpPr>
          <p:spPr>
            <a:xfrm>
              <a:off x="1768508" y="2808922"/>
              <a:ext cx="1316334" cy="341644"/>
            </a:xfrm>
            <a:custGeom>
              <a:avLst/>
              <a:gdLst>
                <a:gd name="connsiteX0" fmla="*/ 1316334 w 1316334"/>
                <a:gd name="connsiteY0" fmla="*/ 0 h 341644"/>
                <a:gd name="connsiteX1" fmla="*/ 0 w 1316334"/>
                <a:gd name="connsiteY1" fmla="*/ 150725 h 341644"/>
                <a:gd name="connsiteX2" fmla="*/ 0 w 1316334"/>
                <a:gd name="connsiteY2" fmla="*/ 341644 h 341644"/>
                <a:gd name="connsiteX3" fmla="*/ 0 w 1316334"/>
                <a:gd name="connsiteY3" fmla="*/ 321547 h 341644"/>
              </a:gdLst>
              <a:ahLst/>
              <a:cxnLst>
                <a:cxn ang="0">
                  <a:pos x="connsiteX0" y="connsiteY0"/>
                </a:cxn>
                <a:cxn ang="0">
                  <a:pos x="connsiteX1" y="connsiteY1"/>
                </a:cxn>
                <a:cxn ang="0">
                  <a:pos x="connsiteX2" y="connsiteY2"/>
                </a:cxn>
                <a:cxn ang="0">
                  <a:pos x="connsiteX3" y="connsiteY3"/>
                </a:cxn>
              </a:cxnLst>
              <a:rect l="l" t="t" r="r" b="b"/>
              <a:pathLst>
                <a:path w="1316334" h="341644">
                  <a:moveTo>
                    <a:pt x="1316334" y="0"/>
                  </a:moveTo>
                  <a:lnTo>
                    <a:pt x="0" y="150725"/>
                  </a:lnTo>
                  <a:lnTo>
                    <a:pt x="0" y="341644"/>
                  </a:lnTo>
                  <a:lnTo>
                    <a:pt x="0" y="321547"/>
                  </a:lnTo>
                </a:path>
              </a:pathLst>
            </a:cu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5" name="Rectangle 74"/>
            <p:cNvSpPr/>
            <p:nvPr/>
          </p:nvSpPr>
          <p:spPr>
            <a:xfrm>
              <a:off x="904352" y="3153932"/>
              <a:ext cx="1858945" cy="674496"/>
            </a:xfrm>
            <a:prstGeom prst="rect">
              <a:avLst/>
            </a:prstGeom>
            <a:solidFill>
              <a:schemeClr val="bg1">
                <a:lumMod val="65000"/>
              </a:schemeClr>
            </a:solidFill>
            <a:ln w="190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036" name="Text Box 12"/>
            <p:cNvSpPr txBox="1">
              <a:spLocks noChangeArrowheads="1"/>
            </p:cNvSpPr>
            <p:nvPr/>
          </p:nvSpPr>
          <p:spPr bwMode="auto">
            <a:xfrm>
              <a:off x="793819" y="3174028"/>
              <a:ext cx="2078509" cy="660565"/>
            </a:xfrm>
            <a:prstGeom prst="rect">
              <a:avLst/>
            </a:prstGeom>
            <a:noFill/>
            <a:ln w="28575">
              <a:noFill/>
              <a:miter lim="800000"/>
              <a:headEnd/>
              <a:tailEnd/>
            </a:ln>
            <a:effectLst/>
          </p:spPr>
          <p:txBody>
            <a:bodyPr wrap="square">
              <a:spAutoFit/>
            </a:bodyPr>
            <a:lstStyle/>
            <a:p>
              <a:pPr algn="ctr" eaLnBrk="0" hangingPunct="0">
                <a:lnSpc>
                  <a:spcPts val="2200"/>
                </a:lnSpc>
                <a:spcBef>
                  <a:spcPct val="50000"/>
                </a:spcBef>
                <a:spcAft>
                  <a:spcPct val="20000"/>
                </a:spcAft>
                <a:tabLst>
                  <a:tab pos="168275" algn="l"/>
                </a:tabLst>
                <a:defRPr/>
              </a:pPr>
              <a:r>
                <a:rPr lang="en-US" sz="2000" b="1" dirty="0">
                  <a:solidFill>
                    <a:schemeClr val="bg1"/>
                  </a:solidFill>
                  <a:latin typeface="+mn-lt"/>
                </a:rPr>
                <a:t>Trade </a:t>
              </a:r>
              <a:r>
                <a:rPr lang="en-US" sz="2000" b="1" dirty="0" smtClean="0">
                  <a:solidFill>
                    <a:schemeClr val="bg1"/>
                  </a:solidFill>
                  <a:latin typeface="+mn-lt"/>
                </a:rPr>
                <a:t/>
              </a:r>
              <a:br>
                <a:rPr lang="en-US" sz="2000" b="1" dirty="0" smtClean="0">
                  <a:solidFill>
                    <a:schemeClr val="bg1"/>
                  </a:solidFill>
                  <a:latin typeface="+mn-lt"/>
                </a:rPr>
              </a:br>
              <a:r>
                <a:rPr lang="en-US" sz="2000" b="1" dirty="0" smtClean="0">
                  <a:solidFill>
                    <a:schemeClr val="bg1"/>
                  </a:solidFill>
                  <a:latin typeface="+mn-lt"/>
                </a:rPr>
                <a:t>Association</a:t>
              </a:r>
              <a:endParaRPr lang="en-US" sz="2000" b="1" dirty="0">
                <a:solidFill>
                  <a:schemeClr val="bg1"/>
                </a:solidFill>
                <a:latin typeface="+mn-lt"/>
              </a:endParaRPr>
            </a:p>
          </p:txBody>
        </p:sp>
      </p:grpSp>
      <p:pic>
        <p:nvPicPr>
          <p:cNvPr id="86" name="Picture 8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84842" y="2252743"/>
            <a:ext cx="2128653" cy="702121"/>
          </a:xfrm>
          <a:prstGeom prst="rect">
            <a:avLst/>
          </a:prstGeom>
        </p:spPr>
      </p:pic>
      <p:sp>
        <p:nvSpPr>
          <p:cNvPr id="2" name="TextBox 1"/>
          <p:cNvSpPr txBox="1"/>
          <p:nvPr/>
        </p:nvSpPr>
        <p:spPr>
          <a:xfrm>
            <a:off x="451201" y="1286448"/>
            <a:ext cx="8235600" cy="600535"/>
          </a:xfrm>
          <a:prstGeom prst="rect">
            <a:avLst/>
          </a:prstGeom>
          <a:noFill/>
        </p:spPr>
        <p:txBody>
          <a:bodyPr wrap="square" lIns="0" tIns="0" rtlCol="0">
            <a:spAutoFit/>
          </a:bodyPr>
          <a:lstStyle/>
          <a:p>
            <a:r>
              <a:rPr lang="en-US" dirty="0" smtClean="0"/>
              <a:t>The Blue Cross Blue Shield Association (BCBSA) </a:t>
            </a:r>
            <a:r>
              <a:rPr lang="en-US" dirty="0"/>
              <a:t>is </a:t>
            </a:r>
            <a:r>
              <a:rPr lang="en-US" dirty="0" smtClean="0"/>
              <a:t>governed </a:t>
            </a:r>
            <a:r>
              <a:rPr lang="en-US" dirty="0"/>
              <a:t>by a Board of </a:t>
            </a:r>
            <a:r>
              <a:rPr lang="en-US" dirty="0" smtClean="0"/>
              <a:t>Directors.  BCBSA has three roles: </a:t>
            </a:r>
          </a:p>
        </p:txBody>
      </p:sp>
    </p:spTree>
    <p:extLst>
      <p:ext uri="{BB962C8B-B14F-4D97-AF65-F5344CB8AC3E}">
        <p14:creationId xmlns:p14="http://schemas.microsoft.com/office/powerpoint/2010/main" val="82412651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rot="10800000">
            <a:off x="-1" y="1736586"/>
            <a:ext cx="9144000" cy="5121414"/>
          </a:xfrm>
          <a:prstGeom prst="rect">
            <a:avLst/>
          </a:prstGeom>
          <a:gradFill>
            <a:gsLst>
              <a:gs pos="0">
                <a:schemeClr val="accent4"/>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457200" y="2879767"/>
            <a:ext cx="7974419" cy="1615827"/>
          </a:xfrm>
          <a:prstGeom prst="rect">
            <a:avLst/>
          </a:prstGeom>
          <a:noFill/>
        </p:spPr>
        <p:txBody>
          <a:bodyPr wrap="square" rtlCol="0">
            <a:spAutoFit/>
          </a:bodyPr>
          <a:lstStyle/>
          <a:p>
            <a:pPr algn="ctr">
              <a:lnSpc>
                <a:spcPct val="110000"/>
              </a:lnSpc>
            </a:pPr>
            <a:r>
              <a:rPr lang="en-US" sz="3000" b="1" spc="-20" dirty="0" smtClean="0">
                <a:solidFill>
                  <a:schemeClr val="accent1"/>
                </a:solidFill>
                <a:latin typeface="Arial Black" pitchFamily="34" charset="0"/>
                <a:cs typeface="Arial" pitchFamily="34" charset="0"/>
              </a:rPr>
              <a:t>To enable the success of BCBS Plans </a:t>
            </a:r>
            <a:r>
              <a:rPr lang="en-US" sz="3000" b="1" spc="-20" dirty="0" smtClean="0">
                <a:solidFill>
                  <a:schemeClr val="accent3"/>
                </a:solidFill>
                <a:latin typeface="Arial Black" pitchFamily="34" charset="0"/>
                <a:cs typeface="Arial" pitchFamily="34" charset="0"/>
              </a:rPr>
              <a:t>collectively</a:t>
            </a:r>
            <a:r>
              <a:rPr lang="en-US" sz="3000" b="1" spc="-20" dirty="0" smtClean="0">
                <a:solidFill>
                  <a:schemeClr val="tx2">
                    <a:lumMod val="75000"/>
                  </a:schemeClr>
                </a:solidFill>
                <a:latin typeface="Arial Black" pitchFamily="34" charset="0"/>
                <a:cs typeface="Arial" pitchFamily="34" charset="0"/>
              </a:rPr>
              <a:t> </a:t>
            </a:r>
            <a:r>
              <a:rPr lang="en-US" sz="3000" b="1" spc="-20" dirty="0" smtClean="0">
                <a:solidFill>
                  <a:schemeClr val="accent1"/>
                </a:solidFill>
                <a:latin typeface="Arial Black" pitchFamily="34" charset="0"/>
                <a:cs typeface="Arial" pitchFamily="34" charset="0"/>
              </a:rPr>
              <a:t>and</a:t>
            </a:r>
            <a:r>
              <a:rPr lang="en-US" sz="3000" b="1" spc="-20" dirty="0" smtClean="0">
                <a:solidFill>
                  <a:schemeClr val="tx2">
                    <a:lumMod val="75000"/>
                  </a:schemeClr>
                </a:solidFill>
                <a:latin typeface="Arial Black" pitchFamily="34" charset="0"/>
                <a:cs typeface="Arial" pitchFamily="34" charset="0"/>
              </a:rPr>
              <a:t> </a:t>
            </a:r>
            <a:r>
              <a:rPr lang="en-US" sz="3000" b="1" spc="-20" dirty="0" smtClean="0">
                <a:solidFill>
                  <a:schemeClr val="accent3"/>
                </a:solidFill>
                <a:latin typeface="Arial Black" pitchFamily="34" charset="0"/>
                <a:cs typeface="Arial" pitchFamily="34" charset="0"/>
              </a:rPr>
              <a:t>individually</a:t>
            </a:r>
            <a:r>
              <a:rPr lang="en-US" sz="3000" b="1" spc="-20" dirty="0" smtClean="0">
                <a:solidFill>
                  <a:schemeClr val="tx2">
                    <a:lumMod val="75000"/>
                  </a:schemeClr>
                </a:solidFill>
                <a:latin typeface="Arial Black" pitchFamily="34" charset="0"/>
                <a:cs typeface="Arial" pitchFamily="34" charset="0"/>
              </a:rPr>
              <a:t> </a:t>
            </a:r>
            <a:r>
              <a:rPr lang="en-US" sz="3000" b="1" spc="-20" dirty="0" smtClean="0">
                <a:solidFill>
                  <a:schemeClr val="accent1"/>
                </a:solidFill>
                <a:latin typeface="Arial Black" pitchFamily="34" charset="0"/>
                <a:cs typeface="Arial" pitchFamily="34" charset="0"/>
              </a:rPr>
              <a:t>in order to benefit those they serve.</a:t>
            </a:r>
            <a:endParaRPr lang="en-US" sz="3000" b="1" spc="-20" dirty="0">
              <a:solidFill>
                <a:schemeClr val="accent1"/>
              </a:solidFill>
              <a:latin typeface="Arial Black" pitchFamily="34" charset="0"/>
              <a:cs typeface="Arial" pitchFamily="34" charset="0"/>
            </a:endParaRPr>
          </a:p>
        </p:txBody>
      </p:sp>
      <p:sp>
        <p:nvSpPr>
          <p:cNvPr id="124930" name="Rectangle 2"/>
          <p:cNvSpPr>
            <a:spLocks noGrp="1" noChangeArrowheads="1"/>
          </p:cNvSpPr>
          <p:nvPr>
            <p:ph type="title"/>
          </p:nvPr>
        </p:nvSpPr>
        <p:spPr>
          <a:xfrm>
            <a:off x="457200" y="802663"/>
            <a:ext cx="8229600" cy="689848"/>
          </a:xfrm>
          <a:prstGeom prst="rect">
            <a:avLst/>
          </a:prstGeom>
        </p:spPr>
        <p:txBody>
          <a:bodyPr/>
          <a:lstStyle/>
          <a:p>
            <a:r>
              <a:rPr lang="en-US" dirty="0" smtClean="0">
                <a:solidFill>
                  <a:schemeClr val="accent1">
                    <a:lumMod val="50000"/>
                  </a:schemeClr>
                </a:solidFill>
              </a:rPr>
              <a:t>What does BCBSA do?</a:t>
            </a:r>
          </a:p>
        </p:txBody>
      </p:sp>
      <p:sp>
        <p:nvSpPr>
          <p:cNvPr id="124932" name="Text Box 4"/>
          <p:cNvSpPr txBox="1">
            <a:spLocks noChangeArrowheads="1"/>
          </p:cNvSpPr>
          <p:nvPr/>
        </p:nvSpPr>
        <p:spPr bwMode="auto">
          <a:xfrm>
            <a:off x="2696571" y="2133184"/>
            <a:ext cx="3495675" cy="338554"/>
          </a:xfrm>
          <a:prstGeom prst="rect">
            <a:avLst/>
          </a:prstGeom>
          <a:noFill/>
          <a:ln w="12700">
            <a:noFill/>
            <a:miter lim="800000"/>
            <a:headEnd/>
            <a:tailEnd/>
          </a:ln>
          <a:effectLst/>
        </p:spPr>
        <p:txBody>
          <a:bodyPr lIns="0">
            <a:spAutoFit/>
          </a:bodyPr>
          <a:lstStyle/>
          <a:p>
            <a:pPr algn="ctr" eaLnBrk="0" hangingPunct="0">
              <a:defRPr/>
            </a:pPr>
            <a:r>
              <a:rPr lang="en-US" sz="1600" b="1" cap="all" spc="200" dirty="0">
                <a:solidFill>
                  <a:schemeClr val="accent6"/>
                </a:solidFill>
                <a:latin typeface="+mn-lt"/>
              </a:rPr>
              <a:t>Mission </a:t>
            </a:r>
            <a:r>
              <a:rPr lang="en-US" sz="1600" b="1" cap="all" spc="200" dirty="0" smtClean="0">
                <a:solidFill>
                  <a:schemeClr val="accent6"/>
                </a:solidFill>
                <a:latin typeface="+mn-lt"/>
              </a:rPr>
              <a:t>Statement:</a:t>
            </a:r>
            <a:endParaRPr lang="en-US" sz="1600" b="1" cap="all" spc="200" dirty="0">
              <a:solidFill>
                <a:schemeClr val="accent6"/>
              </a:solidFill>
              <a:latin typeface="+mn-lt"/>
            </a:endParaRPr>
          </a:p>
        </p:txBody>
      </p:sp>
    </p:spTree>
    <p:extLst>
      <p:ext uri="{BB962C8B-B14F-4D97-AF65-F5344CB8AC3E}">
        <p14:creationId xmlns:p14="http://schemas.microsoft.com/office/powerpoint/2010/main" val="130314409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rot="5400000">
            <a:off x="2067761" y="-952000"/>
            <a:ext cx="4982885" cy="9118408"/>
          </a:xfrm>
          <a:prstGeom prst="rect">
            <a:avLst/>
          </a:prstGeom>
          <a:gradFill>
            <a:gsLst>
              <a:gs pos="0">
                <a:srgbClr val="D7E5F5"/>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930" name="Rectangle 2"/>
          <p:cNvSpPr>
            <a:spLocks noGrp="1" noChangeArrowheads="1"/>
          </p:cNvSpPr>
          <p:nvPr>
            <p:ph type="title"/>
          </p:nvPr>
        </p:nvSpPr>
        <p:spPr>
          <a:xfrm>
            <a:off x="348510" y="270319"/>
            <a:ext cx="9075906" cy="992187"/>
          </a:xfrm>
        </p:spPr>
        <p:txBody>
          <a:bodyPr/>
          <a:lstStyle/>
          <a:p>
            <a:pPr algn="l"/>
            <a:r>
              <a:rPr lang="en-US" sz="3200" b="1" dirty="0" smtClean="0">
                <a:solidFill>
                  <a:srgbClr val="0F4A77"/>
                </a:solidFill>
                <a:cs typeface="Arial" pitchFamily="34" charset="0"/>
              </a:rPr>
              <a:t/>
            </a:r>
            <a:br>
              <a:rPr lang="en-US" sz="3200" b="1" dirty="0" smtClean="0">
                <a:solidFill>
                  <a:srgbClr val="0F4A77"/>
                </a:solidFill>
                <a:cs typeface="Arial" pitchFamily="34" charset="0"/>
              </a:rPr>
            </a:br>
            <a:r>
              <a:rPr lang="en-US" sz="2400" b="1" dirty="0">
                <a:solidFill>
                  <a:schemeClr val="accent1">
                    <a:lumMod val="50000"/>
                  </a:schemeClr>
                </a:solidFill>
                <a:cs typeface="Arial" pitchFamily="34" charset="0"/>
              </a:rPr>
              <a:t>BCBSA </a:t>
            </a:r>
            <a:r>
              <a:rPr lang="en-US" sz="2400" b="1" dirty="0" smtClean="0">
                <a:solidFill>
                  <a:schemeClr val="accent1">
                    <a:lumMod val="50000"/>
                  </a:schemeClr>
                </a:solidFill>
                <a:cs typeface="Arial" pitchFamily="34" charset="0"/>
              </a:rPr>
              <a:t>Values (</a:t>
            </a:r>
            <a:r>
              <a:rPr lang="en-US" sz="1800" b="0" dirty="0" smtClean="0">
                <a:solidFill>
                  <a:schemeClr val="accent1">
                    <a:lumMod val="50000"/>
                  </a:schemeClr>
                </a:solidFill>
                <a:cs typeface="Arial" pitchFamily="34" charset="0"/>
              </a:rPr>
              <a:t>Chosen by BCBSA employees</a:t>
            </a:r>
            <a:r>
              <a:rPr lang="en-US" sz="2400" b="1" dirty="0" smtClean="0">
                <a:solidFill>
                  <a:schemeClr val="accent1">
                    <a:lumMod val="50000"/>
                  </a:schemeClr>
                </a:solidFill>
                <a:cs typeface="Arial" pitchFamily="34" charset="0"/>
              </a:rPr>
              <a:t>)</a:t>
            </a:r>
            <a:endParaRPr lang="en-US" sz="2400" b="1" dirty="0">
              <a:solidFill>
                <a:schemeClr val="accent1">
                  <a:lumMod val="50000"/>
                </a:schemeClr>
              </a:solidFill>
              <a:cs typeface="Arial" pitchFamily="34" charset="0"/>
            </a:endParaRPr>
          </a:p>
        </p:txBody>
      </p:sp>
      <p:sp>
        <p:nvSpPr>
          <p:cNvPr id="124931" name="Rectangle 3"/>
          <p:cNvSpPr>
            <a:spLocks noGrp="1" noChangeArrowheads="1"/>
          </p:cNvSpPr>
          <p:nvPr>
            <p:ph idx="4294967295"/>
          </p:nvPr>
        </p:nvSpPr>
        <p:spPr>
          <a:xfrm>
            <a:off x="452998" y="1159509"/>
            <a:ext cx="8188325" cy="4922204"/>
          </a:xfrm>
          <a:prstGeom prst="rect">
            <a:avLst/>
          </a:prstGeom>
        </p:spPr>
        <p:txBody>
          <a:bodyPr/>
          <a:lstStyle/>
          <a:p>
            <a:pPr marL="0" indent="0" algn="ctr">
              <a:lnSpc>
                <a:spcPct val="110000"/>
              </a:lnSpc>
              <a:spcBef>
                <a:spcPts val="1200"/>
              </a:spcBef>
              <a:buNone/>
              <a:defRPr/>
            </a:pPr>
            <a:r>
              <a:rPr lang="en-US" sz="2800" b="1" i="1" dirty="0" smtClean="0">
                <a:solidFill>
                  <a:srgbClr val="417191"/>
                </a:solidFill>
                <a:latin typeface="+mn-lt"/>
              </a:rPr>
              <a:t>Commitment</a:t>
            </a:r>
            <a:r>
              <a:rPr lang="en-US" b="1" dirty="0" smtClean="0">
                <a:solidFill>
                  <a:srgbClr val="417191"/>
                </a:solidFill>
              </a:rPr>
              <a:t> </a:t>
            </a:r>
            <a:br>
              <a:rPr lang="en-US" b="1" dirty="0" smtClean="0">
                <a:solidFill>
                  <a:srgbClr val="417191"/>
                </a:solidFill>
              </a:rPr>
            </a:br>
            <a:r>
              <a:rPr lang="en-US" sz="1800" dirty="0" smtClean="0"/>
              <a:t>to our customers is paramount and at the heart of our values; it applies to all </a:t>
            </a:r>
            <a:br>
              <a:rPr lang="en-US" sz="1800" dirty="0" smtClean="0"/>
            </a:br>
            <a:r>
              <a:rPr lang="en-US" sz="1800" dirty="0" smtClean="0"/>
              <a:t>of our customers, whether they are internal or external to our organization.</a:t>
            </a:r>
          </a:p>
          <a:p>
            <a:pPr marL="0" lvl="0" indent="0" algn="ctr">
              <a:lnSpc>
                <a:spcPct val="110000"/>
              </a:lnSpc>
              <a:spcBef>
                <a:spcPts val="1200"/>
              </a:spcBef>
              <a:buNone/>
              <a:defRPr/>
            </a:pPr>
            <a:r>
              <a:rPr lang="en-US" sz="2800" b="1" i="1" dirty="0" smtClean="0">
                <a:solidFill>
                  <a:srgbClr val="417191"/>
                </a:solidFill>
                <a:latin typeface="Calibri"/>
              </a:rPr>
              <a:t>Integrity</a:t>
            </a:r>
            <a:r>
              <a:rPr lang="en-US" b="1" dirty="0" smtClean="0">
                <a:solidFill>
                  <a:srgbClr val="417191"/>
                </a:solidFill>
              </a:rPr>
              <a:t> </a:t>
            </a:r>
            <a:br>
              <a:rPr lang="en-US" b="1" dirty="0" smtClean="0">
                <a:solidFill>
                  <a:srgbClr val="417191"/>
                </a:solidFill>
              </a:rPr>
            </a:br>
            <a:r>
              <a:rPr lang="en-US" sz="1800" dirty="0" smtClean="0">
                <a:solidFill>
                  <a:prstClr val="black"/>
                </a:solidFill>
              </a:rPr>
              <a:t>is at the core of all our behavior and business dealings.</a:t>
            </a:r>
          </a:p>
          <a:p>
            <a:pPr marL="0" lvl="0" indent="0" algn="ctr">
              <a:lnSpc>
                <a:spcPct val="110000"/>
              </a:lnSpc>
              <a:spcBef>
                <a:spcPts val="1200"/>
              </a:spcBef>
              <a:buNone/>
              <a:defRPr/>
            </a:pPr>
            <a:r>
              <a:rPr lang="en-US" sz="2800" b="1" i="1" dirty="0" smtClean="0">
                <a:solidFill>
                  <a:srgbClr val="417191"/>
                </a:solidFill>
                <a:latin typeface="Calibri"/>
              </a:rPr>
              <a:t>Collaboration</a:t>
            </a:r>
            <a:r>
              <a:rPr lang="en-US" b="1" dirty="0" smtClean="0">
                <a:solidFill>
                  <a:srgbClr val="417191"/>
                </a:solidFill>
              </a:rPr>
              <a:t> </a:t>
            </a:r>
            <a:br>
              <a:rPr lang="en-US" b="1" dirty="0" smtClean="0">
                <a:solidFill>
                  <a:srgbClr val="417191"/>
                </a:solidFill>
              </a:rPr>
            </a:br>
            <a:r>
              <a:rPr lang="en-US" sz="1800" dirty="0" smtClean="0">
                <a:solidFill>
                  <a:prstClr val="black"/>
                </a:solidFill>
              </a:rPr>
              <a:t>is achieving the best outcome through trust and teamwork.</a:t>
            </a:r>
          </a:p>
          <a:p>
            <a:pPr marL="0" lvl="0" indent="0" algn="ctr">
              <a:lnSpc>
                <a:spcPct val="110000"/>
              </a:lnSpc>
              <a:spcBef>
                <a:spcPts val="1200"/>
              </a:spcBef>
              <a:buNone/>
              <a:defRPr/>
            </a:pPr>
            <a:r>
              <a:rPr lang="en-US" sz="2800" b="1" i="1" dirty="0" smtClean="0">
                <a:solidFill>
                  <a:srgbClr val="417191"/>
                </a:solidFill>
                <a:latin typeface="Calibri"/>
              </a:rPr>
              <a:t>Leadership</a:t>
            </a:r>
            <a:r>
              <a:rPr lang="en-US" b="1" dirty="0" smtClean="0">
                <a:solidFill>
                  <a:srgbClr val="417191"/>
                </a:solidFill>
              </a:rPr>
              <a:t> </a:t>
            </a:r>
            <a:br>
              <a:rPr lang="en-US" b="1" dirty="0" smtClean="0">
                <a:solidFill>
                  <a:srgbClr val="417191"/>
                </a:solidFill>
              </a:rPr>
            </a:br>
            <a:r>
              <a:rPr lang="en-US" sz="1800" dirty="0" smtClean="0">
                <a:solidFill>
                  <a:prstClr val="black"/>
                </a:solidFill>
              </a:rPr>
              <a:t>provides vision and ensures that our values are always our guide.</a:t>
            </a:r>
          </a:p>
          <a:p>
            <a:pPr marL="0" lvl="0" indent="0" algn="ctr">
              <a:lnSpc>
                <a:spcPct val="110000"/>
              </a:lnSpc>
              <a:spcBef>
                <a:spcPts val="1200"/>
              </a:spcBef>
              <a:buNone/>
              <a:defRPr/>
            </a:pPr>
            <a:r>
              <a:rPr lang="en-US" sz="2800" b="1" i="1" dirty="0" smtClean="0">
                <a:solidFill>
                  <a:srgbClr val="417191"/>
                </a:solidFill>
                <a:latin typeface="Calibri"/>
              </a:rPr>
              <a:t>Innovation</a:t>
            </a:r>
            <a:r>
              <a:rPr lang="en-US" b="1" dirty="0" smtClean="0">
                <a:solidFill>
                  <a:srgbClr val="417191"/>
                </a:solidFill>
              </a:rPr>
              <a:t> </a:t>
            </a:r>
            <a:br>
              <a:rPr lang="en-US" b="1" dirty="0" smtClean="0">
                <a:solidFill>
                  <a:srgbClr val="417191"/>
                </a:solidFill>
              </a:rPr>
            </a:br>
            <a:r>
              <a:rPr lang="en-US" sz="1800" dirty="0" smtClean="0">
                <a:solidFill>
                  <a:prstClr val="black"/>
                </a:solidFill>
              </a:rPr>
              <a:t>is finding new solutions to provide the greatest service to our customers.</a:t>
            </a:r>
            <a:endParaRPr lang="en-US" sz="1800" dirty="0" smtClean="0">
              <a:solidFill>
                <a:prstClr val="black"/>
              </a:solidFill>
              <a:sym typeface="Symbol" pitchFamily="18" charset="2"/>
            </a:endParaRPr>
          </a:p>
          <a:p>
            <a:pPr marL="0" indent="0" algn="ctr">
              <a:lnSpc>
                <a:spcPct val="110000"/>
              </a:lnSpc>
              <a:spcBef>
                <a:spcPts val="1200"/>
              </a:spcBef>
              <a:buNone/>
              <a:defRPr/>
            </a:pPr>
            <a:endParaRPr lang="en-US" sz="1800" dirty="0" smtClean="0">
              <a:sym typeface="Symbol" pitchFamily="18" charset="2"/>
            </a:endParaRPr>
          </a:p>
        </p:txBody>
      </p:sp>
    </p:spTree>
    <p:extLst>
      <p:ext uri="{BB962C8B-B14F-4D97-AF65-F5344CB8AC3E}">
        <p14:creationId xmlns:p14="http://schemas.microsoft.com/office/powerpoint/2010/main" val="3027987665"/>
      </p:ext>
    </p:extLst>
  </p:cSld>
  <p:clrMapOvr>
    <a:masterClrMapping/>
  </p:clrMapOvr>
  <p:transition advTm="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title"/>
          </p:nvPr>
        </p:nvSpPr>
        <p:spPr>
          <a:xfrm>
            <a:off x="466223" y="802974"/>
            <a:ext cx="8229600" cy="762210"/>
          </a:xfrm>
          <a:prstGeom prst="rect">
            <a:avLst/>
          </a:prstGeom>
        </p:spPr>
        <p:txBody>
          <a:bodyPr/>
          <a:lstStyle/>
          <a:p>
            <a:r>
              <a:rPr lang="en-US" sz="2400" dirty="0"/>
              <a:t>BCBSA Guiding Principles</a:t>
            </a:r>
            <a:r>
              <a:rPr lang="en-US" sz="2400" dirty="0" smtClean="0"/>
              <a:t/>
            </a:r>
            <a:br>
              <a:rPr lang="en-US" sz="2400" dirty="0" smtClean="0"/>
            </a:br>
            <a:endParaRPr lang="en-US" sz="2400" b="0" i="1" dirty="0" smtClean="0"/>
          </a:p>
        </p:txBody>
      </p:sp>
      <p:sp>
        <p:nvSpPr>
          <p:cNvPr id="10" name="Content Placeholder 1"/>
          <p:cNvSpPr>
            <a:spLocks noGrp="1"/>
          </p:cNvSpPr>
          <p:nvPr>
            <p:ph sz="quarter" idx="4294967295"/>
          </p:nvPr>
        </p:nvSpPr>
        <p:spPr>
          <a:xfrm>
            <a:off x="782198" y="1402773"/>
            <a:ext cx="7683795" cy="4707083"/>
          </a:xfrm>
          <a:prstGeom prst="rect">
            <a:avLst/>
          </a:prstGeom>
        </p:spPr>
        <p:txBody>
          <a:bodyPr anchor="ctr" anchorCtr="0"/>
          <a:lstStyle/>
          <a:p>
            <a:pPr lvl="0">
              <a:lnSpc>
                <a:spcPct val="110000"/>
              </a:lnSpc>
              <a:spcBef>
                <a:spcPts val="600"/>
              </a:spcBef>
              <a:spcAft>
                <a:spcPts val="600"/>
              </a:spcAft>
            </a:pPr>
            <a:r>
              <a:rPr lang="en-US" sz="1800" dirty="0" smtClean="0">
                <a:latin typeface="Arial" panose="020B0604020202020204" pitchFamily="34" charset="0"/>
                <a:cs typeface="Arial" panose="020B0604020202020204" pitchFamily="34" charset="0"/>
              </a:rPr>
              <a:t>BCBSA will act to ensure a vibrant private healthcare market that provides quality, accessible and affordable healthcare for all Americans.</a:t>
            </a:r>
          </a:p>
          <a:p>
            <a:pPr lvl="0">
              <a:lnSpc>
                <a:spcPct val="110000"/>
              </a:lnSpc>
              <a:spcBef>
                <a:spcPts val="600"/>
              </a:spcBef>
              <a:spcAft>
                <a:spcPts val="600"/>
              </a:spcAft>
            </a:pPr>
            <a:r>
              <a:rPr lang="en-US" sz="1800" dirty="0" smtClean="0">
                <a:latin typeface="Arial" panose="020B0604020202020204" pitchFamily="34" charset="0"/>
                <a:cs typeface="Arial" panose="020B0604020202020204" pitchFamily="34" charset="0"/>
              </a:rPr>
              <a:t>BCBSA’s primary purpose is to serve the common needs of its Member Plans and to support Plans’ branded business.</a:t>
            </a:r>
          </a:p>
          <a:p>
            <a:pPr lvl="0">
              <a:lnSpc>
                <a:spcPct val="110000"/>
              </a:lnSpc>
              <a:spcBef>
                <a:spcPts val="600"/>
              </a:spcBef>
              <a:spcAft>
                <a:spcPts val="600"/>
              </a:spcAft>
            </a:pPr>
            <a:r>
              <a:rPr lang="en-US" sz="1800" dirty="0" smtClean="0">
                <a:latin typeface="Arial" panose="020B0604020202020204" pitchFamily="34" charset="0"/>
                <a:cs typeface="Arial" panose="020B0604020202020204" pitchFamily="34" charset="0"/>
              </a:rPr>
              <a:t>BCBSA provides leadership in representing the collective interest in the national political, media, healthcare and business environments.</a:t>
            </a:r>
          </a:p>
          <a:p>
            <a:pPr lvl="0">
              <a:lnSpc>
                <a:spcPct val="110000"/>
              </a:lnSpc>
              <a:spcBef>
                <a:spcPts val="600"/>
              </a:spcBef>
              <a:spcAft>
                <a:spcPts val="600"/>
              </a:spcAft>
            </a:pPr>
            <a:r>
              <a:rPr lang="en-US" sz="1800" dirty="0" smtClean="0">
                <a:latin typeface="Arial" panose="020B0604020202020204" pitchFamily="34" charset="0"/>
                <a:cs typeface="Arial" panose="020B0604020202020204" pitchFamily="34" charset="0"/>
              </a:rPr>
              <a:t>BCBSA acts to optimize BCBS Brand value through national leadership and enabling BCBS System membership growth, financial strength, exceptional service and quality improvement.</a:t>
            </a:r>
          </a:p>
        </p:txBody>
      </p:sp>
      <p:cxnSp>
        <p:nvCxnSpPr>
          <p:cNvPr id="14" name="Straight Connector 13"/>
          <p:cNvCxnSpPr/>
          <p:nvPr/>
        </p:nvCxnSpPr>
        <p:spPr>
          <a:xfrm>
            <a:off x="527183" y="1402773"/>
            <a:ext cx="0" cy="4727863"/>
          </a:xfrm>
          <a:prstGeom prst="line">
            <a:avLst/>
          </a:prstGeom>
          <a:ln w="28575" cap="rnd">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73965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title"/>
          </p:nvPr>
        </p:nvSpPr>
        <p:spPr>
          <a:xfrm>
            <a:off x="450505" y="811912"/>
            <a:ext cx="8229600" cy="762210"/>
          </a:xfrm>
          <a:prstGeom prst="rect">
            <a:avLst/>
          </a:prstGeom>
        </p:spPr>
        <p:txBody>
          <a:bodyPr/>
          <a:lstStyle/>
          <a:p>
            <a:r>
              <a:rPr lang="en-US" sz="2400" dirty="0" smtClean="0">
                <a:solidFill>
                  <a:schemeClr val="accent1">
                    <a:lumMod val="50000"/>
                  </a:schemeClr>
                </a:solidFill>
              </a:rPr>
              <a:t>BCBSA Guiding Principles</a:t>
            </a:r>
            <a:endParaRPr lang="en-US" b="0" i="1" dirty="0" smtClean="0">
              <a:solidFill>
                <a:schemeClr val="accent1">
                  <a:lumMod val="50000"/>
                </a:schemeClr>
              </a:solidFill>
            </a:endParaRPr>
          </a:p>
        </p:txBody>
      </p:sp>
      <p:sp>
        <p:nvSpPr>
          <p:cNvPr id="10" name="Content Placeholder 1"/>
          <p:cNvSpPr>
            <a:spLocks noGrp="1"/>
          </p:cNvSpPr>
          <p:nvPr>
            <p:ph sz="quarter" idx="4294967295"/>
          </p:nvPr>
        </p:nvSpPr>
        <p:spPr>
          <a:xfrm>
            <a:off x="936434" y="1289920"/>
            <a:ext cx="7310357" cy="5082139"/>
          </a:xfrm>
          <a:prstGeom prst="rect">
            <a:avLst/>
          </a:prstGeom>
        </p:spPr>
        <p:txBody>
          <a:bodyPr anchor="ctr" anchorCtr="0"/>
          <a:lstStyle/>
          <a:p>
            <a:pPr lvl="0">
              <a:lnSpc>
                <a:spcPct val="110000"/>
              </a:lnSpc>
              <a:spcBef>
                <a:spcPts val="600"/>
              </a:spcBef>
              <a:spcAft>
                <a:spcPts val="600"/>
              </a:spcAft>
            </a:pPr>
            <a:r>
              <a:rPr lang="en-US" sz="1800" dirty="0" smtClean="0">
                <a:latin typeface="Arial" panose="020B0604020202020204" pitchFamily="34" charset="0"/>
                <a:cs typeface="Arial" panose="020B0604020202020204" pitchFamily="34" charset="0"/>
              </a:rPr>
              <a:t>BCBSA will only establish rules and requirements that both facilitate Plan success in their marketplace as well as protect Plans’ exclusive service areas, the BCBS Brands, and serve the common interest of BCBS Plans.</a:t>
            </a:r>
          </a:p>
          <a:p>
            <a:pPr lvl="0">
              <a:lnSpc>
                <a:spcPct val="110000"/>
              </a:lnSpc>
              <a:spcBef>
                <a:spcPts val="600"/>
              </a:spcBef>
              <a:spcAft>
                <a:spcPts val="600"/>
              </a:spcAft>
            </a:pPr>
            <a:r>
              <a:rPr lang="en-US" sz="1800" dirty="0" smtClean="0">
                <a:latin typeface="Arial" panose="020B0604020202020204" pitchFamily="34" charset="0"/>
                <a:cs typeface="Arial" panose="020B0604020202020204" pitchFamily="34" charset="0"/>
              </a:rPr>
              <a:t>BCBSA and its Member Plans are interdependent for the purposes of providing regional and national network-based solutions to meet the needs of Blue customers and providers.  </a:t>
            </a:r>
          </a:p>
          <a:p>
            <a:pPr lvl="0">
              <a:lnSpc>
                <a:spcPct val="110000"/>
              </a:lnSpc>
              <a:spcBef>
                <a:spcPts val="600"/>
              </a:spcBef>
              <a:spcAft>
                <a:spcPts val="600"/>
              </a:spcAft>
            </a:pPr>
            <a:r>
              <a:rPr lang="en-US" sz="1800" dirty="0" smtClean="0">
                <a:latin typeface="Arial" panose="020B0604020202020204" pitchFamily="34" charset="0"/>
                <a:cs typeface="Arial" panose="020B0604020202020204" pitchFamily="34" charset="0"/>
              </a:rPr>
              <a:t>BCBSA protects the BCBS Brands to ensure their exclusive use for licensees and manages the license relationship and all other programs in a consistent manner for all licensees.</a:t>
            </a:r>
          </a:p>
          <a:p>
            <a:pPr lvl="0">
              <a:lnSpc>
                <a:spcPct val="110000"/>
              </a:lnSpc>
              <a:spcBef>
                <a:spcPts val="600"/>
              </a:spcBef>
              <a:spcAft>
                <a:spcPts val="600"/>
              </a:spcAft>
            </a:pPr>
            <a:r>
              <a:rPr lang="en-US" sz="1800" dirty="0" smtClean="0">
                <a:latin typeface="Arial" panose="020B0604020202020204" pitchFamily="34" charset="0"/>
                <a:cs typeface="Arial" panose="020B0604020202020204" pitchFamily="34" charset="0"/>
              </a:rPr>
              <a:t>BCBSA will embed a culture of continuous improvement.</a:t>
            </a:r>
          </a:p>
        </p:txBody>
      </p:sp>
      <p:cxnSp>
        <p:nvCxnSpPr>
          <p:cNvPr id="8" name="Straight Connector 7"/>
          <p:cNvCxnSpPr/>
          <p:nvPr/>
        </p:nvCxnSpPr>
        <p:spPr>
          <a:xfrm>
            <a:off x="560233" y="1531345"/>
            <a:ext cx="0" cy="4599291"/>
          </a:xfrm>
          <a:prstGeom prst="line">
            <a:avLst/>
          </a:prstGeom>
          <a:ln w="28575" cap="rnd">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569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2"/>
          <p:cNvSpPr>
            <a:spLocks noGrp="1" noChangeArrowheads="1"/>
          </p:cNvSpPr>
          <p:nvPr>
            <p:ph type="title"/>
          </p:nvPr>
        </p:nvSpPr>
        <p:spPr>
          <a:xfrm>
            <a:off x="443388" y="791545"/>
            <a:ext cx="8229600" cy="762210"/>
          </a:xfrm>
        </p:spPr>
        <p:txBody>
          <a:bodyPr/>
          <a:lstStyle/>
          <a:p>
            <a:pPr eaLnBrk="1" hangingPunct="1"/>
            <a:r>
              <a:rPr lang="en-US" sz="2400" dirty="0" smtClean="0">
                <a:solidFill>
                  <a:schemeClr val="accent1">
                    <a:lumMod val="50000"/>
                  </a:schemeClr>
                </a:solidFill>
              </a:rPr>
              <a:t>Resources for More Information  </a:t>
            </a:r>
          </a:p>
        </p:txBody>
      </p:sp>
      <p:sp>
        <p:nvSpPr>
          <p:cNvPr id="27653" name="Rectangle 3"/>
          <p:cNvSpPr>
            <a:spLocks noGrp="1" noChangeArrowheads="1"/>
          </p:cNvSpPr>
          <p:nvPr>
            <p:ph type="body" idx="1"/>
          </p:nvPr>
        </p:nvSpPr>
        <p:spPr>
          <a:xfrm>
            <a:off x="443388" y="2611258"/>
            <a:ext cx="8420048" cy="4176712"/>
          </a:xfrm>
        </p:spPr>
        <p:txBody>
          <a:bodyPr/>
          <a:lstStyle/>
          <a:p>
            <a:pPr marL="434975" indent="-193675">
              <a:spcBef>
                <a:spcPct val="0"/>
              </a:spcBef>
              <a:spcAft>
                <a:spcPct val="80000"/>
              </a:spcAft>
              <a:buFontTx/>
              <a:buNone/>
              <a:defRPr/>
            </a:pPr>
            <a:r>
              <a:rPr lang="en-US" sz="1800" dirty="0" smtClean="0">
                <a:solidFill>
                  <a:schemeClr val="bg1">
                    <a:lumMod val="60000"/>
                    <a:lumOff val="40000"/>
                  </a:schemeClr>
                </a:solidFill>
                <a:hlinkClick r:id="rId3"/>
              </a:rPr>
              <a:t>Blue Web Home Page</a:t>
            </a:r>
            <a:endParaRPr lang="en-US" sz="1800" b="1" i="1" dirty="0" smtClean="0"/>
          </a:p>
          <a:p>
            <a:pPr marL="727075" lvl="1" indent="-193675">
              <a:spcBef>
                <a:spcPct val="0"/>
              </a:spcBef>
              <a:spcAft>
                <a:spcPct val="80000"/>
              </a:spcAft>
              <a:defRPr/>
            </a:pPr>
            <a:r>
              <a:rPr lang="en-US" sz="1600" i="1" dirty="0" smtClean="0"/>
              <a:t>For new BlueWeb users, follow the link above and click “Don’t have a login? create a new BlueWeb account here.” to obtain a login.</a:t>
            </a:r>
          </a:p>
        </p:txBody>
      </p:sp>
      <p:sp>
        <p:nvSpPr>
          <p:cNvPr id="28678" name="Text Box 5"/>
          <p:cNvSpPr txBox="1">
            <a:spLocks noChangeArrowheads="1"/>
          </p:cNvSpPr>
          <p:nvPr/>
        </p:nvSpPr>
        <p:spPr bwMode="auto">
          <a:xfrm>
            <a:off x="431196" y="1509144"/>
            <a:ext cx="8448675" cy="677108"/>
          </a:xfrm>
          <a:prstGeom prst="rect">
            <a:avLst/>
          </a:prstGeom>
          <a:noFill/>
          <a:ln w="12700" algn="ctr">
            <a:noFill/>
            <a:miter lim="800000"/>
            <a:headEnd/>
            <a:tailEnd/>
          </a:ln>
        </p:spPr>
        <p:txBody>
          <a:bodyPr lIns="0">
            <a:spAutoFit/>
          </a:bodyPr>
          <a:lstStyle/>
          <a:p>
            <a:pPr eaLnBrk="0" hangingPunct="0">
              <a:lnSpc>
                <a:spcPct val="95000"/>
              </a:lnSpc>
            </a:pPr>
            <a:r>
              <a:rPr lang="en-US" dirty="0">
                <a:latin typeface="Arial" pitchFamily="34" charset="0"/>
                <a:cs typeface="Arial" pitchFamily="34" charset="0"/>
              </a:rPr>
              <a:t>To learn more about the Blue </a:t>
            </a:r>
            <a:r>
              <a:rPr lang="en-US" dirty="0" smtClean="0">
                <a:latin typeface="Arial" pitchFamily="34" charset="0"/>
                <a:cs typeface="Arial" pitchFamily="34" charset="0"/>
              </a:rPr>
              <a:t>Cross Blue </a:t>
            </a:r>
            <a:r>
              <a:rPr lang="en-US" dirty="0">
                <a:latin typeface="Arial" pitchFamily="34" charset="0"/>
                <a:cs typeface="Arial" pitchFamily="34" charset="0"/>
              </a:rPr>
              <a:t>Shield Association, visit BlueWeb </a:t>
            </a:r>
            <a:r>
              <a:rPr lang="en-US" dirty="0" smtClean="0">
                <a:latin typeface="Arial" pitchFamily="34" charset="0"/>
                <a:cs typeface="Arial" pitchFamily="34" charset="0"/>
              </a:rPr>
              <a:t>and </a:t>
            </a:r>
            <a:r>
              <a:rPr lang="en-US" dirty="0">
                <a:latin typeface="Arial" pitchFamily="34" charset="0"/>
                <a:cs typeface="Arial" pitchFamily="34" charset="0"/>
              </a:rPr>
              <a:t>bcbs.com</a:t>
            </a:r>
            <a:r>
              <a:rPr lang="en-US" sz="2200" dirty="0">
                <a:latin typeface="Arial" pitchFamily="34" charset="0"/>
                <a:cs typeface="Arial" pitchFamily="34" charset="0"/>
              </a:rPr>
              <a:t>: </a:t>
            </a:r>
          </a:p>
        </p:txBody>
      </p:sp>
    </p:spTree>
    <p:extLst>
      <p:ext uri="{BB962C8B-B14F-4D97-AF65-F5344CB8AC3E}">
        <p14:creationId xmlns:p14="http://schemas.microsoft.com/office/powerpoint/2010/main" val="18607773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3"/>
          <p:cNvSpPr>
            <a:spLocks noGrp="1" noChangeArrowheads="1"/>
          </p:cNvSpPr>
          <p:nvPr>
            <p:ph idx="1"/>
          </p:nvPr>
        </p:nvSpPr>
        <p:spPr>
          <a:xfrm>
            <a:off x="457200" y="2110263"/>
            <a:ext cx="8229600" cy="3916363"/>
          </a:xfrm>
        </p:spPr>
        <p:txBody>
          <a:bodyPr/>
          <a:lstStyle/>
          <a:p>
            <a:r>
              <a:rPr lang="en-US" sz="1800" dirty="0" smtClean="0"/>
              <a:t>To establish a baseline of consistent knowledge across the  System.</a:t>
            </a:r>
          </a:p>
          <a:p>
            <a:r>
              <a:rPr lang="en-US" sz="1800" dirty="0" smtClean="0"/>
              <a:t>To ensure Plan staff:</a:t>
            </a:r>
          </a:p>
          <a:p>
            <a:pPr lvl="1" indent="-230188"/>
            <a:r>
              <a:rPr lang="en-US" sz="1600" dirty="0" smtClean="0"/>
              <a:t>Understand how the Inter-Plan </a:t>
            </a:r>
            <a:r>
              <a:rPr lang="en-US" sz="1600" dirty="0"/>
              <a:t>P</a:t>
            </a:r>
            <a:r>
              <a:rPr lang="en-US" sz="1600" dirty="0" smtClean="0"/>
              <a:t>rograms work and what the</a:t>
            </a:r>
            <a:r>
              <a:rPr lang="en-US" sz="1600" dirty="0" smtClean="0">
                <a:solidFill>
                  <a:srgbClr val="FF0000"/>
                </a:solidFill>
              </a:rPr>
              <a:t> </a:t>
            </a:r>
            <a:r>
              <a:rPr lang="en-US" sz="1600" dirty="0" smtClean="0"/>
              <a:t>Plans’ responsibilities are.</a:t>
            </a:r>
          </a:p>
          <a:p>
            <a:pPr lvl="1" indent="-230188"/>
            <a:r>
              <a:rPr lang="en-US" sz="1600" dirty="0" smtClean="0"/>
              <a:t>Can accurately service providers’ inquiries and requests regarding out-of-area patients, eliminating the need for return calls.</a:t>
            </a:r>
          </a:p>
          <a:p>
            <a:r>
              <a:rPr lang="en-US" sz="1800" dirty="0" smtClean="0"/>
              <a:t>To fulfill the Board-approved Inter-Plan Programs policy requirement to educate Plan staff about the Inter-Plan Programs.</a:t>
            </a:r>
          </a:p>
        </p:txBody>
      </p:sp>
      <p:sp>
        <p:nvSpPr>
          <p:cNvPr id="8" name="Content Placeholder 7"/>
          <p:cNvSpPr>
            <a:spLocks noGrp="1"/>
          </p:cNvSpPr>
          <p:nvPr>
            <p:ph idx="13"/>
          </p:nvPr>
        </p:nvSpPr>
        <p:spPr>
          <a:xfrm>
            <a:off x="432816" y="1504950"/>
            <a:ext cx="8229600" cy="685800"/>
          </a:xfrm>
        </p:spPr>
        <p:txBody>
          <a:bodyPr/>
          <a:lstStyle/>
          <a:p>
            <a:pPr eaLnBrk="0" hangingPunct="0">
              <a:lnSpc>
                <a:spcPct val="95000"/>
              </a:lnSpc>
              <a:spcBef>
                <a:spcPct val="60000"/>
              </a:spcBef>
              <a:buClr>
                <a:srgbClr val="0091CA"/>
              </a:buClr>
              <a:buSzPct val="100000"/>
            </a:pPr>
            <a:r>
              <a:rPr lang="en-US" sz="1800" dirty="0" smtClean="0"/>
              <a:t>This Inter-Plan Programs (IPP) Training Program was developed</a:t>
            </a:r>
            <a:r>
              <a:rPr lang="en-US" dirty="0" smtClean="0"/>
              <a:t>: </a:t>
            </a:r>
            <a:endParaRPr lang="en-US" dirty="0"/>
          </a:p>
        </p:txBody>
      </p:sp>
      <p:sp>
        <p:nvSpPr>
          <p:cNvPr id="5124" name="Rectangle 2"/>
          <p:cNvSpPr>
            <a:spLocks noGrp="1" noChangeArrowheads="1"/>
          </p:cNvSpPr>
          <p:nvPr>
            <p:ph type="title"/>
          </p:nvPr>
        </p:nvSpPr>
        <p:spPr>
          <a:xfrm>
            <a:off x="466531" y="808264"/>
            <a:ext cx="8229600" cy="681182"/>
          </a:xfrm>
        </p:spPr>
        <p:txBody>
          <a:bodyPr/>
          <a:lstStyle/>
          <a:p>
            <a:pPr eaLnBrk="1" hangingPunct="1"/>
            <a:r>
              <a:rPr lang="en-US" sz="2400" dirty="0" smtClean="0">
                <a:solidFill>
                  <a:schemeClr val="accent1">
                    <a:lumMod val="50000"/>
                  </a:schemeClr>
                </a:solidFill>
              </a:rPr>
              <a:t>Why Learn About Inter-Plan Programs (IPP)?</a:t>
            </a:r>
          </a:p>
        </p:txBody>
      </p:sp>
      <p:sp>
        <p:nvSpPr>
          <p:cNvPr id="9" name="Rectangle 8"/>
          <p:cNvSpPr/>
          <p:nvPr/>
        </p:nvSpPr>
        <p:spPr>
          <a:xfrm>
            <a:off x="0" y="5383760"/>
            <a:ext cx="9144000" cy="9610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466531" y="5442216"/>
            <a:ext cx="8359775" cy="923330"/>
          </a:xfrm>
          <a:prstGeom prst="rect">
            <a:avLst/>
          </a:prstGeom>
        </p:spPr>
        <p:txBody>
          <a:bodyPr wrap="square">
            <a:spAutoFit/>
          </a:bodyPr>
          <a:lstStyle/>
          <a:p>
            <a:pPr lvl="0" algn="ctr">
              <a:spcBef>
                <a:spcPct val="50000"/>
              </a:spcBef>
            </a:pPr>
            <a:r>
              <a:rPr lang="en-US" b="1" dirty="0" smtClean="0">
                <a:solidFill>
                  <a:srgbClr val="417191"/>
                </a:solidFill>
              </a:rPr>
              <a:t>You are a critical asset to the BCBS System.  By understanding </a:t>
            </a:r>
            <a:r>
              <a:rPr lang="en-US" b="1" dirty="0" smtClean="0">
                <a:solidFill>
                  <a:schemeClr val="tx2">
                    <a:lumMod val="50000"/>
                  </a:schemeClr>
                </a:solidFill>
              </a:rPr>
              <a:t>how the </a:t>
            </a:r>
            <a:r>
              <a:rPr lang="en-US" b="1" dirty="0" smtClean="0">
                <a:solidFill>
                  <a:srgbClr val="417191"/>
                </a:solidFill>
              </a:rPr>
              <a:t>Inter-Plan Programs work, you can better service providers, members and your partner Plans.</a:t>
            </a:r>
            <a:endParaRPr lang="en-US" b="1" dirty="0">
              <a:solidFill>
                <a:srgbClr val="417191"/>
              </a:solidFill>
            </a:endParaRPr>
          </a:p>
        </p:txBody>
      </p:sp>
      <p:sp>
        <p:nvSpPr>
          <p:cNvPr id="11" name="Slide Number Placeholder 10"/>
          <p:cNvSpPr>
            <a:spLocks noGrp="1"/>
          </p:cNvSpPr>
          <p:nvPr>
            <p:ph type="sldNum" sz="quarter" idx="12"/>
          </p:nvPr>
        </p:nvSpPr>
        <p:spPr/>
        <p:txBody>
          <a:bodyPr/>
          <a:lstStyle/>
          <a:p>
            <a:fld id="{B577B0CA-740C-471E-8E5F-C22F8078A3C0}" type="slidenum">
              <a:rPr lang="en-US" smtClean="0"/>
              <a:pPr/>
              <a:t>2</a:t>
            </a:fld>
            <a:endParaRPr lang="en-US" dirty="0"/>
          </a:p>
        </p:txBody>
      </p:sp>
      <p:sp>
        <p:nvSpPr>
          <p:cNvPr id="2" name="Rectangle 1"/>
          <p:cNvSpPr/>
          <p:nvPr/>
        </p:nvSpPr>
        <p:spPr>
          <a:xfrm>
            <a:off x="6031671" y="434639"/>
            <a:ext cx="2287806" cy="230832"/>
          </a:xfrm>
          <a:prstGeom prst="rect">
            <a:avLst/>
          </a:prstGeom>
        </p:spPr>
        <p:txBody>
          <a:bodyPr wrap="none">
            <a:spAutoFit/>
          </a:bodyPr>
          <a:lstStyle/>
          <a:p>
            <a:r>
              <a:rPr lang="en-US" sz="900" cap="all" dirty="0"/>
              <a:t>CONFIDENTIAL, FOR PLAN USE ONLY</a:t>
            </a:r>
            <a:endParaRPr lang="en-US" sz="900" dirty="0"/>
          </a:p>
        </p:txBody>
      </p:sp>
    </p:spTree>
    <p:extLst>
      <p:ext uri="{BB962C8B-B14F-4D97-AF65-F5344CB8AC3E}">
        <p14:creationId xmlns:p14="http://schemas.microsoft.com/office/powerpoint/2010/main" val="14486764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3"/>
          </p:nvPr>
        </p:nvSpPr>
        <p:spPr>
          <a:xfrm>
            <a:off x="446405" y="1563003"/>
            <a:ext cx="8229600" cy="685800"/>
          </a:xfrm>
        </p:spPr>
        <p:txBody>
          <a:bodyPr/>
          <a:lstStyle/>
          <a:p>
            <a:r>
              <a:rPr lang="en-US" sz="1800" dirty="0" smtClean="0"/>
              <a:t>This lesson will cover: </a:t>
            </a:r>
          </a:p>
          <a:p>
            <a:endParaRPr lang="en-US" dirty="0"/>
          </a:p>
        </p:txBody>
      </p:sp>
      <p:sp>
        <p:nvSpPr>
          <p:cNvPr id="6148" name="Rectangle 4"/>
          <p:cNvSpPr>
            <a:spLocks noGrp="1" noChangeArrowheads="1"/>
          </p:cNvSpPr>
          <p:nvPr>
            <p:ph type="title"/>
          </p:nvPr>
        </p:nvSpPr>
        <p:spPr>
          <a:xfrm>
            <a:off x="446405" y="805113"/>
            <a:ext cx="8229600" cy="681182"/>
          </a:xfrm>
        </p:spPr>
        <p:txBody>
          <a:bodyPr/>
          <a:lstStyle/>
          <a:p>
            <a:pPr eaLnBrk="1" hangingPunct="1"/>
            <a:r>
              <a:rPr lang="en-US" sz="2400" dirty="0" smtClean="0">
                <a:solidFill>
                  <a:schemeClr val="accent1">
                    <a:lumMod val="50000"/>
                  </a:schemeClr>
                </a:solidFill>
              </a:rPr>
              <a:t>Introduction to the BCBS System</a:t>
            </a:r>
          </a:p>
        </p:txBody>
      </p:sp>
      <p:grpSp>
        <p:nvGrpSpPr>
          <p:cNvPr id="2" name="Group 14"/>
          <p:cNvGrpSpPr>
            <a:grpSpLocks/>
          </p:cNvGrpSpPr>
          <p:nvPr/>
        </p:nvGrpSpPr>
        <p:grpSpPr bwMode="auto">
          <a:xfrm>
            <a:off x="446405" y="2161490"/>
            <a:ext cx="7842250" cy="608013"/>
            <a:chOff x="670" y="1484"/>
            <a:chExt cx="4940" cy="383"/>
          </a:xfrm>
        </p:grpSpPr>
        <p:sp>
          <p:nvSpPr>
            <p:cNvPr id="6152" name="Rectangle 5"/>
            <p:cNvSpPr>
              <a:spLocks noChangeArrowheads="1"/>
            </p:cNvSpPr>
            <p:nvPr/>
          </p:nvSpPr>
          <p:spPr bwMode="auto">
            <a:xfrm>
              <a:off x="875" y="1539"/>
              <a:ext cx="4735" cy="285"/>
            </a:xfrm>
            <a:prstGeom prst="rect">
              <a:avLst/>
            </a:prstGeom>
            <a:noFill/>
            <a:ln w="9525">
              <a:noFill/>
              <a:miter lim="800000"/>
              <a:headEnd/>
              <a:tailEnd/>
            </a:ln>
          </p:spPr>
          <p:txBody>
            <a:bodyPr lIns="0" tIns="45714" rIns="91429" bIns="45714"/>
            <a:lstStyle/>
            <a:p>
              <a:pPr marL="342900" indent="-342900" eaLnBrk="0" hangingPunct="0">
                <a:lnSpc>
                  <a:spcPct val="95000"/>
                </a:lnSpc>
                <a:spcBef>
                  <a:spcPct val="60000"/>
                </a:spcBef>
                <a:buClr>
                  <a:srgbClr val="0091CA"/>
                </a:buClr>
                <a:buSzPct val="100000"/>
                <a:buFontTx/>
                <a:buChar char="•"/>
              </a:pPr>
              <a:r>
                <a:rPr lang="en-US" b="0" dirty="0">
                  <a:latin typeface="Arial" pitchFamily="34" charset="0"/>
                  <a:cs typeface="Arial" pitchFamily="34" charset="0"/>
                </a:rPr>
                <a:t>An overview of the </a:t>
              </a:r>
              <a:r>
                <a:rPr lang="en-US" b="0" dirty="0" smtClean="0">
                  <a:latin typeface="Arial" pitchFamily="34" charset="0"/>
                  <a:cs typeface="Arial" pitchFamily="34" charset="0"/>
                </a:rPr>
                <a:t>BCBS System</a:t>
              </a:r>
              <a:r>
                <a:rPr lang="en-US" b="0" dirty="0">
                  <a:latin typeface="Arial" pitchFamily="34" charset="0"/>
                  <a:cs typeface="Arial" pitchFamily="34" charset="0"/>
                </a:rPr>
                <a:t>, including:</a:t>
              </a:r>
            </a:p>
          </p:txBody>
        </p:sp>
        <p:pic>
          <p:nvPicPr>
            <p:cNvPr id="6153" name="Picture 80" descr="MCj04421390000[1]"/>
            <p:cNvPicPr>
              <a:picLocks noChangeAspect="1" noChangeArrowheads="1"/>
            </p:cNvPicPr>
            <p:nvPr/>
          </p:nvPicPr>
          <p:blipFill>
            <a:blip r:embed="rId3" cstate="print"/>
            <a:srcRect/>
            <a:stretch>
              <a:fillRect/>
            </a:stretch>
          </p:blipFill>
          <p:spPr bwMode="auto">
            <a:xfrm>
              <a:off x="670" y="1484"/>
              <a:ext cx="376" cy="383"/>
            </a:xfrm>
            <a:prstGeom prst="rect">
              <a:avLst/>
            </a:prstGeom>
            <a:noFill/>
            <a:ln w="9525">
              <a:noFill/>
              <a:miter lim="800000"/>
              <a:headEnd/>
              <a:tailEnd/>
            </a:ln>
          </p:spPr>
        </p:pic>
      </p:grpSp>
      <p:sp>
        <p:nvSpPr>
          <p:cNvPr id="6151" name="Rectangle 5"/>
          <p:cNvSpPr>
            <a:spLocks noChangeArrowheads="1"/>
          </p:cNvSpPr>
          <p:nvPr/>
        </p:nvSpPr>
        <p:spPr bwMode="auto">
          <a:xfrm>
            <a:off x="1043305" y="2769503"/>
            <a:ext cx="7516813" cy="3567112"/>
          </a:xfrm>
          <a:prstGeom prst="rect">
            <a:avLst/>
          </a:prstGeom>
          <a:noFill/>
          <a:ln w="9525">
            <a:noFill/>
            <a:miter lim="800000"/>
            <a:headEnd/>
            <a:tailEnd/>
          </a:ln>
        </p:spPr>
        <p:txBody>
          <a:bodyPr lIns="0" tIns="45714" rIns="91429" bIns="45714"/>
          <a:lstStyle/>
          <a:p>
            <a:pPr marL="285750" lvl="1" indent="-227013" eaLnBrk="0" hangingPunct="0">
              <a:lnSpc>
                <a:spcPct val="95000"/>
              </a:lnSpc>
              <a:spcBef>
                <a:spcPct val="55000"/>
              </a:spcBef>
              <a:buClr>
                <a:srgbClr val="0091CA"/>
              </a:buClr>
              <a:buSzPct val="100000"/>
              <a:buFont typeface="Wingdings" pitchFamily="2" charset="2"/>
              <a:buChar char="ð"/>
            </a:pPr>
            <a:r>
              <a:rPr lang="en-US" b="0" dirty="0">
                <a:latin typeface="Arial" pitchFamily="34" charset="0"/>
                <a:cs typeface="Arial" pitchFamily="34" charset="0"/>
              </a:rPr>
              <a:t>Brand </a:t>
            </a:r>
            <a:r>
              <a:rPr lang="en-US" b="0" dirty="0" smtClean="0">
                <a:latin typeface="Arial" pitchFamily="34" charset="0"/>
                <a:cs typeface="Arial" pitchFamily="34" charset="0"/>
              </a:rPr>
              <a:t>Recognition </a:t>
            </a:r>
            <a:endParaRPr lang="en-US" b="0" dirty="0">
              <a:latin typeface="Arial" pitchFamily="34" charset="0"/>
              <a:cs typeface="Arial" pitchFamily="34" charset="0"/>
            </a:endParaRPr>
          </a:p>
          <a:p>
            <a:pPr marL="285750" lvl="1" indent="-227013" eaLnBrk="0" hangingPunct="0">
              <a:lnSpc>
                <a:spcPct val="95000"/>
              </a:lnSpc>
              <a:spcBef>
                <a:spcPct val="55000"/>
              </a:spcBef>
              <a:buClr>
                <a:srgbClr val="0091CA"/>
              </a:buClr>
              <a:buSzPct val="100000"/>
              <a:buFont typeface="Wingdings" pitchFamily="2" charset="2"/>
              <a:buChar char="ð"/>
            </a:pPr>
            <a:r>
              <a:rPr lang="en-US" b="0" dirty="0" smtClean="0">
                <a:latin typeface="Arial" pitchFamily="34" charset="0"/>
                <a:cs typeface="Arial" pitchFamily="34" charset="0"/>
              </a:rPr>
              <a:t>The BCBS System Today</a:t>
            </a:r>
            <a:endParaRPr lang="en-US" b="0" dirty="0">
              <a:latin typeface="Arial" pitchFamily="34" charset="0"/>
              <a:cs typeface="Arial" pitchFamily="34" charset="0"/>
            </a:endParaRPr>
          </a:p>
          <a:p>
            <a:pPr marL="285750" lvl="1" indent="-227013" eaLnBrk="0" hangingPunct="0">
              <a:lnSpc>
                <a:spcPct val="95000"/>
              </a:lnSpc>
              <a:spcBef>
                <a:spcPct val="55000"/>
              </a:spcBef>
              <a:buClr>
                <a:srgbClr val="0091CA"/>
              </a:buClr>
              <a:buSzPct val="100000"/>
              <a:buFont typeface="Wingdings" pitchFamily="2" charset="2"/>
              <a:buChar char="ð"/>
            </a:pPr>
            <a:r>
              <a:rPr lang="en-US" b="0" dirty="0">
                <a:latin typeface="Arial" pitchFamily="34" charset="0"/>
                <a:cs typeface="Arial" pitchFamily="34" charset="0"/>
              </a:rPr>
              <a:t>The role of the Blue Cross </a:t>
            </a:r>
            <a:r>
              <a:rPr lang="en-US" b="0" dirty="0" smtClean="0">
                <a:latin typeface="Arial" pitchFamily="34" charset="0"/>
                <a:cs typeface="Arial" pitchFamily="34" charset="0"/>
              </a:rPr>
              <a:t>Blue </a:t>
            </a:r>
            <a:r>
              <a:rPr lang="en-US" b="0" dirty="0">
                <a:latin typeface="Arial" pitchFamily="34" charset="0"/>
                <a:cs typeface="Arial" pitchFamily="34" charset="0"/>
              </a:rPr>
              <a:t>Shield Association (BCBSA</a:t>
            </a:r>
            <a:r>
              <a:rPr lang="en-US" b="0" dirty="0" smtClean="0">
                <a:latin typeface="Arial" pitchFamily="34" charset="0"/>
                <a:cs typeface="Arial" pitchFamily="34" charset="0"/>
              </a:rPr>
              <a:t>)</a:t>
            </a:r>
            <a:endParaRPr lang="en-US" b="0" dirty="0">
              <a:latin typeface="Arial" pitchFamily="34" charset="0"/>
              <a:cs typeface="Arial" pitchFamily="34" charset="0"/>
            </a:endParaRPr>
          </a:p>
        </p:txBody>
      </p:sp>
    </p:spTree>
    <p:extLst>
      <p:ext uri="{BB962C8B-B14F-4D97-AF65-F5344CB8AC3E}">
        <p14:creationId xmlns:p14="http://schemas.microsoft.com/office/powerpoint/2010/main" val="18129802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Content Placeholder 182"/>
          <p:cNvSpPr>
            <a:spLocks noGrp="1"/>
          </p:cNvSpPr>
          <p:nvPr>
            <p:ph idx="13"/>
          </p:nvPr>
        </p:nvSpPr>
        <p:spPr>
          <a:xfrm>
            <a:off x="441918" y="1453744"/>
            <a:ext cx="8229600" cy="942137"/>
          </a:xfrm>
        </p:spPr>
        <p:txBody>
          <a:bodyPr/>
          <a:lstStyle/>
          <a:p>
            <a:r>
              <a:rPr lang="en-US" sz="1800" dirty="0" smtClean="0">
                <a:latin typeface="+mn-lt"/>
              </a:rPr>
              <a:t>The BCBS Brands are the most recognized brands in the healthcare industry. </a:t>
            </a:r>
            <a:r>
              <a:rPr lang="en-US" sz="1800" dirty="0"/>
              <a:t>Nearly one in three Americans receive their health insurance through a Blue Cross and/or Blue Shield Plan.</a:t>
            </a:r>
          </a:p>
          <a:p>
            <a:endParaRPr lang="en-US" u="sng" dirty="0"/>
          </a:p>
        </p:txBody>
      </p:sp>
      <p:sp>
        <p:nvSpPr>
          <p:cNvPr id="8195" name="Rectangle 2"/>
          <p:cNvSpPr>
            <a:spLocks noGrp="1" noChangeArrowheads="1"/>
          </p:cNvSpPr>
          <p:nvPr>
            <p:ph type="title"/>
          </p:nvPr>
        </p:nvSpPr>
        <p:spPr>
          <a:xfrm>
            <a:off x="430177" y="805048"/>
            <a:ext cx="8229600" cy="389768"/>
          </a:xfrm>
        </p:spPr>
        <p:txBody>
          <a:bodyPr/>
          <a:lstStyle/>
          <a:p>
            <a:pPr eaLnBrk="1" hangingPunct="1"/>
            <a:r>
              <a:rPr lang="en-US" sz="2400" dirty="0" smtClean="0">
                <a:solidFill>
                  <a:schemeClr val="accent1">
                    <a:lumMod val="50000"/>
                  </a:schemeClr>
                </a:solidFill>
              </a:rPr>
              <a:t>Brand Recognition</a:t>
            </a:r>
          </a:p>
        </p:txBody>
      </p:sp>
      <p:grpSp>
        <p:nvGrpSpPr>
          <p:cNvPr id="2" name="Group 179"/>
          <p:cNvGrpSpPr>
            <a:grpSpLocks/>
          </p:cNvGrpSpPr>
          <p:nvPr/>
        </p:nvGrpSpPr>
        <p:grpSpPr bwMode="auto">
          <a:xfrm>
            <a:off x="787365" y="2267708"/>
            <a:ext cx="6151562" cy="4046538"/>
            <a:chOff x="1356" y="1743"/>
            <a:chExt cx="3571" cy="2349"/>
          </a:xfrm>
          <a:solidFill>
            <a:srgbClr val="E6EDF6"/>
          </a:solidFill>
          <a:effectLst>
            <a:outerShdw blurRad="177800" dist="76200" dir="8100000" algn="tr" rotWithShape="0">
              <a:prstClr val="black">
                <a:alpha val="40000"/>
              </a:prstClr>
            </a:outerShdw>
          </a:effectLst>
        </p:grpSpPr>
        <p:grpSp>
          <p:nvGrpSpPr>
            <p:cNvPr id="3" name="Group 23"/>
            <p:cNvGrpSpPr>
              <a:grpSpLocks/>
            </p:cNvGrpSpPr>
            <p:nvPr/>
          </p:nvGrpSpPr>
          <p:grpSpPr bwMode="auto">
            <a:xfrm>
              <a:off x="1356" y="1743"/>
              <a:ext cx="3571" cy="2349"/>
              <a:chOff x="867" y="1104"/>
              <a:chExt cx="3962" cy="2606"/>
            </a:xfrm>
            <a:grpFill/>
          </p:grpSpPr>
          <p:sp>
            <p:nvSpPr>
              <p:cNvPr id="8250" name="Freeform 24"/>
              <p:cNvSpPr>
                <a:spLocks/>
              </p:cNvSpPr>
              <p:nvPr/>
            </p:nvSpPr>
            <p:spPr bwMode="auto">
              <a:xfrm>
                <a:off x="4548" y="1104"/>
                <a:ext cx="281" cy="451"/>
              </a:xfrm>
              <a:custGeom>
                <a:avLst/>
                <a:gdLst>
                  <a:gd name="T0" fmla="*/ 0 w 281"/>
                  <a:gd name="T1" fmla="*/ 254 h 451"/>
                  <a:gd name="T2" fmla="*/ 76 w 281"/>
                  <a:gd name="T3" fmla="*/ 439 h 451"/>
                  <a:gd name="T4" fmla="*/ 100 w 281"/>
                  <a:gd name="T5" fmla="*/ 451 h 451"/>
                  <a:gd name="T6" fmla="*/ 119 w 281"/>
                  <a:gd name="T7" fmla="*/ 376 h 451"/>
                  <a:gd name="T8" fmla="*/ 281 w 281"/>
                  <a:gd name="T9" fmla="*/ 201 h 451"/>
                  <a:gd name="T10" fmla="*/ 266 w 281"/>
                  <a:gd name="T11" fmla="*/ 162 h 451"/>
                  <a:gd name="T12" fmla="*/ 242 w 281"/>
                  <a:gd name="T13" fmla="*/ 174 h 451"/>
                  <a:gd name="T14" fmla="*/ 211 w 281"/>
                  <a:gd name="T15" fmla="*/ 135 h 451"/>
                  <a:gd name="T16" fmla="*/ 172 w 281"/>
                  <a:gd name="T17" fmla="*/ 31 h 451"/>
                  <a:gd name="T18" fmla="*/ 168 w 281"/>
                  <a:gd name="T19" fmla="*/ 16 h 451"/>
                  <a:gd name="T20" fmla="*/ 104 w 281"/>
                  <a:gd name="T21" fmla="*/ 0 h 451"/>
                  <a:gd name="T22" fmla="*/ 96 w 281"/>
                  <a:gd name="T23" fmla="*/ 12 h 451"/>
                  <a:gd name="T24" fmla="*/ 84 w 281"/>
                  <a:gd name="T25" fmla="*/ 16 h 451"/>
                  <a:gd name="T26" fmla="*/ 57 w 281"/>
                  <a:gd name="T27" fmla="*/ 16 h 451"/>
                  <a:gd name="T28" fmla="*/ 25 w 281"/>
                  <a:gd name="T29" fmla="*/ 88 h 451"/>
                  <a:gd name="T30" fmla="*/ 25 w 281"/>
                  <a:gd name="T31" fmla="*/ 92 h 451"/>
                  <a:gd name="T32" fmla="*/ 33 w 281"/>
                  <a:gd name="T33" fmla="*/ 107 h 451"/>
                  <a:gd name="T34" fmla="*/ 25 w 281"/>
                  <a:gd name="T35" fmla="*/ 154 h 451"/>
                  <a:gd name="T36" fmla="*/ 37 w 281"/>
                  <a:gd name="T37" fmla="*/ 170 h 451"/>
                  <a:gd name="T38" fmla="*/ 0 w 281"/>
                  <a:gd name="T39" fmla="*/ 254 h 451"/>
                  <a:gd name="T40" fmla="*/ 0 w 281"/>
                  <a:gd name="T41" fmla="*/ 254 h 4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1"/>
                  <a:gd name="T64" fmla="*/ 0 h 451"/>
                  <a:gd name="T65" fmla="*/ 281 w 281"/>
                  <a:gd name="T66" fmla="*/ 451 h 45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1" h="451">
                    <a:moveTo>
                      <a:pt x="0" y="254"/>
                    </a:moveTo>
                    <a:lnTo>
                      <a:pt x="76" y="439"/>
                    </a:lnTo>
                    <a:lnTo>
                      <a:pt x="100" y="451"/>
                    </a:lnTo>
                    <a:lnTo>
                      <a:pt x="119" y="376"/>
                    </a:lnTo>
                    <a:lnTo>
                      <a:pt x="281" y="201"/>
                    </a:lnTo>
                    <a:lnTo>
                      <a:pt x="266" y="162"/>
                    </a:lnTo>
                    <a:lnTo>
                      <a:pt x="242" y="174"/>
                    </a:lnTo>
                    <a:lnTo>
                      <a:pt x="211" y="135"/>
                    </a:lnTo>
                    <a:lnTo>
                      <a:pt x="172" y="31"/>
                    </a:lnTo>
                    <a:lnTo>
                      <a:pt x="168" y="16"/>
                    </a:lnTo>
                    <a:lnTo>
                      <a:pt x="104" y="0"/>
                    </a:lnTo>
                    <a:lnTo>
                      <a:pt x="96" y="12"/>
                    </a:lnTo>
                    <a:lnTo>
                      <a:pt x="84" y="16"/>
                    </a:lnTo>
                    <a:lnTo>
                      <a:pt x="57" y="16"/>
                    </a:lnTo>
                    <a:lnTo>
                      <a:pt x="25" y="88"/>
                    </a:lnTo>
                    <a:lnTo>
                      <a:pt x="25" y="92"/>
                    </a:lnTo>
                    <a:lnTo>
                      <a:pt x="33" y="107"/>
                    </a:lnTo>
                    <a:lnTo>
                      <a:pt x="25" y="154"/>
                    </a:lnTo>
                    <a:lnTo>
                      <a:pt x="37" y="170"/>
                    </a:lnTo>
                    <a:lnTo>
                      <a:pt x="0" y="254"/>
                    </a:lnTo>
                    <a:close/>
                  </a:path>
                </a:pathLst>
              </a:custGeom>
              <a:grpFill/>
              <a:ln w="12700" cmpd="sng">
                <a:solidFill>
                  <a:srgbClr val="FFCC66"/>
                </a:solidFill>
                <a:round/>
                <a:headEnd/>
                <a:tailEnd/>
              </a:ln>
            </p:spPr>
            <p:txBody>
              <a:bodyPr/>
              <a:lstStyle/>
              <a:p>
                <a:endParaRPr lang="en-US" dirty="0"/>
              </a:p>
            </p:txBody>
          </p:sp>
          <p:sp>
            <p:nvSpPr>
              <p:cNvPr id="8251" name="Freeform 25"/>
              <p:cNvSpPr>
                <a:spLocks/>
              </p:cNvSpPr>
              <p:nvPr/>
            </p:nvSpPr>
            <p:spPr bwMode="auto">
              <a:xfrm>
                <a:off x="4548" y="1104"/>
                <a:ext cx="281" cy="451"/>
              </a:xfrm>
              <a:custGeom>
                <a:avLst/>
                <a:gdLst>
                  <a:gd name="T0" fmla="*/ 0 w 281"/>
                  <a:gd name="T1" fmla="*/ 254 h 451"/>
                  <a:gd name="T2" fmla="*/ 76 w 281"/>
                  <a:gd name="T3" fmla="*/ 439 h 451"/>
                  <a:gd name="T4" fmla="*/ 100 w 281"/>
                  <a:gd name="T5" fmla="*/ 451 h 451"/>
                  <a:gd name="T6" fmla="*/ 119 w 281"/>
                  <a:gd name="T7" fmla="*/ 376 h 451"/>
                  <a:gd name="T8" fmla="*/ 281 w 281"/>
                  <a:gd name="T9" fmla="*/ 201 h 451"/>
                  <a:gd name="T10" fmla="*/ 266 w 281"/>
                  <a:gd name="T11" fmla="*/ 162 h 451"/>
                  <a:gd name="T12" fmla="*/ 242 w 281"/>
                  <a:gd name="T13" fmla="*/ 174 h 451"/>
                  <a:gd name="T14" fmla="*/ 211 w 281"/>
                  <a:gd name="T15" fmla="*/ 135 h 451"/>
                  <a:gd name="T16" fmla="*/ 172 w 281"/>
                  <a:gd name="T17" fmla="*/ 31 h 451"/>
                  <a:gd name="T18" fmla="*/ 168 w 281"/>
                  <a:gd name="T19" fmla="*/ 16 h 451"/>
                  <a:gd name="T20" fmla="*/ 104 w 281"/>
                  <a:gd name="T21" fmla="*/ 0 h 451"/>
                  <a:gd name="T22" fmla="*/ 96 w 281"/>
                  <a:gd name="T23" fmla="*/ 12 h 451"/>
                  <a:gd name="T24" fmla="*/ 84 w 281"/>
                  <a:gd name="T25" fmla="*/ 16 h 451"/>
                  <a:gd name="T26" fmla="*/ 57 w 281"/>
                  <a:gd name="T27" fmla="*/ 16 h 451"/>
                  <a:gd name="T28" fmla="*/ 25 w 281"/>
                  <a:gd name="T29" fmla="*/ 88 h 451"/>
                  <a:gd name="T30" fmla="*/ 25 w 281"/>
                  <a:gd name="T31" fmla="*/ 92 h 451"/>
                  <a:gd name="T32" fmla="*/ 33 w 281"/>
                  <a:gd name="T33" fmla="*/ 107 h 451"/>
                  <a:gd name="T34" fmla="*/ 25 w 281"/>
                  <a:gd name="T35" fmla="*/ 154 h 451"/>
                  <a:gd name="T36" fmla="*/ 37 w 281"/>
                  <a:gd name="T37" fmla="*/ 170 h 451"/>
                  <a:gd name="T38" fmla="*/ 0 w 281"/>
                  <a:gd name="T39" fmla="*/ 254 h 451"/>
                  <a:gd name="T40" fmla="*/ 0 w 281"/>
                  <a:gd name="T41" fmla="*/ 254 h 4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1"/>
                  <a:gd name="T64" fmla="*/ 0 h 451"/>
                  <a:gd name="T65" fmla="*/ 281 w 281"/>
                  <a:gd name="T66" fmla="*/ 451 h 45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1" h="451">
                    <a:moveTo>
                      <a:pt x="0" y="254"/>
                    </a:moveTo>
                    <a:lnTo>
                      <a:pt x="76" y="439"/>
                    </a:lnTo>
                    <a:lnTo>
                      <a:pt x="100" y="451"/>
                    </a:lnTo>
                    <a:lnTo>
                      <a:pt x="119" y="376"/>
                    </a:lnTo>
                    <a:lnTo>
                      <a:pt x="281" y="201"/>
                    </a:lnTo>
                    <a:lnTo>
                      <a:pt x="266" y="162"/>
                    </a:lnTo>
                    <a:lnTo>
                      <a:pt x="242" y="174"/>
                    </a:lnTo>
                    <a:lnTo>
                      <a:pt x="211" y="135"/>
                    </a:lnTo>
                    <a:lnTo>
                      <a:pt x="172" y="31"/>
                    </a:lnTo>
                    <a:lnTo>
                      <a:pt x="168" y="16"/>
                    </a:lnTo>
                    <a:lnTo>
                      <a:pt x="104" y="0"/>
                    </a:lnTo>
                    <a:lnTo>
                      <a:pt x="96" y="12"/>
                    </a:lnTo>
                    <a:lnTo>
                      <a:pt x="84" y="16"/>
                    </a:lnTo>
                    <a:lnTo>
                      <a:pt x="57" y="16"/>
                    </a:lnTo>
                    <a:lnTo>
                      <a:pt x="25" y="88"/>
                    </a:lnTo>
                    <a:lnTo>
                      <a:pt x="25" y="92"/>
                    </a:lnTo>
                    <a:lnTo>
                      <a:pt x="33" y="107"/>
                    </a:lnTo>
                    <a:lnTo>
                      <a:pt x="25" y="154"/>
                    </a:lnTo>
                    <a:lnTo>
                      <a:pt x="37" y="170"/>
                    </a:lnTo>
                    <a:lnTo>
                      <a:pt x="0" y="254"/>
                    </a:lnTo>
                  </a:path>
                </a:pathLst>
              </a:custGeom>
              <a:grpFill/>
              <a:ln w="12700" cmpd="sng">
                <a:solidFill>
                  <a:srgbClr val="FFCC66"/>
                </a:solidFill>
                <a:prstDash val="solid"/>
                <a:round/>
                <a:headEnd/>
                <a:tailEnd/>
              </a:ln>
            </p:spPr>
            <p:txBody>
              <a:bodyPr/>
              <a:lstStyle/>
              <a:p>
                <a:endParaRPr lang="en-US" dirty="0"/>
              </a:p>
            </p:txBody>
          </p:sp>
          <p:sp>
            <p:nvSpPr>
              <p:cNvPr id="8252" name="Freeform 26"/>
              <p:cNvSpPr>
                <a:spLocks/>
              </p:cNvSpPr>
              <p:nvPr/>
            </p:nvSpPr>
            <p:spPr bwMode="auto">
              <a:xfrm>
                <a:off x="4521" y="1358"/>
                <a:ext cx="127" cy="273"/>
              </a:xfrm>
              <a:custGeom>
                <a:avLst/>
                <a:gdLst>
                  <a:gd name="T0" fmla="*/ 119 w 127"/>
                  <a:gd name="T1" fmla="*/ 217 h 273"/>
                  <a:gd name="T2" fmla="*/ 95 w 127"/>
                  <a:gd name="T3" fmla="*/ 244 h 273"/>
                  <a:gd name="T4" fmla="*/ 16 w 127"/>
                  <a:gd name="T5" fmla="*/ 273 h 273"/>
                  <a:gd name="T6" fmla="*/ 0 w 127"/>
                  <a:gd name="T7" fmla="*/ 158 h 273"/>
                  <a:gd name="T8" fmla="*/ 4 w 127"/>
                  <a:gd name="T9" fmla="*/ 154 h 273"/>
                  <a:gd name="T10" fmla="*/ 16 w 127"/>
                  <a:gd name="T11" fmla="*/ 78 h 273"/>
                  <a:gd name="T12" fmla="*/ 16 w 127"/>
                  <a:gd name="T13" fmla="*/ 7 h 273"/>
                  <a:gd name="T14" fmla="*/ 27 w 127"/>
                  <a:gd name="T15" fmla="*/ 0 h 273"/>
                  <a:gd name="T16" fmla="*/ 103 w 127"/>
                  <a:gd name="T17" fmla="*/ 185 h 273"/>
                  <a:gd name="T18" fmla="*/ 127 w 127"/>
                  <a:gd name="T19" fmla="*/ 197 h 273"/>
                  <a:gd name="T20" fmla="*/ 119 w 127"/>
                  <a:gd name="T21" fmla="*/ 217 h 273"/>
                  <a:gd name="T22" fmla="*/ 119 w 127"/>
                  <a:gd name="T23" fmla="*/ 217 h 273"/>
                  <a:gd name="T24" fmla="*/ 119 w 127"/>
                  <a:gd name="T25" fmla="*/ 217 h 2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
                  <a:gd name="T40" fmla="*/ 0 h 273"/>
                  <a:gd name="T41" fmla="*/ 127 w 127"/>
                  <a:gd name="T42" fmla="*/ 273 h 2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 h="273">
                    <a:moveTo>
                      <a:pt x="119" y="217"/>
                    </a:moveTo>
                    <a:lnTo>
                      <a:pt x="95" y="244"/>
                    </a:lnTo>
                    <a:lnTo>
                      <a:pt x="16" y="273"/>
                    </a:lnTo>
                    <a:lnTo>
                      <a:pt x="0" y="158"/>
                    </a:lnTo>
                    <a:lnTo>
                      <a:pt x="4" y="154"/>
                    </a:lnTo>
                    <a:lnTo>
                      <a:pt x="16" y="78"/>
                    </a:lnTo>
                    <a:lnTo>
                      <a:pt x="16" y="7"/>
                    </a:lnTo>
                    <a:lnTo>
                      <a:pt x="27" y="0"/>
                    </a:lnTo>
                    <a:lnTo>
                      <a:pt x="103" y="185"/>
                    </a:lnTo>
                    <a:lnTo>
                      <a:pt x="127" y="197"/>
                    </a:lnTo>
                    <a:lnTo>
                      <a:pt x="119" y="217"/>
                    </a:lnTo>
                    <a:close/>
                  </a:path>
                </a:pathLst>
              </a:custGeom>
              <a:grpFill/>
              <a:ln w="12700" cmpd="sng">
                <a:solidFill>
                  <a:srgbClr val="FFCC66"/>
                </a:solidFill>
                <a:round/>
                <a:headEnd/>
                <a:tailEnd/>
              </a:ln>
            </p:spPr>
            <p:txBody>
              <a:bodyPr/>
              <a:lstStyle/>
              <a:p>
                <a:endParaRPr lang="en-US" dirty="0"/>
              </a:p>
            </p:txBody>
          </p:sp>
          <p:sp>
            <p:nvSpPr>
              <p:cNvPr id="8253" name="Freeform 27"/>
              <p:cNvSpPr>
                <a:spLocks/>
              </p:cNvSpPr>
              <p:nvPr/>
            </p:nvSpPr>
            <p:spPr bwMode="auto">
              <a:xfrm>
                <a:off x="4521" y="1358"/>
                <a:ext cx="127" cy="273"/>
              </a:xfrm>
              <a:custGeom>
                <a:avLst/>
                <a:gdLst>
                  <a:gd name="T0" fmla="*/ 119 w 127"/>
                  <a:gd name="T1" fmla="*/ 217 h 273"/>
                  <a:gd name="T2" fmla="*/ 95 w 127"/>
                  <a:gd name="T3" fmla="*/ 244 h 273"/>
                  <a:gd name="T4" fmla="*/ 16 w 127"/>
                  <a:gd name="T5" fmla="*/ 273 h 273"/>
                  <a:gd name="T6" fmla="*/ 0 w 127"/>
                  <a:gd name="T7" fmla="*/ 158 h 273"/>
                  <a:gd name="T8" fmla="*/ 4 w 127"/>
                  <a:gd name="T9" fmla="*/ 154 h 273"/>
                  <a:gd name="T10" fmla="*/ 16 w 127"/>
                  <a:gd name="T11" fmla="*/ 78 h 273"/>
                  <a:gd name="T12" fmla="*/ 16 w 127"/>
                  <a:gd name="T13" fmla="*/ 7 h 273"/>
                  <a:gd name="T14" fmla="*/ 27 w 127"/>
                  <a:gd name="T15" fmla="*/ 0 h 273"/>
                  <a:gd name="T16" fmla="*/ 103 w 127"/>
                  <a:gd name="T17" fmla="*/ 185 h 273"/>
                  <a:gd name="T18" fmla="*/ 127 w 127"/>
                  <a:gd name="T19" fmla="*/ 197 h 273"/>
                  <a:gd name="T20" fmla="*/ 119 w 127"/>
                  <a:gd name="T21" fmla="*/ 217 h 273"/>
                  <a:gd name="T22" fmla="*/ 119 w 127"/>
                  <a:gd name="T23" fmla="*/ 217 h 2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7"/>
                  <a:gd name="T37" fmla="*/ 0 h 273"/>
                  <a:gd name="T38" fmla="*/ 127 w 127"/>
                  <a:gd name="T39" fmla="*/ 273 h 27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7" h="273">
                    <a:moveTo>
                      <a:pt x="119" y="217"/>
                    </a:moveTo>
                    <a:lnTo>
                      <a:pt x="95" y="244"/>
                    </a:lnTo>
                    <a:lnTo>
                      <a:pt x="16" y="273"/>
                    </a:lnTo>
                    <a:lnTo>
                      <a:pt x="0" y="158"/>
                    </a:lnTo>
                    <a:lnTo>
                      <a:pt x="4" y="154"/>
                    </a:lnTo>
                    <a:lnTo>
                      <a:pt x="16" y="78"/>
                    </a:lnTo>
                    <a:lnTo>
                      <a:pt x="16" y="7"/>
                    </a:lnTo>
                    <a:lnTo>
                      <a:pt x="27" y="0"/>
                    </a:lnTo>
                    <a:lnTo>
                      <a:pt x="103" y="185"/>
                    </a:lnTo>
                    <a:lnTo>
                      <a:pt x="127" y="197"/>
                    </a:lnTo>
                    <a:lnTo>
                      <a:pt x="119" y="217"/>
                    </a:lnTo>
                  </a:path>
                </a:pathLst>
              </a:custGeom>
              <a:grpFill/>
              <a:ln w="12700" cmpd="sng">
                <a:solidFill>
                  <a:srgbClr val="FFCC66"/>
                </a:solidFill>
                <a:prstDash val="solid"/>
                <a:round/>
                <a:headEnd/>
                <a:tailEnd/>
              </a:ln>
            </p:spPr>
            <p:txBody>
              <a:bodyPr/>
              <a:lstStyle/>
              <a:p>
                <a:endParaRPr lang="en-US" dirty="0"/>
              </a:p>
            </p:txBody>
          </p:sp>
          <p:sp>
            <p:nvSpPr>
              <p:cNvPr id="8254" name="Freeform 28"/>
              <p:cNvSpPr>
                <a:spLocks/>
              </p:cNvSpPr>
              <p:nvPr/>
            </p:nvSpPr>
            <p:spPr bwMode="auto">
              <a:xfrm>
                <a:off x="4410" y="1365"/>
                <a:ext cx="127" cy="278"/>
              </a:xfrm>
              <a:custGeom>
                <a:avLst/>
                <a:gdLst>
                  <a:gd name="T0" fmla="*/ 111 w 127"/>
                  <a:gd name="T1" fmla="*/ 32 h 278"/>
                  <a:gd name="T2" fmla="*/ 0 w 127"/>
                  <a:gd name="T3" fmla="*/ 71 h 278"/>
                  <a:gd name="T4" fmla="*/ 83 w 127"/>
                  <a:gd name="T5" fmla="*/ 278 h 278"/>
                  <a:gd name="T6" fmla="*/ 127 w 127"/>
                  <a:gd name="T7" fmla="*/ 266 h 278"/>
                  <a:gd name="T8" fmla="*/ 111 w 127"/>
                  <a:gd name="T9" fmla="*/ 151 h 278"/>
                  <a:gd name="T10" fmla="*/ 115 w 127"/>
                  <a:gd name="T11" fmla="*/ 147 h 278"/>
                  <a:gd name="T12" fmla="*/ 127 w 127"/>
                  <a:gd name="T13" fmla="*/ 71 h 278"/>
                  <a:gd name="T14" fmla="*/ 127 w 127"/>
                  <a:gd name="T15" fmla="*/ 51 h 278"/>
                  <a:gd name="T16" fmla="*/ 123 w 127"/>
                  <a:gd name="T17" fmla="*/ 0 h 278"/>
                  <a:gd name="T18" fmla="*/ 111 w 127"/>
                  <a:gd name="T19" fmla="*/ 32 h 278"/>
                  <a:gd name="T20" fmla="*/ 111 w 127"/>
                  <a:gd name="T21" fmla="*/ 32 h 278"/>
                  <a:gd name="T22" fmla="*/ 111 w 127"/>
                  <a:gd name="T23" fmla="*/ 32 h 27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7"/>
                  <a:gd name="T37" fmla="*/ 0 h 278"/>
                  <a:gd name="T38" fmla="*/ 127 w 127"/>
                  <a:gd name="T39" fmla="*/ 278 h 27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7" h="278">
                    <a:moveTo>
                      <a:pt x="111" y="32"/>
                    </a:moveTo>
                    <a:lnTo>
                      <a:pt x="0" y="71"/>
                    </a:lnTo>
                    <a:lnTo>
                      <a:pt x="83" y="278"/>
                    </a:lnTo>
                    <a:lnTo>
                      <a:pt x="127" y="266"/>
                    </a:lnTo>
                    <a:lnTo>
                      <a:pt x="111" y="151"/>
                    </a:lnTo>
                    <a:lnTo>
                      <a:pt x="115" y="147"/>
                    </a:lnTo>
                    <a:lnTo>
                      <a:pt x="127" y="71"/>
                    </a:lnTo>
                    <a:lnTo>
                      <a:pt x="127" y="51"/>
                    </a:lnTo>
                    <a:lnTo>
                      <a:pt x="123" y="0"/>
                    </a:lnTo>
                    <a:lnTo>
                      <a:pt x="111" y="32"/>
                    </a:lnTo>
                    <a:close/>
                  </a:path>
                </a:pathLst>
              </a:custGeom>
              <a:grpFill/>
              <a:ln w="12700" cmpd="sng">
                <a:solidFill>
                  <a:srgbClr val="FFCC66"/>
                </a:solidFill>
                <a:round/>
                <a:headEnd/>
                <a:tailEnd/>
              </a:ln>
            </p:spPr>
            <p:txBody>
              <a:bodyPr/>
              <a:lstStyle/>
              <a:p>
                <a:endParaRPr lang="en-US" dirty="0"/>
              </a:p>
            </p:txBody>
          </p:sp>
          <p:sp>
            <p:nvSpPr>
              <p:cNvPr id="8255" name="Freeform 29"/>
              <p:cNvSpPr>
                <a:spLocks/>
              </p:cNvSpPr>
              <p:nvPr/>
            </p:nvSpPr>
            <p:spPr bwMode="auto">
              <a:xfrm>
                <a:off x="4410" y="1365"/>
                <a:ext cx="127" cy="278"/>
              </a:xfrm>
              <a:custGeom>
                <a:avLst/>
                <a:gdLst>
                  <a:gd name="T0" fmla="*/ 111 w 127"/>
                  <a:gd name="T1" fmla="*/ 32 h 278"/>
                  <a:gd name="T2" fmla="*/ 0 w 127"/>
                  <a:gd name="T3" fmla="*/ 71 h 278"/>
                  <a:gd name="T4" fmla="*/ 83 w 127"/>
                  <a:gd name="T5" fmla="*/ 278 h 278"/>
                  <a:gd name="T6" fmla="*/ 127 w 127"/>
                  <a:gd name="T7" fmla="*/ 266 h 278"/>
                  <a:gd name="T8" fmla="*/ 111 w 127"/>
                  <a:gd name="T9" fmla="*/ 151 h 278"/>
                  <a:gd name="T10" fmla="*/ 115 w 127"/>
                  <a:gd name="T11" fmla="*/ 147 h 278"/>
                  <a:gd name="T12" fmla="*/ 127 w 127"/>
                  <a:gd name="T13" fmla="*/ 71 h 278"/>
                  <a:gd name="T14" fmla="*/ 127 w 127"/>
                  <a:gd name="T15" fmla="*/ 51 h 278"/>
                  <a:gd name="T16" fmla="*/ 123 w 127"/>
                  <a:gd name="T17" fmla="*/ 0 h 278"/>
                  <a:gd name="T18" fmla="*/ 111 w 127"/>
                  <a:gd name="T19" fmla="*/ 32 h 278"/>
                  <a:gd name="T20" fmla="*/ 111 w 127"/>
                  <a:gd name="T21" fmla="*/ 32 h 2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7"/>
                  <a:gd name="T34" fmla="*/ 0 h 278"/>
                  <a:gd name="T35" fmla="*/ 127 w 127"/>
                  <a:gd name="T36" fmla="*/ 278 h 2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7" h="278">
                    <a:moveTo>
                      <a:pt x="111" y="32"/>
                    </a:moveTo>
                    <a:lnTo>
                      <a:pt x="0" y="71"/>
                    </a:lnTo>
                    <a:lnTo>
                      <a:pt x="83" y="278"/>
                    </a:lnTo>
                    <a:lnTo>
                      <a:pt x="127" y="266"/>
                    </a:lnTo>
                    <a:lnTo>
                      <a:pt x="111" y="151"/>
                    </a:lnTo>
                    <a:lnTo>
                      <a:pt x="115" y="147"/>
                    </a:lnTo>
                    <a:lnTo>
                      <a:pt x="127" y="71"/>
                    </a:lnTo>
                    <a:lnTo>
                      <a:pt x="127" y="51"/>
                    </a:lnTo>
                    <a:lnTo>
                      <a:pt x="123" y="0"/>
                    </a:lnTo>
                    <a:lnTo>
                      <a:pt x="111" y="32"/>
                    </a:lnTo>
                  </a:path>
                </a:pathLst>
              </a:custGeom>
              <a:grpFill/>
              <a:ln w="12700" cmpd="sng">
                <a:solidFill>
                  <a:srgbClr val="FFCC66"/>
                </a:solidFill>
                <a:prstDash val="solid"/>
                <a:round/>
                <a:headEnd/>
                <a:tailEnd/>
              </a:ln>
            </p:spPr>
            <p:txBody>
              <a:bodyPr/>
              <a:lstStyle/>
              <a:p>
                <a:endParaRPr lang="en-US" dirty="0"/>
              </a:p>
            </p:txBody>
          </p:sp>
          <p:sp>
            <p:nvSpPr>
              <p:cNvPr id="8256" name="Freeform 30"/>
              <p:cNvSpPr>
                <a:spLocks/>
              </p:cNvSpPr>
              <p:nvPr/>
            </p:nvSpPr>
            <p:spPr bwMode="auto">
              <a:xfrm>
                <a:off x="4493" y="1575"/>
                <a:ext cx="254" cy="142"/>
              </a:xfrm>
              <a:custGeom>
                <a:avLst/>
                <a:gdLst>
                  <a:gd name="T0" fmla="*/ 0 w 254"/>
                  <a:gd name="T1" fmla="*/ 115 h 142"/>
                  <a:gd name="T2" fmla="*/ 4 w 254"/>
                  <a:gd name="T3" fmla="*/ 142 h 142"/>
                  <a:gd name="T4" fmla="*/ 115 w 254"/>
                  <a:gd name="T5" fmla="*/ 103 h 142"/>
                  <a:gd name="T6" fmla="*/ 143 w 254"/>
                  <a:gd name="T7" fmla="*/ 95 h 142"/>
                  <a:gd name="T8" fmla="*/ 170 w 254"/>
                  <a:gd name="T9" fmla="*/ 130 h 142"/>
                  <a:gd name="T10" fmla="*/ 190 w 254"/>
                  <a:gd name="T11" fmla="*/ 115 h 142"/>
                  <a:gd name="T12" fmla="*/ 210 w 254"/>
                  <a:gd name="T13" fmla="*/ 103 h 142"/>
                  <a:gd name="T14" fmla="*/ 206 w 254"/>
                  <a:gd name="T15" fmla="*/ 115 h 142"/>
                  <a:gd name="T16" fmla="*/ 210 w 254"/>
                  <a:gd name="T17" fmla="*/ 122 h 142"/>
                  <a:gd name="T18" fmla="*/ 230 w 254"/>
                  <a:gd name="T19" fmla="*/ 119 h 142"/>
                  <a:gd name="T20" fmla="*/ 238 w 254"/>
                  <a:gd name="T21" fmla="*/ 115 h 142"/>
                  <a:gd name="T22" fmla="*/ 254 w 254"/>
                  <a:gd name="T23" fmla="*/ 79 h 142"/>
                  <a:gd name="T24" fmla="*/ 234 w 254"/>
                  <a:gd name="T25" fmla="*/ 56 h 142"/>
                  <a:gd name="T26" fmla="*/ 230 w 254"/>
                  <a:gd name="T27" fmla="*/ 56 h 142"/>
                  <a:gd name="T28" fmla="*/ 230 w 254"/>
                  <a:gd name="T29" fmla="*/ 75 h 142"/>
                  <a:gd name="T30" fmla="*/ 234 w 254"/>
                  <a:gd name="T31" fmla="*/ 87 h 142"/>
                  <a:gd name="T32" fmla="*/ 213 w 254"/>
                  <a:gd name="T33" fmla="*/ 87 h 142"/>
                  <a:gd name="T34" fmla="*/ 166 w 254"/>
                  <a:gd name="T35" fmla="*/ 48 h 142"/>
                  <a:gd name="T36" fmla="*/ 166 w 254"/>
                  <a:gd name="T37" fmla="*/ 11 h 142"/>
                  <a:gd name="T38" fmla="*/ 147 w 254"/>
                  <a:gd name="T39" fmla="*/ 0 h 142"/>
                  <a:gd name="T40" fmla="*/ 123 w 254"/>
                  <a:gd name="T41" fmla="*/ 27 h 142"/>
                  <a:gd name="T42" fmla="*/ 44 w 254"/>
                  <a:gd name="T43" fmla="*/ 56 h 142"/>
                  <a:gd name="T44" fmla="*/ 0 w 254"/>
                  <a:gd name="T45" fmla="*/ 68 h 142"/>
                  <a:gd name="T46" fmla="*/ 0 w 254"/>
                  <a:gd name="T47" fmla="*/ 115 h 142"/>
                  <a:gd name="T48" fmla="*/ 0 w 254"/>
                  <a:gd name="T49" fmla="*/ 115 h 142"/>
                  <a:gd name="T50" fmla="*/ 0 w 254"/>
                  <a:gd name="T51" fmla="*/ 115 h 1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54"/>
                  <a:gd name="T79" fmla="*/ 0 h 142"/>
                  <a:gd name="T80" fmla="*/ 254 w 254"/>
                  <a:gd name="T81" fmla="*/ 142 h 1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54" h="142">
                    <a:moveTo>
                      <a:pt x="0" y="115"/>
                    </a:moveTo>
                    <a:lnTo>
                      <a:pt x="4" y="142"/>
                    </a:lnTo>
                    <a:lnTo>
                      <a:pt x="115" y="103"/>
                    </a:lnTo>
                    <a:lnTo>
                      <a:pt x="143" y="95"/>
                    </a:lnTo>
                    <a:lnTo>
                      <a:pt x="170" y="130"/>
                    </a:lnTo>
                    <a:lnTo>
                      <a:pt x="190" y="115"/>
                    </a:lnTo>
                    <a:lnTo>
                      <a:pt x="210" y="103"/>
                    </a:lnTo>
                    <a:lnTo>
                      <a:pt x="206" y="115"/>
                    </a:lnTo>
                    <a:lnTo>
                      <a:pt x="210" y="122"/>
                    </a:lnTo>
                    <a:lnTo>
                      <a:pt x="230" y="119"/>
                    </a:lnTo>
                    <a:lnTo>
                      <a:pt x="238" y="115"/>
                    </a:lnTo>
                    <a:lnTo>
                      <a:pt x="254" y="79"/>
                    </a:lnTo>
                    <a:lnTo>
                      <a:pt x="234" y="56"/>
                    </a:lnTo>
                    <a:lnTo>
                      <a:pt x="230" y="56"/>
                    </a:lnTo>
                    <a:lnTo>
                      <a:pt x="230" y="75"/>
                    </a:lnTo>
                    <a:lnTo>
                      <a:pt x="234" y="87"/>
                    </a:lnTo>
                    <a:lnTo>
                      <a:pt x="213" y="87"/>
                    </a:lnTo>
                    <a:lnTo>
                      <a:pt x="166" y="48"/>
                    </a:lnTo>
                    <a:lnTo>
                      <a:pt x="166" y="11"/>
                    </a:lnTo>
                    <a:lnTo>
                      <a:pt x="147" y="0"/>
                    </a:lnTo>
                    <a:lnTo>
                      <a:pt x="123" y="27"/>
                    </a:lnTo>
                    <a:lnTo>
                      <a:pt x="44" y="56"/>
                    </a:lnTo>
                    <a:lnTo>
                      <a:pt x="0" y="68"/>
                    </a:lnTo>
                    <a:lnTo>
                      <a:pt x="0" y="115"/>
                    </a:lnTo>
                    <a:close/>
                  </a:path>
                </a:pathLst>
              </a:custGeom>
              <a:grpFill/>
              <a:ln w="12700" cmpd="sng">
                <a:solidFill>
                  <a:srgbClr val="FFCC66"/>
                </a:solidFill>
                <a:round/>
                <a:headEnd/>
                <a:tailEnd/>
              </a:ln>
            </p:spPr>
            <p:txBody>
              <a:bodyPr/>
              <a:lstStyle/>
              <a:p>
                <a:endParaRPr lang="en-US" dirty="0"/>
              </a:p>
            </p:txBody>
          </p:sp>
          <p:sp>
            <p:nvSpPr>
              <p:cNvPr id="8257" name="Freeform 31"/>
              <p:cNvSpPr>
                <a:spLocks/>
              </p:cNvSpPr>
              <p:nvPr/>
            </p:nvSpPr>
            <p:spPr bwMode="auto">
              <a:xfrm>
                <a:off x="4493" y="1575"/>
                <a:ext cx="254" cy="142"/>
              </a:xfrm>
              <a:custGeom>
                <a:avLst/>
                <a:gdLst>
                  <a:gd name="T0" fmla="*/ 0 w 254"/>
                  <a:gd name="T1" fmla="*/ 115 h 142"/>
                  <a:gd name="T2" fmla="*/ 4 w 254"/>
                  <a:gd name="T3" fmla="*/ 142 h 142"/>
                  <a:gd name="T4" fmla="*/ 115 w 254"/>
                  <a:gd name="T5" fmla="*/ 103 h 142"/>
                  <a:gd name="T6" fmla="*/ 143 w 254"/>
                  <a:gd name="T7" fmla="*/ 95 h 142"/>
                  <a:gd name="T8" fmla="*/ 170 w 254"/>
                  <a:gd name="T9" fmla="*/ 130 h 142"/>
                  <a:gd name="T10" fmla="*/ 190 w 254"/>
                  <a:gd name="T11" fmla="*/ 115 h 142"/>
                  <a:gd name="T12" fmla="*/ 210 w 254"/>
                  <a:gd name="T13" fmla="*/ 103 h 142"/>
                  <a:gd name="T14" fmla="*/ 206 w 254"/>
                  <a:gd name="T15" fmla="*/ 115 h 142"/>
                  <a:gd name="T16" fmla="*/ 210 w 254"/>
                  <a:gd name="T17" fmla="*/ 122 h 142"/>
                  <a:gd name="T18" fmla="*/ 230 w 254"/>
                  <a:gd name="T19" fmla="*/ 119 h 142"/>
                  <a:gd name="T20" fmla="*/ 238 w 254"/>
                  <a:gd name="T21" fmla="*/ 115 h 142"/>
                  <a:gd name="T22" fmla="*/ 254 w 254"/>
                  <a:gd name="T23" fmla="*/ 79 h 142"/>
                  <a:gd name="T24" fmla="*/ 234 w 254"/>
                  <a:gd name="T25" fmla="*/ 56 h 142"/>
                  <a:gd name="T26" fmla="*/ 230 w 254"/>
                  <a:gd name="T27" fmla="*/ 56 h 142"/>
                  <a:gd name="T28" fmla="*/ 230 w 254"/>
                  <a:gd name="T29" fmla="*/ 75 h 142"/>
                  <a:gd name="T30" fmla="*/ 234 w 254"/>
                  <a:gd name="T31" fmla="*/ 87 h 142"/>
                  <a:gd name="T32" fmla="*/ 213 w 254"/>
                  <a:gd name="T33" fmla="*/ 87 h 142"/>
                  <a:gd name="T34" fmla="*/ 166 w 254"/>
                  <a:gd name="T35" fmla="*/ 48 h 142"/>
                  <a:gd name="T36" fmla="*/ 166 w 254"/>
                  <a:gd name="T37" fmla="*/ 11 h 142"/>
                  <a:gd name="T38" fmla="*/ 147 w 254"/>
                  <a:gd name="T39" fmla="*/ 0 h 142"/>
                  <a:gd name="T40" fmla="*/ 123 w 254"/>
                  <a:gd name="T41" fmla="*/ 27 h 142"/>
                  <a:gd name="T42" fmla="*/ 44 w 254"/>
                  <a:gd name="T43" fmla="*/ 56 h 142"/>
                  <a:gd name="T44" fmla="*/ 0 w 254"/>
                  <a:gd name="T45" fmla="*/ 68 h 142"/>
                  <a:gd name="T46" fmla="*/ 0 w 254"/>
                  <a:gd name="T47" fmla="*/ 115 h 142"/>
                  <a:gd name="T48" fmla="*/ 0 w 254"/>
                  <a:gd name="T49" fmla="*/ 115 h 1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4"/>
                  <a:gd name="T76" fmla="*/ 0 h 142"/>
                  <a:gd name="T77" fmla="*/ 254 w 254"/>
                  <a:gd name="T78" fmla="*/ 142 h 14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4" h="142">
                    <a:moveTo>
                      <a:pt x="0" y="115"/>
                    </a:moveTo>
                    <a:lnTo>
                      <a:pt x="4" y="142"/>
                    </a:lnTo>
                    <a:lnTo>
                      <a:pt x="115" y="103"/>
                    </a:lnTo>
                    <a:lnTo>
                      <a:pt x="143" y="95"/>
                    </a:lnTo>
                    <a:lnTo>
                      <a:pt x="170" y="130"/>
                    </a:lnTo>
                    <a:lnTo>
                      <a:pt x="190" y="115"/>
                    </a:lnTo>
                    <a:lnTo>
                      <a:pt x="210" y="103"/>
                    </a:lnTo>
                    <a:lnTo>
                      <a:pt x="206" y="115"/>
                    </a:lnTo>
                    <a:lnTo>
                      <a:pt x="210" y="122"/>
                    </a:lnTo>
                    <a:lnTo>
                      <a:pt x="230" y="119"/>
                    </a:lnTo>
                    <a:lnTo>
                      <a:pt x="238" y="115"/>
                    </a:lnTo>
                    <a:lnTo>
                      <a:pt x="254" y="79"/>
                    </a:lnTo>
                    <a:lnTo>
                      <a:pt x="234" y="56"/>
                    </a:lnTo>
                    <a:lnTo>
                      <a:pt x="230" y="56"/>
                    </a:lnTo>
                    <a:lnTo>
                      <a:pt x="230" y="75"/>
                    </a:lnTo>
                    <a:lnTo>
                      <a:pt x="234" y="87"/>
                    </a:lnTo>
                    <a:lnTo>
                      <a:pt x="213" y="87"/>
                    </a:lnTo>
                    <a:lnTo>
                      <a:pt x="166" y="48"/>
                    </a:lnTo>
                    <a:lnTo>
                      <a:pt x="166" y="11"/>
                    </a:lnTo>
                    <a:lnTo>
                      <a:pt x="147" y="0"/>
                    </a:lnTo>
                    <a:lnTo>
                      <a:pt x="123" y="27"/>
                    </a:lnTo>
                    <a:lnTo>
                      <a:pt x="44" y="56"/>
                    </a:lnTo>
                    <a:lnTo>
                      <a:pt x="0" y="68"/>
                    </a:lnTo>
                    <a:lnTo>
                      <a:pt x="0" y="115"/>
                    </a:lnTo>
                  </a:path>
                </a:pathLst>
              </a:custGeom>
              <a:grpFill/>
              <a:ln w="12700" cmpd="sng">
                <a:solidFill>
                  <a:srgbClr val="FFCC66"/>
                </a:solidFill>
                <a:prstDash val="solid"/>
                <a:round/>
                <a:headEnd/>
                <a:tailEnd/>
              </a:ln>
            </p:spPr>
            <p:txBody>
              <a:bodyPr/>
              <a:lstStyle/>
              <a:p>
                <a:endParaRPr lang="en-US" dirty="0"/>
              </a:p>
            </p:txBody>
          </p:sp>
          <p:sp>
            <p:nvSpPr>
              <p:cNvPr id="8258" name="Freeform 32"/>
              <p:cNvSpPr>
                <a:spLocks/>
              </p:cNvSpPr>
              <p:nvPr/>
            </p:nvSpPr>
            <p:spPr bwMode="auto">
              <a:xfrm>
                <a:off x="4608" y="1670"/>
                <a:ext cx="55" cy="71"/>
              </a:xfrm>
              <a:custGeom>
                <a:avLst/>
                <a:gdLst>
                  <a:gd name="T0" fmla="*/ 0 w 55"/>
                  <a:gd name="T1" fmla="*/ 12 h 71"/>
                  <a:gd name="T2" fmla="*/ 12 w 55"/>
                  <a:gd name="T3" fmla="*/ 59 h 71"/>
                  <a:gd name="T4" fmla="*/ 16 w 55"/>
                  <a:gd name="T5" fmla="*/ 71 h 71"/>
                  <a:gd name="T6" fmla="*/ 55 w 55"/>
                  <a:gd name="T7" fmla="*/ 35 h 71"/>
                  <a:gd name="T8" fmla="*/ 28 w 55"/>
                  <a:gd name="T9" fmla="*/ 0 h 71"/>
                  <a:gd name="T10" fmla="*/ 0 w 55"/>
                  <a:gd name="T11" fmla="*/ 8 h 71"/>
                  <a:gd name="T12" fmla="*/ 0 w 55"/>
                  <a:gd name="T13" fmla="*/ 12 h 71"/>
                  <a:gd name="T14" fmla="*/ 0 w 55"/>
                  <a:gd name="T15" fmla="*/ 12 h 71"/>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71"/>
                  <a:gd name="T26" fmla="*/ 55 w 55"/>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71">
                    <a:moveTo>
                      <a:pt x="0" y="12"/>
                    </a:moveTo>
                    <a:lnTo>
                      <a:pt x="12" y="59"/>
                    </a:lnTo>
                    <a:lnTo>
                      <a:pt x="16" y="71"/>
                    </a:lnTo>
                    <a:lnTo>
                      <a:pt x="55" y="35"/>
                    </a:lnTo>
                    <a:lnTo>
                      <a:pt x="28" y="0"/>
                    </a:lnTo>
                    <a:lnTo>
                      <a:pt x="0" y="8"/>
                    </a:lnTo>
                    <a:lnTo>
                      <a:pt x="0" y="12"/>
                    </a:lnTo>
                    <a:close/>
                  </a:path>
                </a:pathLst>
              </a:custGeom>
              <a:grpFill/>
              <a:ln w="12700" cmpd="sng">
                <a:solidFill>
                  <a:srgbClr val="FFCC66"/>
                </a:solidFill>
                <a:round/>
                <a:headEnd/>
                <a:tailEnd/>
              </a:ln>
            </p:spPr>
            <p:txBody>
              <a:bodyPr/>
              <a:lstStyle/>
              <a:p>
                <a:endParaRPr lang="en-US" dirty="0"/>
              </a:p>
            </p:txBody>
          </p:sp>
          <p:sp>
            <p:nvSpPr>
              <p:cNvPr id="8259" name="Freeform 33"/>
              <p:cNvSpPr>
                <a:spLocks/>
              </p:cNvSpPr>
              <p:nvPr/>
            </p:nvSpPr>
            <p:spPr bwMode="auto">
              <a:xfrm>
                <a:off x="4608" y="1670"/>
                <a:ext cx="55" cy="71"/>
              </a:xfrm>
              <a:custGeom>
                <a:avLst/>
                <a:gdLst>
                  <a:gd name="T0" fmla="*/ 0 w 55"/>
                  <a:gd name="T1" fmla="*/ 12 h 71"/>
                  <a:gd name="T2" fmla="*/ 12 w 55"/>
                  <a:gd name="T3" fmla="*/ 59 h 71"/>
                  <a:gd name="T4" fmla="*/ 16 w 55"/>
                  <a:gd name="T5" fmla="*/ 71 h 71"/>
                  <a:gd name="T6" fmla="*/ 55 w 55"/>
                  <a:gd name="T7" fmla="*/ 35 h 71"/>
                  <a:gd name="T8" fmla="*/ 28 w 55"/>
                  <a:gd name="T9" fmla="*/ 0 h 71"/>
                  <a:gd name="T10" fmla="*/ 0 w 55"/>
                  <a:gd name="T11" fmla="*/ 8 h 71"/>
                  <a:gd name="T12" fmla="*/ 0 w 55"/>
                  <a:gd name="T13" fmla="*/ 12 h 71"/>
                  <a:gd name="T14" fmla="*/ 0 w 55"/>
                  <a:gd name="T15" fmla="*/ 12 h 71"/>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71"/>
                  <a:gd name="T26" fmla="*/ 55 w 55"/>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71">
                    <a:moveTo>
                      <a:pt x="0" y="12"/>
                    </a:moveTo>
                    <a:lnTo>
                      <a:pt x="12" y="59"/>
                    </a:lnTo>
                    <a:lnTo>
                      <a:pt x="16" y="71"/>
                    </a:lnTo>
                    <a:lnTo>
                      <a:pt x="55" y="35"/>
                    </a:lnTo>
                    <a:lnTo>
                      <a:pt x="28" y="0"/>
                    </a:lnTo>
                    <a:lnTo>
                      <a:pt x="0" y="8"/>
                    </a:lnTo>
                    <a:lnTo>
                      <a:pt x="0" y="12"/>
                    </a:lnTo>
                  </a:path>
                </a:pathLst>
              </a:custGeom>
              <a:grpFill/>
              <a:ln w="12700" cmpd="sng">
                <a:solidFill>
                  <a:srgbClr val="FFCC66"/>
                </a:solidFill>
                <a:prstDash val="solid"/>
                <a:round/>
                <a:headEnd/>
                <a:tailEnd/>
              </a:ln>
            </p:spPr>
            <p:txBody>
              <a:bodyPr/>
              <a:lstStyle/>
              <a:p>
                <a:endParaRPr lang="en-US" dirty="0"/>
              </a:p>
            </p:txBody>
          </p:sp>
          <p:sp>
            <p:nvSpPr>
              <p:cNvPr id="8260" name="Freeform 34"/>
              <p:cNvSpPr>
                <a:spLocks/>
              </p:cNvSpPr>
              <p:nvPr/>
            </p:nvSpPr>
            <p:spPr bwMode="auto">
              <a:xfrm>
                <a:off x="4497" y="1678"/>
                <a:ext cx="127" cy="131"/>
              </a:xfrm>
              <a:custGeom>
                <a:avLst/>
                <a:gdLst>
                  <a:gd name="T0" fmla="*/ 111 w 127"/>
                  <a:gd name="T1" fmla="*/ 0 h 131"/>
                  <a:gd name="T2" fmla="*/ 123 w 127"/>
                  <a:gd name="T3" fmla="*/ 51 h 131"/>
                  <a:gd name="T4" fmla="*/ 127 w 127"/>
                  <a:gd name="T5" fmla="*/ 59 h 131"/>
                  <a:gd name="T6" fmla="*/ 123 w 127"/>
                  <a:gd name="T7" fmla="*/ 67 h 131"/>
                  <a:gd name="T8" fmla="*/ 55 w 127"/>
                  <a:gd name="T9" fmla="*/ 91 h 131"/>
                  <a:gd name="T10" fmla="*/ 20 w 127"/>
                  <a:gd name="T11" fmla="*/ 131 h 131"/>
                  <a:gd name="T12" fmla="*/ 12 w 127"/>
                  <a:gd name="T13" fmla="*/ 115 h 131"/>
                  <a:gd name="T14" fmla="*/ 12 w 127"/>
                  <a:gd name="T15" fmla="*/ 95 h 131"/>
                  <a:gd name="T16" fmla="*/ 0 w 127"/>
                  <a:gd name="T17" fmla="*/ 39 h 131"/>
                  <a:gd name="T18" fmla="*/ 111 w 127"/>
                  <a:gd name="T19" fmla="*/ 0 h 131"/>
                  <a:gd name="T20" fmla="*/ 111 w 127"/>
                  <a:gd name="T21" fmla="*/ 0 h 1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7"/>
                  <a:gd name="T34" fmla="*/ 0 h 131"/>
                  <a:gd name="T35" fmla="*/ 127 w 127"/>
                  <a:gd name="T36" fmla="*/ 131 h 1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7" h="131">
                    <a:moveTo>
                      <a:pt x="111" y="0"/>
                    </a:moveTo>
                    <a:lnTo>
                      <a:pt x="123" y="51"/>
                    </a:lnTo>
                    <a:lnTo>
                      <a:pt x="127" y="59"/>
                    </a:lnTo>
                    <a:lnTo>
                      <a:pt x="123" y="67"/>
                    </a:lnTo>
                    <a:lnTo>
                      <a:pt x="55" y="91"/>
                    </a:lnTo>
                    <a:lnTo>
                      <a:pt x="20" y="131"/>
                    </a:lnTo>
                    <a:lnTo>
                      <a:pt x="12" y="115"/>
                    </a:lnTo>
                    <a:lnTo>
                      <a:pt x="12" y="95"/>
                    </a:lnTo>
                    <a:lnTo>
                      <a:pt x="0" y="39"/>
                    </a:lnTo>
                    <a:lnTo>
                      <a:pt x="111" y="0"/>
                    </a:lnTo>
                    <a:close/>
                  </a:path>
                </a:pathLst>
              </a:custGeom>
              <a:grpFill/>
              <a:ln w="12700" cmpd="sng">
                <a:solidFill>
                  <a:srgbClr val="FFCC66"/>
                </a:solidFill>
                <a:round/>
                <a:headEnd/>
                <a:tailEnd/>
              </a:ln>
            </p:spPr>
            <p:txBody>
              <a:bodyPr/>
              <a:lstStyle/>
              <a:p>
                <a:endParaRPr lang="en-US" dirty="0"/>
              </a:p>
            </p:txBody>
          </p:sp>
          <p:sp>
            <p:nvSpPr>
              <p:cNvPr id="8261" name="Freeform 35"/>
              <p:cNvSpPr>
                <a:spLocks/>
              </p:cNvSpPr>
              <p:nvPr/>
            </p:nvSpPr>
            <p:spPr bwMode="auto">
              <a:xfrm>
                <a:off x="4497" y="1678"/>
                <a:ext cx="127" cy="131"/>
              </a:xfrm>
              <a:custGeom>
                <a:avLst/>
                <a:gdLst>
                  <a:gd name="T0" fmla="*/ 111 w 127"/>
                  <a:gd name="T1" fmla="*/ 0 h 131"/>
                  <a:gd name="T2" fmla="*/ 123 w 127"/>
                  <a:gd name="T3" fmla="*/ 51 h 131"/>
                  <a:gd name="T4" fmla="*/ 127 w 127"/>
                  <a:gd name="T5" fmla="*/ 59 h 131"/>
                  <a:gd name="T6" fmla="*/ 123 w 127"/>
                  <a:gd name="T7" fmla="*/ 67 h 131"/>
                  <a:gd name="T8" fmla="*/ 55 w 127"/>
                  <a:gd name="T9" fmla="*/ 91 h 131"/>
                  <a:gd name="T10" fmla="*/ 20 w 127"/>
                  <a:gd name="T11" fmla="*/ 131 h 131"/>
                  <a:gd name="T12" fmla="*/ 12 w 127"/>
                  <a:gd name="T13" fmla="*/ 115 h 131"/>
                  <a:gd name="T14" fmla="*/ 12 w 127"/>
                  <a:gd name="T15" fmla="*/ 95 h 131"/>
                  <a:gd name="T16" fmla="*/ 0 w 127"/>
                  <a:gd name="T17" fmla="*/ 39 h 131"/>
                  <a:gd name="T18" fmla="*/ 111 w 127"/>
                  <a:gd name="T19" fmla="*/ 0 h 131"/>
                  <a:gd name="T20" fmla="*/ 111 w 127"/>
                  <a:gd name="T21" fmla="*/ 0 h 1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7"/>
                  <a:gd name="T34" fmla="*/ 0 h 131"/>
                  <a:gd name="T35" fmla="*/ 127 w 127"/>
                  <a:gd name="T36" fmla="*/ 131 h 1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7" h="131">
                    <a:moveTo>
                      <a:pt x="111" y="0"/>
                    </a:moveTo>
                    <a:lnTo>
                      <a:pt x="123" y="51"/>
                    </a:lnTo>
                    <a:lnTo>
                      <a:pt x="127" y="59"/>
                    </a:lnTo>
                    <a:lnTo>
                      <a:pt x="123" y="67"/>
                    </a:lnTo>
                    <a:lnTo>
                      <a:pt x="55" y="91"/>
                    </a:lnTo>
                    <a:lnTo>
                      <a:pt x="20" y="131"/>
                    </a:lnTo>
                    <a:lnTo>
                      <a:pt x="12" y="115"/>
                    </a:lnTo>
                    <a:lnTo>
                      <a:pt x="12" y="95"/>
                    </a:lnTo>
                    <a:lnTo>
                      <a:pt x="0" y="39"/>
                    </a:lnTo>
                    <a:lnTo>
                      <a:pt x="111" y="0"/>
                    </a:lnTo>
                  </a:path>
                </a:pathLst>
              </a:custGeom>
              <a:grpFill/>
              <a:ln w="12700" cmpd="sng">
                <a:solidFill>
                  <a:srgbClr val="FFCC66"/>
                </a:solidFill>
                <a:prstDash val="solid"/>
                <a:round/>
                <a:headEnd/>
                <a:tailEnd/>
              </a:ln>
            </p:spPr>
            <p:txBody>
              <a:bodyPr/>
              <a:lstStyle/>
              <a:p>
                <a:endParaRPr lang="en-US" dirty="0"/>
              </a:p>
            </p:txBody>
          </p:sp>
          <p:sp>
            <p:nvSpPr>
              <p:cNvPr id="8262" name="Freeform 36"/>
              <p:cNvSpPr>
                <a:spLocks/>
              </p:cNvSpPr>
              <p:nvPr/>
            </p:nvSpPr>
            <p:spPr bwMode="auto">
              <a:xfrm>
                <a:off x="4050" y="1436"/>
                <a:ext cx="467" cy="392"/>
              </a:xfrm>
              <a:custGeom>
                <a:avLst/>
                <a:gdLst>
                  <a:gd name="T0" fmla="*/ 467 w 467"/>
                  <a:gd name="T1" fmla="*/ 371 h 392"/>
                  <a:gd name="T2" fmla="*/ 459 w 467"/>
                  <a:gd name="T3" fmla="*/ 357 h 392"/>
                  <a:gd name="T4" fmla="*/ 459 w 467"/>
                  <a:gd name="T5" fmla="*/ 337 h 392"/>
                  <a:gd name="T6" fmla="*/ 447 w 467"/>
                  <a:gd name="T7" fmla="*/ 281 h 392"/>
                  <a:gd name="T8" fmla="*/ 443 w 467"/>
                  <a:gd name="T9" fmla="*/ 258 h 392"/>
                  <a:gd name="T10" fmla="*/ 443 w 467"/>
                  <a:gd name="T11" fmla="*/ 207 h 392"/>
                  <a:gd name="T12" fmla="*/ 360 w 467"/>
                  <a:gd name="T13" fmla="*/ 0 h 392"/>
                  <a:gd name="T14" fmla="*/ 238 w 467"/>
                  <a:gd name="T15" fmla="*/ 41 h 392"/>
                  <a:gd name="T16" fmla="*/ 211 w 467"/>
                  <a:gd name="T17" fmla="*/ 111 h 392"/>
                  <a:gd name="T18" fmla="*/ 190 w 467"/>
                  <a:gd name="T19" fmla="*/ 115 h 392"/>
                  <a:gd name="T20" fmla="*/ 199 w 467"/>
                  <a:gd name="T21" fmla="*/ 195 h 392"/>
                  <a:gd name="T22" fmla="*/ 119 w 467"/>
                  <a:gd name="T23" fmla="*/ 242 h 392"/>
                  <a:gd name="T24" fmla="*/ 72 w 467"/>
                  <a:gd name="T25" fmla="*/ 242 h 392"/>
                  <a:gd name="T26" fmla="*/ 24 w 467"/>
                  <a:gd name="T27" fmla="*/ 273 h 392"/>
                  <a:gd name="T28" fmla="*/ 56 w 467"/>
                  <a:gd name="T29" fmla="*/ 297 h 392"/>
                  <a:gd name="T30" fmla="*/ 41 w 467"/>
                  <a:gd name="T31" fmla="*/ 316 h 392"/>
                  <a:gd name="T32" fmla="*/ 33 w 467"/>
                  <a:gd name="T33" fmla="*/ 333 h 392"/>
                  <a:gd name="T34" fmla="*/ 0 w 467"/>
                  <a:gd name="T35" fmla="*/ 365 h 392"/>
                  <a:gd name="T36" fmla="*/ 4 w 467"/>
                  <a:gd name="T37" fmla="*/ 392 h 392"/>
                  <a:gd name="T38" fmla="*/ 309 w 467"/>
                  <a:gd name="T39" fmla="*/ 309 h 392"/>
                  <a:gd name="T40" fmla="*/ 317 w 467"/>
                  <a:gd name="T41" fmla="*/ 312 h 392"/>
                  <a:gd name="T42" fmla="*/ 336 w 467"/>
                  <a:gd name="T43" fmla="*/ 316 h 392"/>
                  <a:gd name="T44" fmla="*/ 371 w 467"/>
                  <a:gd name="T45" fmla="*/ 361 h 392"/>
                  <a:gd name="T46" fmla="*/ 455 w 467"/>
                  <a:gd name="T47" fmla="*/ 384 h 392"/>
                  <a:gd name="T48" fmla="*/ 467 w 467"/>
                  <a:gd name="T49" fmla="*/ 373 h 392"/>
                  <a:gd name="T50" fmla="*/ 467 w 467"/>
                  <a:gd name="T51" fmla="*/ 373 h 392"/>
                  <a:gd name="T52" fmla="*/ 467 w 467"/>
                  <a:gd name="T53" fmla="*/ 371 h 3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67"/>
                  <a:gd name="T82" fmla="*/ 0 h 392"/>
                  <a:gd name="T83" fmla="*/ 467 w 467"/>
                  <a:gd name="T84" fmla="*/ 392 h 3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67" h="392">
                    <a:moveTo>
                      <a:pt x="467" y="371"/>
                    </a:moveTo>
                    <a:lnTo>
                      <a:pt x="459" y="357"/>
                    </a:lnTo>
                    <a:lnTo>
                      <a:pt x="459" y="337"/>
                    </a:lnTo>
                    <a:lnTo>
                      <a:pt x="447" y="281"/>
                    </a:lnTo>
                    <a:lnTo>
                      <a:pt x="443" y="258"/>
                    </a:lnTo>
                    <a:lnTo>
                      <a:pt x="443" y="207"/>
                    </a:lnTo>
                    <a:lnTo>
                      <a:pt x="360" y="0"/>
                    </a:lnTo>
                    <a:lnTo>
                      <a:pt x="238" y="41"/>
                    </a:lnTo>
                    <a:lnTo>
                      <a:pt x="211" y="111"/>
                    </a:lnTo>
                    <a:lnTo>
                      <a:pt x="190" y="115"/>
                    </a:lnTo>
                    <a:lnTo>
                      <a:pt x="199" y="195"/>
                    </a:lnTo>
                    <a:lnTo>
                      <a:pt x="119" y="242"/>
                    </a:lnTo>
                    <a:lnTo>
                      <a:pt x="72" y="242"/>
                    </a:lnTo>
                    <a:lnTo>
                      <a:pt x="24" y="273"/>
                    </a:lnTo>
                    <a:lnTo>
                      <a:pt x="56" y="297"/>
                    </a:lnTo>
                    <a:lnTo>
                      <a:pt x="41" y="316"/>
                    </a:lnTo>
                    <a:lnTo>
                      <a:pt x="33" y="333"/>
                    </a:lnTo>
                    <a:lnTo>
                      <a:pt x="0" y="365"/>
                    </a:lnTo>
                    <a:lnTo>
                      <a:pt x="4" y="392"/>
                    </a:lnTo>
                    <a:lnTo>
                      <a:pt x="309" y="309"/>
                    </a:lnTo>
                    <a:lnTo>
                      <a:pt x="317" y="312"/>
                    </a:lnTo>
                    <a:lnTo>
                      <a:pt x="336" y="316"/>
                    </a:lnTo>
                    <a:lnTo>
                      <a:pt x="371" y="361"/>
                    </a:lnTo>
                    <a:lnTo>
                      <a:pt x="455" y="384"/>
                    </a:lnTo>
                    <a:lnTo>
                      <a:pt x="467" y="373"/>
                    </a:lnTo>
                    <a:lnTo>
                      <a:pt x="467" y="371"/>
                    </a:lnTo>
                    <a:close/>
                  </a:path>
                </a:pathLst>
              </a:custGeom>
              <a:grpFill/>
              <a:ln w="12700" cmpd="sng">
                <a:solidFill>
                  <a:srgbClr val="FFCC66"/>
                </a:solidFill>
                <a:round/>
                <a:headEnd/>
                <a:tailEnd/>
              </a:ln>
            </p:spPr>
            <p:txBody>
              <a:bodyPr/>
              <a:lstStyle/>
              <a:p>
                <a:endParaRPr lang="en-US" dirty="0"/>
              </a:p>
            </p:txBody>
          </p:sp>
          <p:sp>
            <p:nvSpPr>
              <p:cNvPr id="8263" name="Freeform 37"/>
              <p:cNvSpPr>
                <a:spLocks/>
              </p:cNvSpPr>
              <p:nvPr/>
            </p:nvSpPr>
            <p:spPr bwMode="auto">
              <a:xfrm>
                <a:off x="4050" y="1436"/>
                <a:ext cx="467" cy="392"/>
              </a:xfrm>
              <a:custGeom>
                <a:avLst/>
                <a:gdLst>
                  <a:gd name="T0" fmla="*/ 467 w 467"/>
                  <a:gd name="T1" fmla="*/ 371 h 392"/>
                  <a:gd name="T2" fmla="*/ 459 w 467"/>
                  <a:gd name="T3" fmla="*/ 357 h 392"/>
                  <a:gd name="T4" fmla="*/ 459 w 467"/>
                  <a:gd name="T5" fmla="*/ 337 h 392"/>
                  <a:gd name="T6" fmla="*/ 447 w 467"/>
                  <a:gd name="T7" fmla="*/ 281 h 392"/>
                  <a:gd name="T8" fmla="*/ 443 w 467"/>
                  <a:gd name="T9" fmla="*/ 258 h 392"/>
                  <a:gd name="T10" fmla="*/ 443 w 467"/>
                  <a:gd name="T11" fmla="*/ 207 h 392"/>
                  <a:gd name="T12" fmla="*/ 360 w 467"/>
                  <a:gd name="T13" fmla="*/ 0 h 392"/>
                  <a:gd name="T14" fmla="*/ 238 w 467"/>
                  <a:gd name="T15" fmla="*/ 41 h 392"/>
                  <a:gd name="T16" fmla="*/ 211 w 467"/>
                  <a:gd name="T17" fmla="*/ 111 h 392"/>
                  <a:gd name="T18" fmla="*/ 190 w 467"/>
                  <a:gd name="T19" fmla="*/ 115 h 392"/>
                  <a:gd name="T20" fmla="*/ 199 w 467"/>
                  <a:gd name="T21" fmla="*/ 195 h 392"/>
                  <a:gd name="T22" fmla="*/ 119 w 467"/>
                  <a:gd name="T23" fmla="*/ 242 h 392"/>
                  <a:gd name="T24" fmla="*/ 72 w 467"/>
                  <a:gd name="T25" fmla="*/ 242 h 392"/>
                  <a:gd name="T26" fmla="*/ 24 w 467"/>
                  <a:gd name="T27" fmla="*/ 273 h 392"/>
                  <a:gd name="T28" fmla="*/ 56 w 467"/>
                  <a:gd name="T29" fmla="*/ 297 h 392"/>
                  <a:gd name="T30" fmla="*/ 41 w 467"/>
                  <a:gd name="T31" fmla="*/ 316 h 392"/>
                  <a:gd name="T32" fmla="*/ 33 w 467"/>
                  <a:gd name="T33" fmla="*/ 333 h 392"/>
                  <a:gd name="T34" fmla="*/ 0 w 467"/>
                  <a:gd name="T35" fmla="*/ 365 h 392"/>
                  <a:gd name="T36" fmla="*/ 4 w 467"/>
                  <a:gd name="T37" fmla="*/ 392 h 392"/>
                  <a:gd name="T38" fmla="*/ 309 w 467"/>
                  <a:gd name="T39" fmla="*/ 309 h 392"/>
                  <a:gd name="T40" fmla="*/ 317 w 467"/>
                  <a:gd name="T41" fmla="*/ 312 h 392"/>
                  <a:gd name="T42" fmla="*/ 336 w 467"/>
                  <a:gd name="T43" fmla="*/ 316 h 392"/>
                  <a:gd name="T44" fmla="*/ 371 w 467"/>
                  <a:gd name="T45" fmla="*/ 361 h 392"/>
                  <a:gd name="T46" fmla="*/ 455 w 467"/>
                  <a:gd name="T47" fmla="*/ 384 h 392"/>
                  <a:gd name="T48" fmla="*/ 467 w 467"/>
                  <a:gd name="T49" fmla="*/ 373 h 392"/>
                  <a:gd name="T50" fmla="*/ 467 w 467"/>
                  <a:gd name="T51" fmla="*/ 373 h 3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67"/>
                  <a:gd name="T79" fmla="*/ 0 h 392"/>
                  <a:gd name="T80" fmla="*/ 467 w 467"/>
                  <a:gd name="T81" fmla="*/ 392 h 3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67" h="392">
                    <a:moveTo>
                      <a:pt x="467" y="371"/>
                    </a:moveTo>
                    <a:lnTo>
                      <a:pt x="459" y="357"/>
                    </a:lnTo>
                    <a:lnTo>
                      <a:pt x="459" y="337"/>
                    </a:lnTo>
                    <a:lnTo>
                      <a:pt x="447" y="281"/>
                    </a:lnTo>
                    <a:lnTo>
                      <a:pt x="443" y="258"/>
                    </a:lnTo>
                    <a:lnTo>
                      <a:pt x="443" y="207"/>
                    </a:lnTo>
                    <a:lnTo>
                      <a:pt x="360" y="0"/>
                    </a:lnTo>
                    <a:lnTo>
                      <a:pt x="238" y="41"/>
                    </a:lnTo>
                    <a:lnTo>
                      <a:pt x="211" y="111"/>
                    </a:lnTo>
                    <a:lnTo>
                      <a:pt x="190" y="115"/>
                    </a:lnTo>
                    <a:lnTo>
                      <a:pt x="199" y="195"/>
                    </a:lnTo>
                    <a:lnTo>
                      <a:pt x="119" y="242"/>
                    </a:lnTo>
                    <a:lnTo>
                      <a:pt x="72" y="242"/>
                    </a:lnTo>
                    <a:lnTo>
                      <a:pt x="24" y="273"/>
                    </a:lnTo>
                    <a:lnTo>
                      <a:pt x="56" y="297"/>
                    </a:lnTo>
                    <a:lnTo>
                      <a:pt x="41" y="316"/>
                    </a:lnTo>
                    <a:lnTo>
                      <a:pt x="33" y="333"/>
                    </a:lnTo>
                    <a:lnTo>
                      <a:pt x="0" y="365"/>
                    </a:lnTo>
                    <a:lnTo>
                      <a:pt x="4" y="392"/>
                    </a:lnTo>
                    <a:lnTo>
                      <a:pt x="309" y="309"/>
                    </a:lnTo>
                    <a:lnTo>
                      <a:pt x="317" y="312"/>
                    </a:lnTo>
                    <a:lnTo>
                      <a:pt x="336" y="316"/>
                    </a:lnTo>
                    <a:lnTo>
                      <a:pt x="371" y="361"/>
                    </a:lnTo>
                    <a:lnTo>
                      <a:pt x="455" y="384"/>
                    </a:lnTo>
                    <a:lnTo>
                      <a:pt x="467" y="373"/>
                    </a:lnTo>
                  </a:path>
                </a:pathLst>
              </a:custGeom>
              <a:grpFill/>
              <a:ln w="12700" cmpd="sng">
                <a:solidFill>
                  <a:srgbClr val="FFCC66"/>
                </a:solidFill>
                <a:prstDash val="solid"/>
                <a:round/>
                <a:headEnd/>
                <a:tailEnd/>
              </a:ln>
            </p:spPr>
            <p:txBody>
              <a:bodyPr/>
              <a:lstStyle/>
              <a:p>
                <a:endParaRPr lang="en-US" dirty="0"/>
              </a:p>
            </p:txBody>
          </p:sp>
          <p:sp>
            <p:nvSpPr>
              <p:cNvPr id="8264" name="Freeform 38"/>
              <p:cNvSpPr>
                <a:spLocks/>
              </p:cNvSpPr>
              <p:nvPr/>
            </p:nvSpPr>
            <p:spPr bwMode="auto">
              <a:xfrm>
                <a:off x="4509" y="1758"/>
                <a:ext cx="115" cy="78"/>
              </a:xfrm>
              <a:custGeom>
                <a:avLst/>
                <a:gdLst>
                  <a:gd name="T0" fmla="*/ 0 w 115"/>
                  <a:gd name="T1" fmla="*/ 78 h 78"/>
                  <a:gd name="T2" fmla="*/ 8 w 115"/>
                  <a:gd name="T3" fmla="*/ 70 h 78"/>
                  <a:gd name="T4" fmla="*/ 51 w 115"/>
                  <a:gd name="T5" fmla="*/ 23 h 78"/>
                  <a:gd name="T6" fmla="*/ 68 w 115"/>
                  <a:gd name="T7" fmla="*/ 19 h 78"/>
                  <a:gd name="T8" fmla="*/ 84 w 115"/>
                  <a:gd name="T9" fmla="*/ 11 h 78"/>
                  <a:gd name="T10" fmla="*/ 115 w 115"/>
                  <a:gd name="T11" fmla="*/ 0 h 78"/>
                  <a:gd name="T12" fmla="*/ 68 w 115"/>
                  <a:gd name="T13" fmla="*/ 54 h 78"/>
                  <a:gd name="T14" fmla="*/ 43 w 115"/>
                  <a:gd name="T15" fmla="*/ 66 h 78"/>
                  <a:gd name="T16" fmla="*/ 0 w 115"/>
                  <a:gd name="T17" fmla="*/ 78 h 78"/>
                  <a:gd name="T18" fmla="*/ 0 w 115"/>
                  <a:gd name="T19" fmla="*/ 78 h 78"/>
                  <a:gd name="T20" fmla="*/ 0 w 115"/>
                  <a:gd name="T21" fmla="*/ 78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78"/>
                  <a:gd name="T35" fmla="*/ 115 w 115"/>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78">
                    <a:moveTo>
                      <a:pt x="0" y="78"/>
                    </a:moveTo>
                    <a:lnTo>
                      <a:pt x="8" y="70"/>
                    </a:lnTo>
                    <a:lnTo>
                      <a:pt x="51" y="23"/>
                    </a:lnTo>
                    <a:lnTo>
                      <a:pt x="68" y="19"/>
                    </a:lnTo>
                    <a:lnTo>
                      <a:pt x="84" y="11"/>
                    </a:lnTo>
                    <a:lnTo>
                      <a:pt x="115" y="0"/>
                    </a:lnTo>
                    <a:lnTo>
                      <a:pt x="68" y="54"/>
                    </a:lnTo>
                    <a:lnTo>
                      <a:pt x="43" y="66"/>
                    </a:lnTo>
                    <a:lnTo>
                      <a:pt x="0" y="78"/>
                    </a:lnTo>
                    <a:close/>
                  </a:path>
                </a:pathLst>
              </a:custGeom>
              <a:grpFill/>
              <a:ln w="12700" cmpd="sng">
                <a:solidFill>
                  <a:srgbClr val="FFCC66"/>
                </a:solidFill>
                <a:round/>
                <a:headEnd/>
                <a:tailEnd/>
              </a:ln>
            </p:spPr>
            <p:txBody>
              <a:bodyPr/>
              <a:lstStyle/>
              <a:p>
                <a:endParaRPr lang="en-US" dirty="0"/>
              </a:p>
            </p:txBody>
          </p:sp>
          <p:sp>
            <p:nvSpPr>
              <p:cNvPr id="8265" name="Freeform 39"/>
              <p:cNvSpPr>
                <a:spLocks/>
              </p:cNvSpPr>
              <p:nvPr/>
            </p:nvSpPr>
            <p:spPr bwMode="auto">
              <a:xfrm>
                <a:off x="4509" y="1758"/>
                <a:ext cx="115" cy="78"/>
              </a:xfrm>
              <a:custGeom>
                <a:avLst/>
                <a:gdLst>
                  <a:gd name="T0" fmla="*/ 0 w 115"/>
                  <a:gd name="T1" fmla="*/ 78 h 78"/>
                  <a:gd name="T2" fmla="*/ 8 w 115"/>
                  <a:gd name="T3" fmla="*/ 70 h 78"/>
                  <a:gd name="T4" fmla="*/ 51 w 115"/>
                  <a:gd name="T5" fmla="*/ 23 h 78"/>
                  <a:gd name="T6" fmla="*/ 68 w 115"/>
                  <a:gd name="T7" fmla="*/ 19 h 78"/>
                  <a:gd name="T8" fmla="*/ 84 w 115"/>
                  <a:gd name="T9" fmla="*/ 11 h 78"/>
                  <a:gd name="T10" fmla="*/ 115 w 115"/>
                  <a:gd name="T11" fmla="*/ 0 h 78"/>
                  <a:gd name="T12" fmla="*/ 68 w 115"/>
                  <a:gd name="T13" fmla="*/ 54 h 78"/>
                  <a:gd name="T14" fmla="*/ 43 w 115"/>
                  <a:gd name="T15" fmla="*/ 66 h 78"/>
                  <a:gd name="T16" fmla="*/ 0 w 115"/>
                  <a:gd name="T17" fmla="*/ 78 h 78"/>
                  <a:gd name="T18" fmla="*/ 0 w 115"/>
                  <a:gd name="T19" fmla="*/ 78 h 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78"/>
                  <a:gd name="T32" fmla="*/ 115 w 115"/>
                  <a:gd name="T33" fmla="*/ 78 h 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78">
                    <a:moveTo>
                      <a:pt x="0" y="78"/>
                    </a:moveTo>
                    <a:lnTo>
                      <a:pt x="8" y="70"/>
                    </a:lnTo>
                    <a:lnTo>
                      <a:pt x="51" y="23"/>
                    </a:lnTo>
                    <a:lnTo>
                      <a:pt x="68" y="19"/>
                    </a:lnTo>
                    <a:lnTo>
                      <a:pt x="84" y="11"/>
                    </a:lnTo>
                    <a:lnTo>
                      <a:pt x="115" y="0"/>
                    </a:lnTo>
                    <a:lnTo>
                      <a:pt x="68" y="54"/>
                    </a:lnTo>
                    <a:lnTo>
                      <a:pt x="43" y="66"/>
                    </a:lnTo>
                    <a:lnTo>
                      <a:pt x="0" y="78"/>
                    </a:lnTo>
                  </a:path>
                </a:pathLst>
              </a:custGeom>
              <a:grpFill/>
              <a:ln w="12700" cmpd="sng">
                <a:solidFill>
                  <a:srgbClr val="FFCC66"/>
                </a:solidFill>
                <a:prstDash val="solid"/>
                <a:round/>
                <a:headEnd/>
                <a:tailEnd/>
              </a:ln>
            </p:spPr>
            <p:txBody>
              <a:bodyPr/>
              <a:lstStyle/>
              <a:p>
                <a:endParaRPr lang="en-US" dirty="0"/>
              </a:p>
            </p:txBody>
          </p:sp>
          <p:sp>
            <p:nvSpPr>
              <p:cNvPr id="8266" name="Freeform 40"/>
              <p:cNvSpPr>
                <a:spLocks/>
              </p:cNvSpPr>
              <p:nvPr/>
            </p:nvSpPr>
            <p:spPr bwMode="auto">
              <a:xfrm>
                <a:off x="4410" y="1797"/>
                <a:ext cx="107" cy="225"/>
              </a:xfrm>
              <a:custGeom>
                <a:avLst/>
                <a:gdLst>
                  <a:gd name="T0" fmla="*/ 91 w 107"/>
                  <a:gd name="T1" fmla="*/ 31 h 225"/>
                  <a:gd name="T2" fmla="*/ 87 w 107"/>
                  <a:gd name="T3" fmla="*/ 51 h 225"/>
                  <a:gd name="T4" fmla="*/ 83 w 107"/>
                  <a:gd name="T5" fmla="*/ 66 h 225"/>
                  <a:gd name="T6" fmla="*/ 95 w 107"/>
                  <a:gd name="T7" fmla="*/ 82 h 225"/>
                  <a:gd name="T8" fmla="*/ 107 w 107"/>
                  <a:gd name="T9" fmla="*/ 90 h 225"/>
                  <a:gd name="T10" fmla="*/ 76 w 107"/>
                  <a:gd name="T11" fmla="*/ 225 h 225"/>
                  <a:gd name="T12" fmla="*/ 52 w 107"/>
                  <a:gd name="T13" fmla="*/ 209 h 225"/>
                  <a:gd name="T14" fmla="*/ 25 w 107"/>
                  <a:gd name="T15" fmla="*/ 201 h 225"/>
                  <a:gd name="T16" fmla="*/ 25 w 107"/>
                  <a:gd name="T17" fmla="*/ 209 h 225"/>
                  <a:gd name="T18" fmla="*/ 17 w 107"/>
                  <a:gd name="T19" fmla="*/ 197 h 225"/>
                  <a:gd name="T20" fmla="*/ 11 w 107"/>
                  <a:gd name="T21" fmla="*/ 181 h 225"/>
                  <a:gd name="T22" fmla="*/ 8 w 107"/>
                  <a:gd name="T23" fmla="*/ 170 h 225"/>
                  <a:gd name="T24" fmla="*/ 8 w 107"/>
                  <a:gd name="T25" fmla="*/ 162 h 225"/>
                  <a:gd name="T26" fmla="*/ 44 w 107"/>
                  <a:gd name="T27" fmla="*/ 117 h 225"/>
                  <a:gd name="T28" fmla="*/ 0 w 107"/>
                  <a:gd name="T29" fmla="*/ 70 h 225"/>
                  <a:gd name="T30" fmla="*/ 11 w 107"/>
                  <a:gd name="T31" fmla="*/ 59 h 225"/>
                  <a:gd name="T32" fmla="*/ 0 w 107"/>
                  <a:gd name="T33" fmla="*/ 27 h 225"/>
                  <a:gd name="T34" fmla="*/ 11 w 107"/>
                  <a:gd name="T35" fmla="*/ 0 h 225"/>
                  <a:gd name="T36" fmla="*/ 95 w 107"/>
                  <a:gd name="T37" fmla="*/ 23 h 225"/>
                  <a:gd name="T38" fmla="*/ 91 w 107"/>
                  <a:gd name="T39" fmla="*/ 31 h 225"/>
                  <a:gd name="T40" fmla="*/ 91 w 107"/>
                  <a:gd name="T41" fmla="*/ 31 h 225"/>
                  <a:gd name="T42" fmla="*/ 91 w 107"/>
                  <a:gd name="T43" fmla="*/ 31 h 2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7"/>
                  <a:gd name="T67" fmla="*/ 0 h 225"/>
                  <a:gd name="T68" fmla="*/ 107 w 107"/>
                  <a:gd name="T69" fmla="*/ 225 h 22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7" h="225">
                    <a:moveTo>
                      <a:pt x="91" y="31"/>
                    </a:moveTo>
                    <a:lnTo>
                      <a:pt x="87" y="51"/>
                    </a:lnTo>
                    <a:lnTo>
                      <a:pt x="83" y="66"/>
                    </a:lnTo>
                    <a:lnTo>
                      <a:pt x="95" y="82"/>
                    </a:lnTo>
                    <a:lnTo>
                      <a:pt x="107" y="90"/>
                    </a:lnTo>
                    <a:lnTo>
                      <a:pt x="76" y="225"/>
                    </a:lnTo>
                    <a:lnTo>
                      <a:pt x="52" y="209"/>
                    </a:lnTo>
                    <a:lnTo>
                      <a:pt x="25" y="201"/>
                    </a:lnTo>
                    <a:lnTo>
                      <a:pt x="25" y="209"/>
                    </a:lnTo>
                    <a:lnTo>
                      <a:pt x="17" y="197"/>
                    </a:lnTo>
                    <a:lnTo>
                      <a:pt x="11" y="181"/>
                    </a:lnTo>
                    <a:lnTo>
                      <a:pt x="8" y="170"/>
                    </a:lnTo>
                    <a:lnTo>
                      <a:pt x="8" y="162"/>
                    </a:lnTo>
                    <a:lnTo>
                      <a:pt x="44" y="117"/>
                    </a:lnTo>
                    <a:lnTo>
                      <a:pt x="0" y="70"/>
                    </a:lnTo>
                    <a:lnTo>
                      <a:pt x="11" y="59"/>
                    </a:lnTo>
                    <a:lnTo>
                      <a:pt x="0" y="27"/>
                    </a:lnTo>
                    <a:lnTo>
                      <a:pt x="11" y="0"/>
                    </a:lnTo>
                    <a:lnTo>
                      <a:pt x="95" y="23"/>
                    </a:lnTo>
                    <a:lnTo>
                      <a:pt x="91" y="31"/>
                    </a:lnTo>
                    <a:close/>
                  </a:path>
                </a:pathLst>
              </a:custGeom>
              <a:grpFill/>
              <a:ln w="12700" cmpd="sng">
                <a:solidFill>
                  <a:srgbClr val="FFCC66"/>
                </a:solidFill>
                <a:round/>
                <a:headEnd/>
                <a:tailEnd/>
              </a:ln>
            </p:spPr>
            <p:txBody>
              <a:bodyPr/>
              <a:lstStyle/>
              <a:p>
                <a:endParaRPr lang="en-US" dirty="0"/>
              </a:p>
            </p:txBody>
          </p:sp>
          <p:sp>
            <p:nvSpPr>
              <p:cNvPr id="8267" name="Freeform 41"/>
              <p:cNvSpPr>
                <a:spLocks/>
              </p:cNvSpPr>
              <p:nvPr/>
            </p:nvSpPr>
            <p:spPr bwMode="auto">
              <a:xfrm>
                <a:off x="4410" y="1797"/>
                <a:ext cx="107" cy="225"/>
              </a:xfrm>
              <a:custGeom>
                <a:avLst/>
                <a:gdLst>
                  <a:gd name="T0" fmla="*/ 91 w 107"/>
                  <a:gd name="T1" fmla="*/ 31 h 225"/>
                  <a:gd name="T2" fmla="*/ 87 w 107"/>
                  <a:gd name="T3" fmla="*/ 51 h 225"/>
                  <a:gd name="T4" fmla="*/ 83 w 107"/>
                  <a:gd name="T5" fmla="*/ 66 h 225"/>
                  <a:gd name="T6" fmla="*/ 95 w 107"/>
                  <a:gd name="T7" fmla="*/ 82 h 225"/>
                  <a:gd name="T8" fmla="*/ 107 w 107"/>
                  <a:gd name="T9" fmla="*/ 90 h 225"/>
                  <a:gd name="T10" fmla="*/ 76 w 107"/>
                  <a:gd name="T11" fmla="*/ 225 h 225"/>
                  <a:gd name="T12" fmla="*/ 52 w 107"/>
                  <a:gd name="T13" fmla="*/ 209 h 225"/>
                  <a:gd name="T14" fmla="*/ 25 w 107"/>
                  <a:gd name="T15" fmla="*/ 201 h 225"/>
                  <a:gd name="T16" fmla="*/ 25 w 107"/>
                  <a:gd name="T17" fmla="*/ 209 h 225"/>
                  <a:gd name="T18" fmla="*/ 17 w 107"/>
                  <a:gd name="T19" fmla="*/ 197 h 225"/>
                  <a:gd name="T20" fmla="*/ 11 w 107"/>
                  <a:gd name="T21" fmla="*/ 181 h 225"/>
                  <a:gd name="T22" fmla="*/ 8 w 107"/>
                  <a:gd name="T23" fmla="*/ 170 h 225"/>
                  <a:gd name="T24" fmla="*/ 8 w 107"/>
                  <a:gd name="T25" fmla="*/ 162 h 225"/>
                  <a:gd name="T26" fmla="*/ 44 w 107"/>
                  <a:gd name="T27" fmla="*/ 117 h 225"/>
                  <a:gd name="T28" fmla="*/ 0 w 107"/>
                  <a:gd name="T29" fmla="*/ 70 h 225"/>
                  <a:gd name="T30" fmla="*/ 11 w 107"/>
                  <a:gd name="T31" fmla="*/ 59 h 225"/>
                  <a:gd name="T32" fmla="*/ 0 w 107"/>
                  <a:gd name="T33" fmla="*/ 27 h 225"/>
                  <a:gd name="T34" fmla="*/ 11 w 107"/>
                  <a:gd name="T35" fmla="*/ 0 h 225"/>
                  <a:gd name="T36" fmla="*/ 95 w 107"/>
                  <a:gd name="T37" fmla="*/ 23 h 225"/>
                  <a:gd name="T38" fmla="*/ 91 w 107"/>
                  <a:gd name="T39" fmla="*/ 31 h 225"/>
                  <a:gd name="T40" fmla="*/ 91 w 107"/>
                  <a:gd name="T41" fmla="*/ 31 h 2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7"/>
                  <a:gd name="T64" fmla="*/ 0 h 225"/>
                  <a:gd name="T65" fmla="*/ 107 w 107"/>
                  <a:gd name="T66" fmla="*/ 225 h 2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7" h="225">
                    <a:moveTo>
                      <a:pt x="91" y="31"/>
                    </a:moveTo>
                    <a:lnTo>
                      <a:pt x="87" y="51"/>
                    </a:lnTo>
                    <a:lnTo>
                      <a:pt x="83" y="66"/>
                    </a:lnTo>
                    <a:lnTo>
                      <a:pt x="95" y="82"/>
                    </a:lnTo>
                    <a:lnTo>
                      <a:pt x="107" y="90"/>
                    </a:lnTo>
                    <a:lnTo>
                      <a:pt x="76" y="225"/>
                    </a:lnTo>
                    <a:lnTo>
                      <a:pt x="52" y="209"/>
                    </a:lnTo>
                    <a:lnTo>
                      <a:pt x="25" y="201"/>
                    </a:lnTo>
                    <a:lnTo>
                      <a:pt x="25" y="209"/>
                    </a:lnTo>
                    <a:lnTo>
                      <a:pt x="17" y="197"/>
                    </a:lnTo>
                    <a:lnTo>
                      <a:pt x="11" y="181"/>
                    </a:lnTo>
                    <a:lnTo>
                      <a:pt x="8" y="170"/>
                    </a:lnTo>
                    <a:lnTo>
                      <a:pt x="8" y="162"/>
                    </a:lnTo>
                    <a:lnTo>
                      <a:pt x="44" y="117"/>
                    </a:lnTo>
                    <a:lnTo>
                      <a:pt x="0" y="70"/>
                    </a:lnTo>
                    <a:lnTo>
                      <a:pt x="11" y="59"/>
                    </a:lnTo>
                    <a:lnTo>
                      <a:pt x="0" y="27"/>
                    </a:lnTo>
                    <a:lnTo>
                      <a:pt x="11" y="0"/>
                    </a:lnTo>
                    <a:lnTo>
                      <a:pt x="95" y="23"/>
                    </a:lnTo>
                    <a:lnTo>
                      <a:pt x="91" y="31"/>
                    </a:lnTo>
                  </a:path>
                </a:pathLst>
              </a:custGeom>
              <a:grpFill/>
              <a:ln w="12700" cmpd="sng">
                <a:solidFill>
                  <a:srgbClr val="FFCC66"/>
                </a:solidFill>
                <a:prstDash val="solid"/>
                <a:round/>
                <a:headEnd/>
                <a:tailEnd/>
              </a:ln>
            </p:spPr>
            <p:txBody>
              <a:bodyPr/>
              <a:lstStyle/>
              <a:p>
                <a:endParaRPr lang="en-US" dirty="0"/>
              </a:p>
            </p:txBody>
          </p:sp>
          <p:sp>
            <p:nvSpPr>
              <p:cNvPr id="8268" name="Freeform 42"/>
              <p:cNvSpPr>
                <a:spLocks/>
              </p:cNvSpPr>
              <p:nvPr/>
            </p:nvSpPr>
            <p:spPr bwMode="auto">
              <a:xfrm>
                <a:off x="4007" y="1745"/>
                <a:ext cx="447" cy="312"/>
              </a:xfrm>
              <a:custGeom>
                <a:avLst/>
                <a:gdLst>
                  <a:gd name="T0" fmla="*/ 391 w 447"/>
                  <a:gd name="T1" fmla="*/ 226 h 312"/>
                  <a:gd name="T2" fmla="*/ 391 w 447"/>
                  <a:gd name="T3" fmla="*/ 210 h 312"/>
                  <a:gd name="T4" fmla="*/ 411 w 447"/>
                  <a:gd name="T5" fmla="*/ 210 h 312"/>
                  <a:gd name="T6" fmla="*/ 411 w 447"/>
                  <a:gd name="T7" fmla="*/ 214 h 312"/>
                  <a:gd name="T8" fmla="*/ 447 w 447"/>
                  <a:gd name="T9" fmla="*/ 169 h 312"/>
                  <a:gd name="T10" fmla="*/ 403 w 447"/>
                  <a:gd name="T11" fmla="*/ 122 h 312"/>
                  <a:gd name="T12" fmla="*/ 414 w 447"/>
                  <a:gd name="T13" fmla="*/ 111 h 312"/>
                  <a:gd name="T14" fmla="*/ 403 w 447"/>
                  <a:gd name="T15" fmla="*/ 79 h 312"/>
                  <a:gd name="T16" fmla="*/ 414 w 447"/>
                  <a:gd name="T17" fmla="*/ 52 h 312"/>
                  <a:gd name="T18" fmla="*/ 379 w 447"/>
                  <a:gd name="T19" fmla="*/ 7 h 312"/>
                  <a:gd name="T20" fmla="*/ 360 w 447"/>
                  <a:gd name="T21" fmla="*/ 3 h 312"/>
                  <a:gd name="T22" fmla="*/ 352 w 447"/>
                  <a:gd name="T23" fmla="*/ 0 h 312"/>
                  <a:gd name="T24" fmla="*/ 47 w 447"/>
                  <a:gd name="T25" fmla="*/ 83 h 312"/>
                  <a:gd name="T26" fmla="*/ 43 w 447"/>
                  <a:gd name="T27" fmla="*/ 56 h 312"/>
                  <a:gd name="T28" fmla="*/ 0 w 447"/>
                  <a:gd name="T29" fmla="*/ 103 h 312"/>
                  <a:gd name="T30" fmla="*/ 24 w 447"/>
                  <a:gd name="T31" fmla="*/ 210 h 312"/>
                  <a:gd name="T32" fmla="*/ 24 w 447"/>
                  <a:gd name="T33" fmla="*/ 214 h 312"/>
                  <a:gd name="T34" fmla="*/ 31 w 447"/>
                  <a:gd name="T35" fmla="*/ 226 h 312"/>
                  <a:gd name="T36" fmla="*/ 47 w 447"/>
                  <a:gd name="T37" fmla="*/ 281 h 312"/>
                  <a:gd name="T38" fmla="*/ 47 w 447"/>
                  <a:gd name="T39" fmla="*/ 292 h 312"/>
                  <a:gd name="T40" fmla="*/ 55 w 447"/>
                  <a:gd name="T41" fmla="*/ 312 h 312"/>
                  <a:gd name="T42" fmla="*/ 135 w 447"/>
                  <a:gd name="T43" fmla="*/ 292 h 312"/>
                  <a:gd name="T44" fmla="*/ 391 w 447"/>
                  <a:gd name="T45" fmla="*/ 226 h 312"/>
                  <a:gd name="T46" fmla="*/ 391 w 447"/>
                  <a:gd name="T47" fmla="*/ 226 h 312"/>
                  <a:gd name="T48" fmla="*/ 391 w 447"/>
                  <a:gd name="T49" fmla="*/ 226 h 3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47"/>
                  <a:gd name="T76" fmla="*/ 0 h 312"/>
                  <a:gd name="T77" fmla="*/ 447 w 447"/>
                  <a:gd name="T78" fmla="*/ 312 h 31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47" h="312">
                    <a:moveTo>
                      <a:pt x="391" y="226"/>
                    </a:moveTo>
                    <a:lnTo>
                      <a:pt x="391" y="210"/>
                    </a:lnTo>
                    <a:lnTo>
                      <a:pt x="411" y="210"/>
                    </a:lnTo>
                    <a:lnTo>
                      <a:pt x="411" y="214"/>
                    </a:lnTo>
                    <a:lnTo>
                      <a:pt x="447" y="169"/>
                    </a:lnTo>
                    <a:lnTo>
                      <a:pt x="403" y="122"/>
                    </a:lnTo>
                    <a:lnTo>
                      <a:pt x="414" y="111"/>
                    </a:lnTo>
                    <a:lnTo>
                      <a:pt x="403" y="79"/>
                    </a:lnTo>
                    <a:lnTo>
                      <a:pt x="414" y="52"/>
                    </a:lnTo>
                    <a:lnTo>
                      <a:pt x="379" y="7"/>
                    </a:lnTo>
                    <a:lnTo>
                      <a:pt x="360" y="3"/>
                    </a:lnTo>
                    <a:lnTo>
                      <a:pt x="352" y="0"/>
                    </a:lnTo>
                    <a:lnTo>
                      <a:pt x="47" y="83"/>
                    </a:lnTo>
                    <a:lnTo>
                      <a:pt x="43" y="56"/>
                    </a:lnTo>
                    <a:lnTo>
                      <a:pt x="0" y="103"/>
                    </a:lnTo>
                    <a:lnTo>
                      <a:pt x="24" y="210"/>
                    </a:lnTo>
                    <a:lnTo>
                      <a:pt x="24" y="214"/>
                    </a:lnTo>
                    <a:lnTo>
                      <a:pt x="31" y="226"/>
                    </a:lnTo>
                    <a:lnTo>
                      <a:pt x="47" y="281"/>
                    </a:lnTo>
                    <a:lnTo>
                      <a:pt x="47" y="292"/>
                    </a:lnTo>
                    <a:lnTo>
                      <a:pt x="55" y="312"/>
                    </a:lnTo>
                    <a:lnTo>
                      <a:pt x="135" y="292"/>
                    </a:lnTo>
                    <a:lnTo>
                      <a:pt x="391" y="226"/>
                    </a:lnTo>
                    <a:close/>
                  </a:path>
                </a:pathLst>
              </a:custGeom>
              <a:grpFill/>
              <a:ln w="12700" cmpd="sng">
                <a:solidFill>
                  <a:srgbClr val="FFCC66"/>
                </a:solidFill>
                <a:round/>
                <a:headEnd/>
                <a:tailEnd/>
              </a:ln>
            </p:spPr>
            <p:txBody>
              <a:bodyPr/>
              <a:lstStyle/>
              <a:p>
                <a:endParaRPr lang="en-US" dirty="0"/>
              </a:p>
            </p:txBody>
          </p:sp>
          <p:sp>
            <p:nvSpPr>
              <p:cNvPr id="8269" name="Freeform 43"/>
              <p:cNvSpPr>
                <a:spLocks/>
              </p:cNvSpPr>
              <p:nvPr/>
            </p:nvSpPr>
            <p:spPr bwMode="auto">
              <a:xfrm>
                <a:off x="4007" y="1745"/>
                <a:ext cx="447" cy="312"/>
              </a:xfrm>
              <a:custGeom>
                <a:avLst/>
                <a:gdLst>
                  <a:gd name="T0" fmla="*/ 391 w 447"/>
                  <a:gd name="T1" fmla="*/ 226 h 312"/>
                  <a:gd name="T2" fmla="*/ 391 w 447"/>
                  <a:gd name="T3" fmla="*/ 210 h 312"/>
                  <a:gd name="T4" fmla="*/ 411 w 447"/>
                  <a:gd name="T5" fmla="*/ 210 h 312"/>
                  <a:gd name="T6" fmla="*/ 411 w 447"/>
                  <a:gd name="T7" fmla="*/ 214 h 312"/>
                  <a:gd name="T8" fmla="*/ 447 w 447"/>
                  <a:gd name="T9" fmla="*/ 169 h 312"/>
                  <a:gd name="T10" fmla="*/ 403 w 447"/>
                  <a:gd name="T11" fmla="*/ 122 h 312"/>
                  <a:gd name="T12" fmla="*/ 414 w 447"/>
                  <a:gd name="T13" fmla="*/ 111 h 312"/>
                  <a:gd name="T14" fmla="*/ 403 w 447"/>
                  <a:gd name="T15" fmla="*/ 79 h 312"/>
                  <a:gd name="T16" fmla="*/ 414 w 447"/>
                  <a:gd name="T17" fmla="*/ 52 h 312"/>
                  <a:gd name="T18" fmla="*/ 379 w 447"/>
                  <a:gd name="T19" fmla="*/ 7 h 312"/>
                  <a:gd name="T20" fmla="*/ 360 w 447"/>
                  <a:gd name="T21" fmla="*/ 3 h 312"/>
                  <a:gd name="T22" fmla="*/ 352 w 447"/>
                  <a:gd name="T23" fmla="*/ 0 h 312"/>
                  <a:gd name="T24" fmla="*/ 47 w 447"/>
                  <a:gd name="T25" fmla="*/ 83 h 312"/>
                  <a:gd name="T26" fmla="*/ 43 w 447"/>
                  <a:gd name="T27" fmla="*/ 56 h 312"/>
                  <a:gd name="T28" fmla="*/ 0 w 447"/>
                  <a:gd name="T29" fmla="*/ 103 h 312"/>
                  <a:gd name="T30" fmla="*/ 24 w 447"/>
                  <a:gd name="T31" fmla="*/ 210 h 312"/>
                  <a:gd name="T32" fmla="*/ 24 w 447"/>
                  <a:gd name="T33" fmla="*/ 214 h 312"/>
                  <a:gd name="T34" fmla="*/ 31 w 447"/>
                  <a:gd name="T35" fmla="*/ 226 h 312"/>
                  <a:gd name="T36" fmla="*/ 47 w 447"/>
                  <a:gd name="T37" fmla="*/ 281 h 312"/>
                  <a:gd name="T38" fmla="*/ 47 w 447"/>
                  <a:gd name="T39" fmla="*/ 292 h 312"/>
                  <a:gd name="T40" fmla="*/ 55 w 447"/>
                  <a:gd name="T41" fmla="*/ 312 h 312"/>
                  <a:gd name="T42" fmla="*/ 135 w 447"/>
                  <a:gd name="T43" fmla="*/ 292 h 312"/>
                  <a:gd name="T44" fmla="*/ 391 w 447"/>
                  <a:gd name="T45" fmla="*/ 226 h 312"/>
                  <a:gd name="T46" fmla="*/ 391 w 447"/>
                  <a:gd name="T47" fmla="*/ 226 h 3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47"/>
                  <a:gd name="T73" fmla="*/ 0 h 312"/>
                  <a:gd name="T74" fmla="*/ 447 w 447"/>
                  <a:gd name="T75" fmla="*/ 312 h 3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47" h="312">
                    <a:moveTo>
                      <a:pt x="391" y="226"/>
                    </a:moveTo>
                    <a:lnTo>
                      <a:pt x="391" y="210"/>
                    </a:lnTo>
                    <a:lnTo>
                      <a:pt x="411" y="210"/>
                    </a:lnTo>
                    <a:lnTo>
                      <a:pt x="411" y="214"/>
                    </a:lnTo>
                    <a:lnTo>
                      <a:pt x="447" y="169"/>
                    </a:lnTo>
                    <a:lnTo>
                      <a:pt x="403" y="122"/>
                    </a:lnTo>
                    <a:lnTo>
                      <a:pt x="414" y="111"/>
                    </a:lnTo>
                    <a:lnTo>
                      <a:pt x="403" y="79"/>
                    </a:lnTo>
                    <a:lnTo>
                      <a:pt x="414" y="52"/>
                    </a:lnTo>
                    <a:lnTo>
                      <a:pt x="379" y="7"/>
                    </a:lnTo>
                    <a:lnTo>
                      <a:pt x="360" y="3"/>
                    </a:lnTo>
                    <a:lnTo>
                      <a:pt x="352" y="0"/>
                    </a:lnTo>
                    <a:lnTo>
                      <a:pt x="47" y="83"/>
                    </a:lnTo>
                    <a:lnTo>
                      <a:pt x="43" y="56"/>
                    </a:lnTo>
                    <a:lnTo>
                      <a:pt x="0" y="103"/>
                    </a:lnTo>
                    <a:lnTo>
                      <a:pt x="24" y="210"/>
                    </a:lnTo>
                    <a:lnTo>
                      <a:pt x="24" y="214"/>
                    </a:lnTo>
                    <a:lnTo>
                      <a:pt x="31" y="226"/>
                    </a:lnTo>
                    <a:lnTo>
                      <a:pt x="47" y="281"/>
                    </a:lnTo>
                    <a:lnTo>
                      <a:pt x="47" y="292"/>
                    </a:lnTo>
                    <a:lnTo>
                      <a:pt x="55" y="312"/>
                    </a:lnTo>
                    <a:lnTo>
                      <a:pt x="135" y="292"/>
                    </a:lnTo>
                    <a:lnTo>
                      <a:pt x="391" y="226"/>
                    </a:lnTo>
                  </a:path>
                </a:pathLst>
              </a:custGeom>
              <a:grpFill/>
              <a:ln w="12700" cmpd="sng">
                <a:solidFill>
                  <a:srgbClr val="FFCC66"/>
                </a:solidFill>
                <a:prstDash val="solid"/>
                <a:round/>
                <a:headEnd/>
                <a:tailEnd/>
              </a:ln>
            </p:spPr>
            <p:txBody>
              <a:bodyPr/>
              <a:lstStyle/>
              <a:p>
                <a:endParaRPr lang="en-US" dirty="0"/>
              </a:p>
            </p:txBody>
          </p:sp>
          <p:sp>
            <p:nvSpPr>
              <p:cNvPr id="8270" name="Freeform 44"/>
              <p:cNvSpPr>
                <a:spLocks/>
              </p:cNvSpPr>
              <p:nvPr/>
            </p:nvSpPr>
            <p:spPr bwMode="auto">
              <a:xfrm>
                <a:off x="4142" y="1971"/>
                <a:ext cx="351" cy="181"/>
              </a:xfrm>
              <a:custGeom>
                <a:avLst/>
                <a:gdLst>
                  <a:gd name="T0" fmla="*/ 336 w 351"/>
                  <a:gd name="T1" fmla="*/ 106 h 181"/>
                  <a:gd name="T2" fmla="*/ 344 w 351"/>
                  <a:gd name="T3" fmla="*/ 113 h 181"/>
                  <a:gd name="T4" fmla="*/ 351 w 351"/>
                  <a:gd name="T5" fmla="*/ 134 h 181"/>
                  <a:gd name="T6" fmla="*/ 324 w 351"/>
                  <a:gd name="T7" fmla="*/ 162 h 181"/>
                  <a:gd name="T8" fmla="*/ 293 w 351"/>
                  <a:gd name="T9" fmla="*/ 181 h 181"/>
                  <a:gd name="T10" fmla="*/ 279 w 351"/>
                  <a:gd name="T11" fmla="*/ 158 h 181"/>
                  <a:gd name="T12" fmla="*/ 268 w 351"/>
                  <a:gd name="T13" fmla="*/ 154 h 181"/>
                  <a:gd name="T14" fmla="*/ 252 w 351"/>
                  <a:gd name="T15" fmla="*/ 138 h 181"/>
                  <a:gd name="T16" fmla="*/ 252 w 351"/>
                  <a:gd name="T17" fmla="*/ 130 h 181"/>
                  <a:gd name="T18" fmla="*/ 232 w 351"/>
                  <a:gd name="T19" fmla="*/ 47 h 181"/>
                  <a:gd name="T20" fmla="*/ 236 w 351"/>
                  <a:gd name="T21" fmla="*/ 27 h 181"/>
                  <a:gd name="T22" fmla="*/ 228 w 351"/>
                  <a:gd name="T23" fmla="*/ 43 h 181"/>
                  <a:gd name="T24" fmla="*/ 232 w 351"/>
                  <a:gd name="T25" fmla="*/ 62 h 181"/>
                  <a:gd name="T26" fmla="*/ 232 w 351"/>
                  <a:gd name="T27" fmla="*/ 70 h 181"/>
                  <a:gd name="T28" fmla="*/ 225 w 351"/>
                  <a:gd name="T29" fmla="*/ 98 h 181"/>
                  <a:gd name="T30" fmla="*/ 244 w 351"/>
                  <a:gd name="T31" fmla="*/ 130 h 181"/>
                  <a:gd name="T32" fmla="*/ 244 w 351"/>
                  <a:gd name="T33" fmla="*/ 142 h 181"/>
                  <a:gd name="T34" fmla="*/ 252 w 351"/>
                  <a:gd name="T35" fmla="*/ 154 h 181"/>
                  <a:gd name="T36" fmla="*/ 256 w 351"/>
                  <a:gd name="T37" fmla="*/ 170 h 181"/>
                  <a:gd name="T38" fmla="*/ 185 w 351"/>
                  <a:gd name="T39" fmla="*/ 154 h 181"/>
                  <a:gd name="T40" fmla="*/ 193 w 351"/>
                  <a:gd name="T41" fmla="*/ 94 h 181"/>
                  <a:gd name="T42" fmla="*/ 127 w 351"/>
                  <a:gd name="T43" fmla="*/ 82 h 181"/>
                  <a:gd name="T44" fmla="*/ 127 w 351"/>
                  <a:gd name="T45" fmla="*/ 62 h 181"/>
                  <a:gd name="T46" fmla="*/ 107 w 351"/>
                  <a:gd name="T47" fmla="*/ 51 h 181"/>
                  <a:gd name="T48" fmla="*/ 8 w 351"/>
                  <a:gd name="T49" fmla="*/ 113 h 181"/>
                  <a:gd name="T50" fmla="*/ 0 w 351"/>
                  <a:gd name="T51" fmla="*/ 62 h 181"/>
                  <a:gd name="T52" fmla="*/ 256 w 351"/>
                  <a:gd name="T53" fmla="*/ 0 h 181"/>
                  <a:gd name="T54" fmla="*/ 260 w 351"/>
                  <a:gd name="T55" fmla="*/ 7 h 181"/>
                  <a:gd name="T56" fmla="*/ 300 w 351"/>
                  <a:gd name="T57" fmla="*/ 121 h 181"/>
                  <a:gd name="T58" fmla="*/ 336 w 351"/>
                  <a:gd name="T59" fmla="*/ 106 h 181"/>
                  <a:gd name="T60" fmla="*/ 336 w 351"/>
                  <a:gd name="T61" fmla="*/ 106 h 181"/>
                  <a:gd name="T62" fmla="*/ 336 w 351"/>
                  <a:gd name="T63" fmla="*/ 106 h 18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1"/>
                  <a:gd name="T97" fmla="*/ 0 h 181"/>
                  <a:gd name="T98" fmla="*/ 351 w 351"/>
                  <a:gd name="T99" fmla="*/ 181 h 18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1" h="181">
                    <a:moveTo>
                      <a:pt x="336" y="106"/>
                    </a:moveTo>
                    <a:lnTo>
                      <a:pt x="344" y="113"/>
                    </a:lnTo>
                    <a:lnTo>
                      <a:pt x="351" y="134"/>
                    </a:lnTo>
                    <a:lnTo>
                      <a:pt x="324" y="162"/>
                    </a:lnTo>
                    <a:lnTo>
                      <a:pt x="293" y="181"/>
                    </a:lnTo>
                    <a:lnTo>
                      <a:pt x="279" y="158"/>
                    </a:lnTo>
                    <a:lnTo>
                      <a:pt x="268" y="154"/>
                    </a:lnTo>
                    <a:lnTo>
                      <a:pt x="252" y="138"/>
                    </a:lnTo>
                    <a:lnTo>
                      <a:pt x="252" y="130"/>
                    </a:lnTo>
                    <a:lnTo>
                      <a:pt x="232" y="47"/>
                    </a:lnTo>
                    <a:lnTo>
                      <a:pt x="236" y="27"/>
                    </a:lnTo>
                    <a:lnTo>
                      <a:pt x="228" y="43"/>
                    </a:lnTo>
                    <a:lnTo>
                      <a:pt x="232" y="62"/>
                    </a:lnTo>
                    <a:lnTo>
                      <a:pt x="232" y="70"/>
                    </a:lnTo>
                    <a:lnTo>
                      <a:pt x="225" y="98"/>
                    </a:lnTo>
                    <a:lnTo>
                      <a:pt x="244" y="130"/>
                    </a:lnTo>
                    <a:lnTo>
                      <a:pt x="244" y="142"/>
                    </a:lnTo>
                    <a:lnTo>
                      <a:pt x="252" y="154"/>
                    </a:lnTo>
                    <a:lnTo>
                      <a:pt x="256" y="170"/>
                    </a:lnTo>
                    <a:lnTo>
                      <a:pt x="185" y="154"/>
                    </a:lnTo>
                    <a:lnTo>
                      <a:pt x="193" y="94"/>
                    </a:lnTo>
                    <a:lnTo>
                      <a:pt x="127" y="82"/>
                    </a:lnTo>
                    <a:lnTo>
                      <a:pt x="127" y="62"/>
                    </a:lnTo>
                    <a:lnTo>
                      <a:pt x="107" y="51"/>
                    </a:lnTo>
                    <a:lnTo>
                      <a:pt x="8" y="113"/>
                    </a:lnTo>
                    <a:lnTo>
                      <a:pt x="0" y="62"/>
                    </a:lnTo>
                    <a:lnTo>
                      <a:pt x="256" y="0"/>
                    </a:lnTo>
                    <a:lnTo>
                      <a:pt x="260" y="7"/>
                    </a:lnTo>
                    <a:lnTo>
                      <a:pt x="300" y="121"/>
                    </a:lnTo>
                    <a:lnTo>
                      <a:pt x="336" y="106"/>
                    </a:lnTo>
                    <a:close/>
                  </a:path>
                </a:pathLst>
              </a:custGeom>
              <a:grpFill/>
              <a:ln w="12700" cmpd="sng">
                <a:solidFill>
                  <a:srgbClr val="FFCC66"/>
                </a:solidFill>
                <a:round/>
                <a:headEnd/>
                <a:tailEnd/>
              </a:ln>
            </p:spPr>
            <p:txBody>
              <a:bodyPr/>
              <a:lstStyle/>
              <a:p>
                <a:endParaRPr lang="en-US" dirty="0"/>
              </a:p>
            </p:txBody>
          </p:sp>
          <p:sp>
            <p:nvSpPr>
              <p:cNvPr id="8271" name="Freeform 45"/>
              <p:cNvSpPr>
                <a:spLocks/>
              </p:cNvSpPr>
              <p:nvPr/>
            </p:nvSpPr>
            <p:spPr bwMode="auto">
              <a:xfrm>
                <a:off x="4142" y="1971"/>
                <a:ext cx="351" cy="181"/>
              </a:xfrm>
              <a:custGeom>
                <a:avLst/>
                <a:gdLst>
                  <a:gd name="T0" fmla="*/ 336 w 351"/>
                  <a:gd name="T1" fmla="*/ 106 h 181"/>
                  <a:gd name="T2" fmla="*/ 344 w 351"/>
                  <a:gd name="T3" fmla="*/ 113 h 181"/>
                  <a:gd name="T4" fmla="*/ 351 w 351"/>
                  <a:gd name="T5" fmla="*/ 134 h 181"/>
                  <a:gd name="T6" fmla="*/ 324 w 351"/>
                  <a:gd name="T7" fmla="*/ 162 h 181"/>
                  <a:gd name="T8" fmla="*/ 293 w 351"/>
                  <a:gd name="T9" fmla="*/ 181 h 181"/>
                  <a:gd name="T10" fmla="*/ 279 w 351"/>
                  <a:gd name="T11" fmla="*/ 158 h 181"/>
                  <a:gd name="T12" fmla="*/ 268 w 351"/>
                  <a:gd name="T13" fmla="*/ 154 h 181"/>
                  <a:gd name="T14" fmla="*/ 252 w 351"/>
                  <a:gd name="T15" fmla="*/ 138 h 181"/>
                  <a:gd name="T16" fmla="*/ 252 w 351"/>
                  <a:gd name="T17" fmla="*/ 130 h 181"/>
                  <a:gd name="T18" fmla="*/ 232 w 351"/>
                  <a:gd name="T19" fmla="*/ 47 h 181"/>
                  <a:gd name="T20" fmla="*/ 236 w 351"/>
                  <a:gd name="T21" fmla="*/ 27 h 181"/>
                  <a:gd name="T22" fmla="*/ 228 w 351"/>
                  <a:gd name="T23" fmla="*/ 43 h 181"/>
                  <a:gd name="T24" fmla="*/ 232 w 351"/>
                  <a:gd name="T25" fmla="*/ 62 h 181"/>
                  <a:gd name="T26" fmla="*/ 232 w 351"/>
                  <a:gd name="T27" fmla="*/ 70 h 181"/>
                  <a:gd name="T28" fmla="*/ 225 w 351"/>
                  <a:gd name="T29" fmla="*/ 98 h 181"/>
                  <a:gd name="T30" fmla="*/ 244 w 351"/>
                  <a:gd name="T31" fmla="*/ 130 h 181"/>
                  <a:gd name="T32" fmla="*/ 244 w 351"/>
                  <a:gd name="T33" fmla="*/ 142 h 181"/>
                  <a:gd name="T34" fmla="*/ 252 w 351"/>
                  <a:gd name="T35" fmla="*/ 154 h 181"/>
                  <a:gd name="T36" fmla="*/ 256 w 351"/>
                  <a:gd name="T37" fmla="*/ 170 h 181"/>
                  <a:gd name="T38" fmla="*/ 185 w 351"/>
                  <a:gd name="T39" fmla="*/ 154 h 181"/>
                  <a:gd name="T40" fmla="*/ 193 w 351"/>
                  <a:gd name="T41" fmla="*/ 94 h 181"/>
                  <a:gd name="T42" fmla="*/ 127 w 351"/>
                  <a:gd name="T43" fmla="*/ 82 h 181"/>
                  <a:gd name="T44" fmla="*/ 127 w 351"/>
                  <a:gd name="T45" fmla="*/ 62 h 181"/>
                  <a:gd name="T46" fmla="*/ 107 w 351"/>
                  <a:gd name="T47" fmla="*/ 51 h 181"/>
                  <a:gd name="T48" fmla="*/ 8 w 351"/>
                  <a:gd name="T49" fmla="*/ 113 h 181"/>
                  <a:gd name="T50" fmla="*/ 0 w 351"/>
                  <a:gd name="T51" fmla="*/ 62 h 181"/>
                  <a:gd name="T52" fmla="*/ 256 w 351"/>
                  <a:gd name="T53" fmla="*/ 0 h 181"/>
                  <a:gd name="T54" fmla="*/ 260 w 351"/>
                  <a:gd name="T55" fmla="*/ 7 h 181"/>
                  <a:gd name="T56" fmla="*/ 300 w 351"/>
                  <a:gd name="T57" fmla="*/ 121 h 181"/>
                  <a:gd name="T58" fmla="*/ 336 w 351"/>
                  <a:gd name="T59" fmla="*/ 106 h 181"/>
                  <a:gd name="T60" fmla="*/ 336 w 351"/>
                  <a:gd name="T61" fmla="*/ 106 h 1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51"/>
                  <a:gd name="T94" fmla="*/ 0 h 181"/>
                  <a:gd name="T95" fmla="*/ 351 w 351"/>
                  <a:gd name="T96" fmla="*/ 181 h 1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51" h="181">
                    <a:moveTo>
                      <a:pt x="336" y="106"/>
                    </a:moveTo>
                    <a:lnTo>
                      <a:pt x="344" y="113"/>
                    </a:lnTo>
                    <a:lnTo>
                      <a:pt x="351" y="134"/>
                    </a:lnTo>
                    <a:lnTo>
                      <a:pt x="324" y="162"/>
                    </a:lnTo>
                    <a:lnTo>
                      <a:pt x="293" y="181"/>
                    </a:lnTo>
                    <a:lnTo>
                      <a:pt x="279" y="158"/>
                    </a:lnTo>
                    <a:lnTo>
                      <a:pt x="268" y="154"/>
                    </a:lnTo>
                    <a:lnTo>
                      <a:pt x="252" y="138"/>
                    </a:lnTo>
                    <a:lnTo>
                      <a:pt x="252" y="130"/>
                    </a:lnTo>
                    <a:lnTo>
                      <a:pt x="232" y="47"/>
                    </a:lnTo>
                    <a:lnTo>
                      <a:pt x="236" y="27"/>
                    </a:lnTo>
                    <a:lnTo>
                      <a:pt x="228" y="43"/>
                    </a:lnTo>
                    <a:lnTo>
                      <a:pt x="232" y="62"/>
                    </a:lnTo>
                    <a:lnTo>
                      <a:pt x="232" y="70"/>
                    </a:lnTo>
                    <a:lnTo>
                      <a:pt x="225" y="98"/>
                    </a:lnTo>
                    <a:lnTo>
                      <a:pt x="244" y="130"/>
                    </a:lnTo>
                    <a:lnTo>
                      <a:pt x="244" y="142"/>
                    </a:lnTo>
                    <a:lnTo>
                      <a:pt x="252" y="154"/>
                    </a:lnTo>
                    <a:lnTo>
                      <a:pt x="256" y="170"/>
                    </a:lnTo>
                    <a:lnTo>
                      <a:pt x="185" y="154"/>
                    </a:lnTo>
                    <a:lnTo>
                      <a:pt x="193" y="94"/>
                    </a:lnTo>
                    <a:lnTo>
                      <a:pt x="127" y="82"/>
                    </a:lnTo>
                    <a:lnTo>
                      <a:pt x="127" y="62"/>
                    </a:lnTo>
                    <a:lnTo>
                      <a:pt x="107" y="51"/>
                    </a:lnTo>
                    <a:lnTo>
                      <a:pt x="8" y="113"/>
                    </a:lnTo>
                    <a:lnTo>
                      <a:pt x="0" y="62"/>
                    </a:lnTo>
                    <a:lnTo>
                      <a:pt x="256" y="0"/>
                    </a:lnTo>
                    <a:lnTo>
                      <a:pt x="260" y="7"/>
                    </a:lnTo>
                    <a:lnTo>
                      <a:pt x="300" y="121"/>
                    </a:lnTo>
                    <a:lnTo>
                      <a:pt x="336" y="106"/>
                    </a:lnTo>
                  </a:path>
                </a:pathLst>
              </a:custGeom>
              <a:grpFill/>
              <a:ln w="12700" cmpd="sng">
                <a:solidFill>
                  <a:srgbClr val="FFCC66"/>
                </a:solidFill>
                <a:prstDash val="solid"/>
                <a:round/>
                <a:headEnd/>
                <a:tailEnd/>
              </a:ln>
            </p:spPr>
            <p:txBody>
              <a:bodyPr/>
              <a:lstStyle/>
              <a:p>
                <a:endParaRPr lang="en-US" dirty="0"/>
              </a:p>
            </p:txBody>
          </p:sp>
          <p:sp>
            <p:nvSpPr>
              <p:cNvPr id="8272" name="Freeform 46"/>
              <p:cNvSpPr>
                <a:spLocks/>
              </p:cNvSpPr>
              <p:nvPr/>
            </p:nvSpPr>
            <p:spPr bwMode="auto">
              <a:xfrm>
                <a:off x="4398" y="1954"/>
                <a:ext cx="80" cy="138"/>
              </a:xfrm>
              <a:custGeom>
                <a:avLst/>
                <a:gdLst>
                  <a:gd name="T0" fmla="*/ 20 w 80"/>
                  <a:gd name="T1" fmla="*/ 0 h 138"/>
                  <a:gd name="T2" fmla="*/ 0 w 80"/>
                  <a:gd name="T3" fmla="*/ 1 h 138"/>
                  <a:gd name="T4" fmla="*/ 0 w 80"/>
                  <a:gd name="T5" fmla="*/ 17 h 138"/>
                  <a:gd name="T6" fmla="*/ 44 w 80"/>
                  <a:gd name="T7" fmla="*/ 138 h 138"/>
                  <a:gd name="T8" fmla="*/ 80 w 80"/>
                  <a:gd name="T9" fmla="*/ 123 h 138"/>
                  <a:gd name="T10" fmla="*/ 37 w 80"/>
                  <a:gd name="T11" fmla="*/ 52 h 138"/>
                  <a:gd name="T12" fmla="*/ 29 w 80"/>
                  <a:gd name="T13" fmla="*/ 40 h 138"/>
                  <a:gd name="T14" fmla="*/ 23 w 80"/>
                  <a:gd name="T15" fmla="*/ 24 h 138"/>
                  <a:gd name="T16" fmla="*/ 20 w 80"/>
                  <a:gd name="T17" fmla="*/ 5 h 138"/>
                  <a:gd name="T18" fmla="*/ 20 w 80"/>
                  <a:gd name="T19" fmla="*/ 1 h 138"/>
                  <a:gd name="T20" fmla="*/ 20 w 80"/>
                  <a:gd name="T21" fmla="*/ 1 h 138"/>
                  <a:gd name="T22" fmla="*/ 20 w 80"/>
                  <a:gd name="T23" fmla="*/ 0 h 13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0"/>
                  <a:gd name="T37" fmla="*/ 0 h 138"/>
                  <a:gd name="T38" fmla="*/ 80 w 80"/>
                  <a:gd name="T39" fmla="*/ 138 h 13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0" h="138">
                    <a:moveTo>
                      <a:pt x="20" y="0"/>
                    </a:moveTo>
                    <a:lnTo>
                      <a:pt x="0" y="1"/>
                    </a:lnTo>
                    <a:lnTo>
                      <a:pt x="0" y="17"/>
                    </a:lnTo>
                    <a:lnTo>
                      <a:pt x="44" y="138"/>
                    </a:lnTo>
                    <a:lnTo>
                      <a:pt x="80" y="123"/>
                    </a:lnTo>
                    <a:lnTo>
                      <a:pt x="37" y="52"/>
                    </a:lnTo>
                    <a:lnTo>
                      <a:pt x="29" y="40"/>
                    </a:lnTo>
                    <a:lnTo>
                      <a:pt x="23" y="24"/>
                    </a:lnTo>
                    <a:lnTo>
                      <a:pt x="20" y="5"/>
                    </a:lnTo>
                    <a:lnTo>
                      <a:pt x="20" y="1"/>
                    </a:lnTo>
                    <a:lnTo>
                      <a:pt x="20" y="0"/>
                    </a:lnTo>
                    <a:close/>
                  </a:path>
                </a:pathLst>
              </a:custGeom>
              <a:grpFill/>
              <a:ln w="12700" cmpd="sng">
                <a:solidFill>
                  <a:srgbClr val="FFCC66"/>
                </a:solidFill>
                <a:round/>
                <a:headEnd/>
                <a:tailEnd/>
              </a:ln>
            </p:spPr>
            <p:txBody>
              <a:bodyPr/>
              <a:lstStyle/>
              <a:p>
                <a:endParaRPr lang="en-US" dirty="0"/>
              </a:p>
            </p:txBody>
          </p:sp>
          <p:sp>
            <p:nvSpPr>
              <p:cNvPr id="8273" name="Freeform 47"/>
              <p:cNvSpPr>
                <a:spLocks/>
              </p:cNvSpPr>
              <p:nvPr/>
            </p:nvSpPr>
            <p:spPr bwMode="auto">
              <a:xfrm>
                <a:off x="4398" y="1954"/>
                <a:ext cx="80" cy="138"/>
              </a:xfrm>
              <a:custGeom>
                <a:avLst/>
                <a:gdLst>
                  <a:gd name="T0" fmla="*/ 20 w 80"/>
                  <a:gd name="T1" fmla="*/ 0 h 138"/>
                  <a:gd name="T2" fmla="*/ 0 w 80"/>
                  <a:gd name="T3" fmla="*/ 1 h 138"/>
                  <a:gd name="T4" fmla="*/ 0 w 80"/>
                  <a:gd name="T5" fmla="*/ 17 h 138"/>
                  <a:gd name="T6" fmla="*/ 44 w 80"/>
                  <a:gd name="T7" fmla="*/ 138 h 138"/>
                  <a:gd name="T8" fmla="*/ 80 w 80"/>
                  <a:gd name="T9" fmla="*/ 123 h 138"/>
                  <a:gd name="T10" fmla="*/ 37 w 80"/>
                  <a:gd name="T11" fmla="*/ 52 h 138"/>
                  <a:gd name="T12" fmla="*/ 29 w 80"/>
                  <a:gd name="T13" fmla="*/ 40 h 138"/>
                  <a:gd name="T14" fmla="*/ 23 w 80"/>
                  <a:gd name="T15" fmla="*/ 24 h 138"/>
                  <a:gd name="T16" fmla="*/ 20 w 80"/>
                  <a:gd name="T17" fmla="*/ 5 h 138"/>
                  <a:gd name="T18" fmla="*/ 20 w 80"/>
                  <a:gd name="T19" fmla="*/ 1 h 138"/>
                  <a:gd name="T20" fmla="*/ 20 w 80"/>
                  <a:gd name="T21" fmla="*/ 1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138"/>
                  <a:gd name="T35" fmla="*/ 80 w 80"/>
                  <a:gd name="T36" fmla="*/ 138 h 1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138">
                    <a:moveTo>
                      <a:pt x="20" y="0"/>
                    </a:moveTo>
                    <a:lnTo>
                      <a:pt x="0" y="1"/>
                    </a:lnTo>
                    <a:lnTo>
                      <a:pt x="0" y="17"/>
                    </a:lnTo>
                    <a:lnTo>
                      <a:pt x="44" y="138"/>
                    </a:lnTo>
                    <a:lnTo>
                      <a:pt x="80" y="123"/>
                    </a:lnTo>
                    <a:lnTo>
                      <a:pt x="37" y="52"/>
                    </a:lnTo>
                    <a:lnTo>
                      <a:pt x="29" y="40"/>
                    </a:lnTo>
                    <a:lnTo>
                      <a:pt x="23" y="24"/>
                    </a:lnTo>
                    <a:lnTo>
                      <a:pt x="20" y="5"/>
                    </a:lnTo>
                    <a:lnTo>
                      <a:pt x="20" y="1"/>
                    </a:lnTo>
                  </a:path>
                </a:pathLst>
              </a:custGeom>
              <a:grpFill/>
              <a:ln w="12700" cmpd="sng">
                <a:solidFill>
                  <a:srgbClr val="FFCC66"/>
                </a:solidFill>
                <a:prstDash val="solid"/>
                <a:round/>
                <a:headEnd/>
                <a:tailEnd/>
              </a:ln>
            </p:spPr>
            <p:txBody>
              <a:bodyPr/>
              <a:lstStyle/>
              <a:p>
                <a:endParaRPr lang="en-US" dirty="0"/>
              </a:p>
            </p:txBody>
          </p:sp>
          <p:sp>
            <p:nvSpPr>
              <p:cNvPr id="8274" name="Freeform 48"/>
              <p:cNvSpPr>
                <a:spLocks/>
              </p:cNvSpPr>
              <p:nvPr/>
            </p:nvSpPr>
            <p:spPr bwMode="auto">
              <a:xfrm>
                <a:off x="4435" y="2133"/>
                <a:ext cx="35" cy="78"/>
              </a:xfrm>
              <a:custGeom>
                <a:avLst/>
                <a:gdLst>
                  <a:gd name="T0" fmla="*/ 23 w 35"/>
                  <a:gd name="T1" fmla="*/ 70 h 78"/>
                  <a:gd name="T2" fmla="*/ 15 w 35"/>
                  <a:gd name="T3" fmla="*/ 78 h 78"/>
                  <a:gd name="T4" fmla="*/ 0 w 35"/>
                  <a:gd name="T5" fmla="*/ 19 h 78"/>
                  <a:gd name="T6" fmla="*/ 35 w 35"/>
                  <a:gd name="T7" fmla="*/ 0 h 78"/>
                  <a:gd name="T8" fmla="*/ 23 w 35"/>
                  <a:gd name="T9" fmla="*/ 70 h 78"/>
                  <a:gd name="T10" fmla="*/ 23 w 35"/>
                  <a:gd name="T11" fmla="*/ 70 h 78"/>
                  <a:gd name="T12" fmla="*/ 23 w 35"/>
                  <a:gd name="T13" fmla="*/ 70 h 78"/>
                  <a:gd name="T14" fmla="*/ 0 60000 65536"/>
                  <a:gd name="T15" fmla="*/ 0 60000 65536"/>
                  <a:gd name="T16" fmla="*/ 0 60000 65536"/>
                  <a:gd name="T17" fmla="*/ 0 60000 65536"/>
                  <a:gd name="T18" fmla="*/ 0 60000 65536"/>
                  <a:gd name="T19" fmla="*/ 0 60000 65536"/>
                  <a:gd name="T20" fmla="*/ 0 60000 65536"/>
                  <a:gd name="T21" fmla="*/ 0 w 35"/>
                  <a:gd name="T22" fmla="*/ 0 h 78"/>
                  <a:gd name="T23" fmla="*/ 35 w 35"/>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78">
                    <a:moveTo>
                      <a:pt x="23" y="70"/>
                    </a:moveTo>
                    <a:lnTo>
                      <a:pt x="15" y="78"/>
                    </a:lnTo>
                    <a:lnTo>
                      <a:pt x="0" y="19"/>
                    </a:lnTo>
                    <a:lnTo>
                      <a:pt x="35" y="0"/>
                    </a:lnTo>
                    <a:lnTo>
                      <a:pt x="23" y="70"/>
                    </a:lnTo>
                    <a:close/>
                  </a:path>
                </a:pathLst>
              </a:custGeom>
              <a:grpFill/>
              <a:ln w="12700" cmpd="sng">
                <a:solidFill>
                  <a:srgbClr val="FFCC66"/>
                </a:solidFill>
                <a:round/>
                <a:headEnd/>
                <a:tailEnd/>
              </a:ln>
            </p:spPr>
            <p:txBody>
              <a:bodyPr/>
              <a:lstStyle/>
              <a:p>
                <a:endParaRPr lang="en-US" dirty="0"/>
              </a:p>
            </p:txBody>
          </p:sp>
          <p:sp>
            <p:nvSpPr>
              <p:cNvPr id="8275" name="Freeform 49"/>
              <p:cNvSpPr>
                <a:spLocks/>
              </p:cNvSpPr>
              <p:nvPr/>
            </p:nvSpPr>
            <p:spPr bwMode="auto">
              <a:xfrm>
                <a:off x="4435" y="2133"/>
                <a:ext cx="35" cy="78"/>
              </a:xfrm>
              <a:custGeom>
                <a:avLst/>
                <a:gdLst>
                  <a:gd name="T0" fmla="*/ 23 w 35"/>
                  <a:gd name="T1" fmla="*/ 70 h 78"/>
                  <a:gd name="T2" fmla="*/ 15 w 35"/>
                  <a:gd name="T3" fmla="*/ 78 h 78"/>
                  <a:gd name="T4" fmla="*/ 0 w 35"/>
                  <a:gd name="T5" fmla="*/ 19 h 78"/>
                  <a:gd name="T6" fmla="*/ 35 w 35"/>
                  <a:gd name="T7" fmla="*/ 0 h 78"/>
                  <a:gd name="T8" fmla="*/ 23 w 35"/>
                  <a:gd name="T9" fmla="*/ 70 h 78"/>
                  <a:gd name="T10" fmla="*/ 23 w 35"/>
                  <a:gd name="T11" fmla="*/ 70 h 78"/>
                  <a:gd name="T12" fmla="*/ 0 60000 65536"/>
                  <a:gd name="T13" fmla="*/ 0 60000 65536"/>
                  <a:gd name="T14" fmla="*/ 0 60000 65536"/>
                  <a:gd name="T15" fmla="*/ 0 60000 65536"/>
                  <a:gd name="T16" fmla="*/ 0 60000 65536"/>
                  <a:gd name="T17" fmla="*/ 0 60000 65536"/>
                  <a:gd name="T18" fmla="*/ 0 w 35"/>
                  <a:gd name="T19" fmla="*/ 0 h 78"/>
                  <a:gd name="T20" fmla="*/ 35 w 35"/>
                  <a:gd name="T21" fmla="*/ 78 h 78"/>
                </a:gdLst>
                <a:ahLst/>
                <a:cxnLst>
                  <a:cxn ang="T12">
                    <a:pos x="T0" y="T1"/>
                  </a:cxn>
                  <a:cxn ang="T13">
                    <a:pos x="T2" y="T3"/>
                  </a:cxn>
                  <a:cxn ang="T14">
                    <a:pos x="T4" y="T5"/>
                  </a:cxn>
                  <a:cxn ang="T15">
                    <a:pos x="T6" y="T7"/>
                  </a:cxn>
                  <a:cxn ang="T16">
                    <a:pos x="T8" y="T9"/>
                  </a:cxn>
                  <a:cxn ang="T17">
                    <a:pos x="T10" y="T11"/>
                  </a:cxn>
                </a:cxnLst>
                <a:rect l="T18" t="T19" r="T20" b="T21"/>
                <a:pathLst>
                  <a:path w="35" h="78">
                    <a:moveTo>
                      <a:pt x="23" y="70"/>
                    </a:moveTo>
                    <a:lnTo>
                      <a:pt x="15" y="78"/>
                    </a:lnTo>
                    <a:lnTo>
                      <a:pt x="0" y="19"/>
                    </a:lnTo>
                    <a:lnTo>
                      <a:pt x="35" y="0"/>
                    </a:lnTo>
                    <a:lnTo>
                      <a:pt x="23" y="70"/>
                    </a:lnTo>
                  </a:path>
                </a:pathLst>
              </a:custGeom>
              <a:grpFill/>
              <a:ln w="12700" cmpd="sng">
                <a:solidFill>
                  <a:srgbClr val="FFCC66"/>
                </a:solidFill>
                <a:prstDash val="solid"/>
                <a:round/>
                <a:headEnd/>
                <a:tailEnd/>
              </a:ln>
            </p:spPr>
            <p:txBody>
              <a:bodyPr/>
              <a:lstStyle/>
              <a:p>
                <a:endParaRPr lang="en-US" dirty="0"/>
              </a:p>
            </p:txBody>
          </p:sp>
          <p:sp>
            <p:nvSpPr>
              <p:cNvPr id="8276" name="Freeform 50"/>
              <p:cNvSpPr>
                <a:spLocks/>
              </p:cNvSpPr>
              <p:nvPr/>
            </p:nvSpPr>
            <p:spPr bwMode="auto">
              <a:xfrm>
                <a:off x="3892" y="2053"/>
                <a:ext cx="546" cy="337"/>
              </a:xfrm>
              <a:custGeom>
                <a:avLst/>
                <a:gdLst>
                  <a:gd name="T0" fmla="*/ 526 w 546"/>
                  <a:gd name="T1" fmla="*/ 146 h 337"/>
                  <a:gd name="T2" fmla="*/ 526 w 546"/>
                  <a:gd name="T3" fmla="*/ 178 h 337"/>
                  <a:gd name="T4" fmla="*/ 543 w 546"/>
                  <a:gd name="T5" fmla="*/ 186 h 337"/>
                  <a:gd name="T6" fmla="*/ 546 w 546"/>
                  <a:gd name="T7" fmla="*/ 210 h 337"/>
                  <a:gd name="T8" fmla="*/ 348 w 546"/>
                  <a:gd name="T9" fmla="*/ 277 h 337"/>
                  <a:gd name="T10" fmla="*/ 131 w 546"/>
                  <a:gd name="T11" fmla="*/ 316 h 337"/>
                  <a:gd name="T12" fmla="*/ 0 w 546"/>
                  <a:gd name="T13" fmla="*/ 337 h 337"/>
                  <a:gd name="T14" fmla="*/ 80 w 546"/>
                  <a:gd name="T15" fmla="*/ 242 h 337"/>
                  <a:gd name="T16" fmla="*/ 88 w 546"/>
                  <a:gd name="T17" fmla="*/ 218 h 337"/>
                  <a:gd name="T18" fmla="*/ 139 w 546"/>
                  <a:gd name="T19" fmla="*/ 250 h 337"/>
                  <a:gd name="T20" fmla="*/ 214 w 546"/>
                  <a:gd name="T21" fmla="*/ 199 h 337"/>
                  <a:gd name="T22" fmla="*/ 234 w 546"/>
                  <a:gd name="T23" fmla="*/ 139 h 337"/>
                  <a:gd name="T24" fmla="*/ 250 w 546"/>
                  <a:gd name="T25" fmla="*/ 91 h 337"/>
                  <a:gd name="T26" fmla="*/ 289 w 546"/>
                  <a:gd name="T27" fmla="*/ 99 h 337"/>
                  <a:gd name="T28" fmla="*/ 305 w 546"/>
                  <a:gd name="T29" fmla="*/ 56 h 337"/>
                  <a:gd name="T30" fmla="*/ 316 w 546"/>
                  <a:gd name="T31" fmla="*/ 60 h 337"/>
                  <a:gd name="T32" fmla="*/ 336 w 546"/>
                  <a:gd name="T33" fmla="*/ 0 h 337"/>
                  <a:gd name="T34" fmla="*/ 369 w 546"/>
                  <a:gd name="T35" fmla="*/ 12 h 337"/>
                  <a:gd name="T36" fmla="*/ 377 w 546"/>
                  <a:gd name="T37" fmla="*/ 4 h 337"/>
                  <a:gd name="T38" fmla="*/ 377 w 546"/>
                  <a:gd name="T39" fmla="*/ 0 h 337"/>
                  <a:gd name="T40" fmla="*/ 443 w 546"/>
                  <a:gd name="T41" fmla="*/ 12 h 337"/>
                  <a:gd name="T42" fmla="*/ 435 w 546"/>
                  <a:gd name="T43" fmla="*/ 72 h 337"/>
                  <a:gd name="T44" fmla="*/ 506 w 546"/>
                  <a:gd name="T45" fmla="*/ 88 h 337"/>
                  <a:gd name="T46" fmla="*/ 510 w 546"/>
                  <a:gd name="T47" fmla="*/ 91 h 337"/>
                  <a:gd name="T48" fmla="*/ 526 w 546"/>
                  <a:gd name="T49" fmla="*/ 146 h 337"/>
                  <a:gd name="T50" fmla="*/ 526 w 546"/>
                  <a:gd name="T51" fmla="*/ 146 h 337"/>
                  <a:gd name="T52" fmla="*/ 526 w 546"/>
                  <a:gd name="T53" fmla="*/ 146 h 3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46"/>
                  <a:gd name="T82" fmla="*/ 0 h 337"/>
                  <a:gd name="T83" fmla="*/ 546 w 546"/>
                  <a:gd name="T84" fmla="*/ 337 h 33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46" h="337">
                    <a:moveTo>
                      <a:pt x="526" y="146"/>
                    </a:moveTo>
                    <a:lnTo>
                      <a:pt x="526" y="178"/>
                    </a:lnTo>
                    <a:lnTo>
                      <a:pt x="543" y="186"/>
                    </a:lnTo>
                    <a:lnTo>
                      <a:pt x="546" y="210"/>
                    </a:lnTo>
                    <a:lnTo>
                      <a:pt x="348" y="277"/>
                    </a:lnTo>
                    <a:lnTo>
                      <a:pt x="131" y="316"/>
                    </a:lnTo>
                    <a:lnTo>
                      <a:pt x="0" y="337"/>
                    </a:lnTo>
                    <a:lnTo>
                      <a:pt x="80" y="242"/>
                    </a:lnTo>
                    <a:lnTo>
                      <a:pt x="88" y="218"/>
                    </a:lnTo>
                    <a:lnTo>
                      <a:pt x="139" y="250"/>
                    </a:lnTo>
                    <a:lnTo>
                      <a:pt x="214" y="199"/>
                    </a:lnTo>
                    <a:lnTo>
                      <a:pt x="234" y="139"/>
                    </a:lnTo>
                    <a:lnTo>
                      <a:pt x="250" y="91"/>
                    </a:lnTo>
                    <a:lnTo>
                      <a:pt x="289" y="99"/>
                    </a:lnTo>
                    <a:lnTo>
                      <a:pt x="305" y="56"/>
                    </a:lnTo>
                    <a:lnTo>
                      <a:pt x="316" y="60"/>
                    </a:lnTo>
                    <a:lnTo>
                      <a:pt x="336" y="0"/>
                    </a:lnTo>
                    <a:lnTo>
                      <a:pt x="369" y="12"/>
                    </a:lnTo>
                    <a:lnTo>
                      <a:pt x="377" y="4"/>
                    </a:lnTo>
                    <a:lnTo>
                      <a:pt x="377" y="0"/>
                    </a:lnTo>
                    <a:lnTo>
                      <a:pt x="443" y="12"/>
                    </a:lnTo>
                    <a:lnTo>
                      <a:pt x="435" y="72"/>
                    </a:lnTo>
                    <a:lnTo>
                      <a:pt x="506" y="88"/>
                    </a:lnTo>
                    <a:lnTo>
                      <a:pt x="510" y="91"/>
                    </a:lnTo>
                    <a:lnTo>
                      <a:pt x="526" y="146"/>
                    </a:lnTo>
                    <a:close/>
                  </a:path>
                </a:pathLst>
              </a:custGeom>
              <a:grpFill/>
              <a:ln w="12700" cmpd="sng">
                <a:solidFill>
                  <a:srgbClr val="FFCC66"/>
                </a:solidFill>
                <a:round/>
                <a:headEnd/>
                <a:tailEnd/>
              </a:ln>
            </p:spPr>
            <p:txBody>
              <a:bodyPr/>
              <a:lstStyle/>
              <a:p>
                <a:endParaRPr lang="en-US" dirty="0"/>
              </a:p>
            </p:txBody>
          </p:sp>
          <p:sp>
            <p:nvSpPr>
              <p:cNvPr id="8277" name="Freeform 51"/>
              <p:cNvSpPr>
                <a:spLocks/>
              </p:cNvSpPr>
              <p:nvPr/>
            </p:nvSpPr>
            <p:spPr bwMode="auto">
              <a:xfrm>
                <a:off x="3892" y="2053"/>
                <a:ext cx="546" cy="337"/>
              </a:xfrm>
              <a:custGeom>
                <a:avLst/>
                <a:gdLst>
                  <a:gd name="T0" fmla="*/ 526 w 546"/>
                  <a:gd name="T1" fmla="*/ 146 h 337"/>
                  <a:gd name="T2" fmla="*/ 526 w 546"/>
                  <a:gd name="T3" fmla="*/ 178 h 337"/>
                  <a:gd name="T4" fmla="*/ 543 w 546"/>
                  <a:gd name="T5" fmla="*/ 186 h 337"/>
                  <a:gd name="T6" fmla="*/ 546 w 546"/>
                  <a:gd name="T7" fmla="*/ 210 h 337"/>
                  <a:gd name="T8" fmla="*/ 348 w 546"/>
                  <a:gd name="T9" fmla="*/ 277 h 337"/>
                  <a:gd name="T10" fmla="*/ 131 w 546"/>
                  <a:gd name="T11" fmla="*/ 316 h 337"/>
                  <a:gd name="T12" fmla="*/ 0 w 546"/>
                  <a:gd name="T13" fmla="*/ 337 h 337"/>
                  <a:gd name="T14" fmla="*/ 80 w 546"/>
                  <a:gd name="T15" fmla="*/ 242 h 337"/>
                  <a:gd name="T16" fmla="*/ 88 w 546"/>
                  <a:gd name="T17" fmla="*/ 218 h 337"/>
                  <a:gd name="T18" fmla="*/ 139 w 546"/>
                  <a:gd name="T19" fmla="*/ 250 h 337"/>
                  <a:gd name="T20" fmla="*/ 214 w 546"/>
                  <a:gd name="T21" fmla="*/ 199 h 337"/>
                  <a:gd name="T22" fmla="*/ 234 w 546"/>
                  <a:gd name="T23" fmla="*/ 139 h 337"/>
                  <a:gd name="T24" fmla="*/ 250 w 546"/>
                  <a:gd name="T25" fmla="*/ 91 h 337"/>
                  <a:gd name="T26" fmla="*/ 289 w 546"/>
                  <a:gd name="T27" fmla="*/ 99 h 337"/>
                  <a:gd name="T28" fmla="*/ 305 w 546"/>
                  <a:gd name="T29" fmla="*/ 56 h 337"/>
                  <a:gd name="T30" fmla="*/ 316 w 546"/>
                  <a:gd name="T31" fmla="*/ 60 h 337"/>
                  <a:gd name="T32" fmla="*/ 336 w 546"/>
                  <a:gd name="T33" fmla="*/ 0 h 337"/>
                  <a:gd name="T34" fmla="*/ 369 w 546"/>
                  <a:gd name="T35" fmla="*/ 12 h 337"/>
                  <a:gd name="T36" fmla="*/ 377 w 546"/>
                  <a:gd name="T37" fmla="*/ 4 h 337"/>
                  <a:gd name="T38" fmla="*/ 377 w 546"/>
                  <a:gd name="T39" fmla="*/ 0 h 337"/>
                  <a:gd name="T40" fmla="*/ 443 w 546"/>
                  <a:gd name="T41" fmla="*/ 12 h 337"/>
                  <a:gd name="T42" fmla="*/ 435 w 546"/>
                  <a:gd name="T43" fmla="*/ 72 h 337"/>
                  <a:gd name="T44" fmla="*/ 506 w 546"/>
                  <a:gd name="T45" fmla="*/ 88 h 337"/>
                  <a:gd name="T46" fmla="*/ 510 w 546"/>
                  <a:gd name="T47" fmla="*/ 91 h 337"/>
                  <a:gd name="T48" fmla="*/ 526 w 546"/>
                  <a:gd name="T49" fmla="*/ 146 h 337"/>
                  <a:gd name="T50" fmla="*/ 526 w 546"/>
                  <a:gd name="T51" fmla="*/ 146 h 3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46"/>
                  <a:gd name="T79" fmla="*/ 0 h 337"/>
                  <a:gd name="T80" fmla="*/ 546 w 546"/>
                  <a:gd name="T81" fmla="*/ 337 h 3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46" h="337">
                    <a:moveTo>
                      <a:pt x="526" y="146"/>
                    </a:moveTo>
                    <a:lnTo>
                      <a:pt x="526" y="178"/>
                    </a:lnTo>
                    <a:lnTo>
                      <a:pt x="543" y="186"/>
                    </a:lnTo>
                    <a:lnTo>
                      <a:pt x="546" y="210"/>
                    </a:lnTo>
                    <a:lnTo>
                      <a:pt x="348" y="277"/>
                    </a:lnTo>
                    <a:lnTo>
                      <a:pt x="131" y="316"/>
                    </a:lnTo>
                    <a:lnTo>
                      <a:pt x="0" y="337"/>
                    </a:lnTo>
                    <a:lnTo>
                      <a:pt x="80" y="242"/>
                    </a:lnTo>
                    <a:lnTo>
                      <a:pt x="88" y="218"/>
                    </a:lnTo>
                    <a:lnTo>
                      <a:pt x="139" y="250"/>
                    </a:lnTo>
                    <a:lnTo>
                      <a:pt x="214" y="199"/>
                    </a:lnTo>
                    <a:lnTo>
                      <a:pt x="234" y="139"/>
                    </a:lnTo>
                    <a:lnTo>
                      <a:pt x="250" y="91"/>
                    </a:lnTo>
                    <a:lnTo>
                      <a:pt x="289" y="99"/>
                    </a:lnTo>
                    <a:lnTo>
                      <a:pt x="305" y="56"/>
                    </a:lnTo>
                    <a:lnTo>
                      <a:pt x="316" y="60"/>
                    </a:lnTo>
                    <a:lnTo>
                      <a:pt x="336" y="0"/>
                    </a:lnTo>
                    <a:lnTo>
                      <a:pt x="369" y="12"/>
                    </a:lnTo>
                    <a:lnTo>
                      <a:pt x="377" y="4"/>
                    </a:lnTo>
                    <a:lnTo>
                      <a:pt x="377" y="0"/>
                    </a:lnTo>
                    <a:lnTo>
                      <a:pt x="443" y="12"/>
                    </a:lnTo>
                    <a:lnTo>
                      <a:pt x="435" y="72"/>
                    </a:lnTo>
                    <a:lnTo>
                      <a:pt x="506" y="88"/>
                    </a:lnTo>
                    <a:lnTo>
                      <a:pt x="510" y="91"/>
                    </a:lnTo>
                    <a:lnTo>
                      <a:pt x="526" y="146"/>
                    </a:lnTo>
                  </a:path>
                </a:pathLst>
              </a:custGeom>
              <a:grpFill/>
              <a:ln w="12700" cmpd="sng">
                <a:solidFill>
                  <a:srgbClr val="FFCC66"/>
                </a:solidFill>
                <a:prstDash val="solid"/>
                <a:round/>
                <a:headEnd/>
                <a:tailEnd/>
              </a:ln>
            </p:spPr>
            <p:txBody>
              <a:bodyPr/>
              <a:lstStyle/>
              <a:p>
                <a:endParaRPr lang="en-US" dirty="0"/>
              </a:p>
            </p:txBody>
          </p:sp>
          <p:sp>
            <p:nvSpPr>
              <p:cNvPr id="8278" name="Freeform 52"/>
              <p:cNvSpPr>
                <a:spLocks/>
              </p:cNvSpPr>
              <p:nvPr/>
            </p:nvSpPr>
            <p:spPr bwMode="auto">
              <a:xfrm>
                <a:off x="3872" y="2263"/>
                <a:ext cx="625" cy="313"/>
              </a:xfrm>
              <a:custGeom>
                <a:avLst/>
                <a:gdLst>
                  <a:gd name="T0" fmla="*/ 329 w 625"/>
                  <a:gd name="T1" fmla="*/ 245 h 313"/>
                  <a:gd name="T2" fmla="*/ 254 w 625"/>
                  <a:gd name="T3" fmla="*/ 257 h 313"/>
                  <a:gd name="T4" fmla="*/ 238 w 625"/>
                  <a:gd name="T5" fmla="*/ 225 h 313"/>
                  <a:gd name="T6" fmla="*/ 108 w 625"/>
                  <a:gd name="T7" fmla="*/ 245 h 313"/>
                  <a:gd name="T8" fmla="*/ 84 w 625"/>
                  <a:gd name="T9" fmla="*/ 281 h 313"/>
                  <a:gd name="T10" fmla="*/ 0 w 625"/>
                  <a:gd name="T11" fmla="*/ 293 h 313"/>
                  <a:gd name="T12" fmla="*/ 4 w 625"/>
                  <a:gd name="T13" fmla="*/ 266 h 313"/>
                  <a:gd name="T14" fmla="*/ 12 w 625"/>
                  <a:gd name="T15" fmla="*/ 253 h 313"/>
                  <a:gd name="T16" fmla="*/ 139 w 625"/>
                  <a:gd name="T17" fmla="*/ 135 h 313"/>
                  <a:gd name="T18" fmla="*/ 151 w 625"/>
                  <a:gd name="T19" fmla="*/ 106 h 313"/>
                  <a:gd name="T20" fmla="*/ 368 w 625"/>
                  <a:gd name="T21" fmla="*/ 67 h 313"/>
                  <a:gd name="T22" fmla="*/ 566 w 625"/>
                  <a:gd name="T23" fmla="*/ 0 h 313"/>
                  <a:gd name="T24" fmla="*/ 586 w 625"/>
                  <a:gd name="T25" fmla="*/ 63 h 313"/>
                  <a:gd name="T26" fmla="*/ 625 w 625"/>
                  <a:gd name="T27" fmla="*/ 79 h 313"/>
                  <a:gd name="T28" fmla="*/ 621 w 625"/>
                  <a:gd name="T29" fmla="*/ 79 h 313"/>
                  <a:gd name="T30" fmla="*/ 590 w 625"/>
                  <a:gd name="T31" fmla="*/ 127 h 313"/>
                  <a:gd name="T32" fmla="*/ 543 w 625"/>
                  <a:gd name="T33" fmla="*/ 135 h 313"/>
                  <a:gd name="T34" fmla="*/ 574 w 625"/>
                  <a:gd name="T35" fmla="*/ 147 h 313"/>
                  <a:gd name="T36" fmla="*/ 586 w 625"/>
                  <a:gd name="T37" fmla="*/ 155 h 313"/>
                  <a:gd name="T38" fmla="*/ 487 w 625"/>
                  <a:gd name="T39" fmla="*/ 245 h 313"/>
                  <a:gd name="T40" fmla="*/ 467 w 625"/>
                  <a:gd name="T41" fmla="*/ 301 h 313"/>
                  <a:gd name="T42" fmla="*/ 432 w 625"/>
                  <a:gd name="T43" fmla="*/ 313 h 313"/>
                  <a:gd name="T44" fmla="*/ 329 w 625"/>
                  <a:gd name="T45" fmla="*/ 245 h 313"/>
                  <a:gd name="T46" fmla="*/ 329 w 625"/>
                  <a:gd name="T47" fmla="*/ 245 h 3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25"/>
                  <a:gd name="T73" fmla="*/ 0 h 313"/>
                  <a:gd name="T74" fmla="*/ 625 w 625"/>
                  <a:gd name="T75" fmla="*/ 313 h 3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25" h="313">
                    <a:moveTo>
                      <a:pt x="329" y="245"/>
                    </a:moveTo>
                    <a:lnTo>
                      <a:pt x="254" y="257"/>
                    </a:lnTo>
                    <a:lnTo>
                      <a:pt x="238" y="225"/>
                    </a:lnTo>
                    <a:lnTo>
                      <a:pt x="108" y="245"/>
                    </a:lnTo>
                    <a:lnTo>
                      <a:pt x="84" y="281"/>
                    </a:lnTo>
                    <a:lnTo>
                      <a:pt x="0" y="293"/>
                    </a:lnTo>
                    <a:lnTo>
                      <a:pt x="4" y="266"/>
                    </a:lnTo>
                    <a:lnTo>
                      <a:pt x="12" y="253"/>
                    </a:lnTo>
                    <a:lnTo>
                      <a:pt x="139" y="135"/>
                    </a:lnTo>
                    <a:lnTo>
                      <a:pt x="151" y="106"/>
                    </a:lnTo>
                    <a:lnTo>
                      <a:pt x="368" y="67"/>
                    </a:lnTo>
                    <a:lnTo>
                      <a:pt x="566" y="0"/>
                    </a:lnTo>
                    <a:lnTo>
                      <a:pt x="586" y="63"/>
                    </a:lnTo>
                    <a:lnTo>
                      <a:pt x="625" y="79"/>
                    </a:lnTo>
                    <a:lnTo>
                      <a:pt x="621" y="79"/>
                    </a:lnTo>
                    <a:lnTo>
                      <a:pt x="590" y="127"/>
                    </a:lnTo>
                    <a:lnTo>
                      <a:pt x="543" y="135"/>
                    </a:lnTo>
                    <a:lnTo>
                      <a:pt x="574" y="147"/>
                    </a:lnTo>
                    <a:lnTo>
                      <a:pt x="586" y="155"/>
                    </a:lnTo>
                    <a:lnTo>
                      <a:pt x="487" y="245"/>
                    </a:lnTo>
                    <a:lnTo>
                      <a:pt x="467" y="301"/>
                    </a:lnTo>
                    <a:lnTo>
                      <a:pt x="432" y="313"/>
                    </a:lnTo>
                    <a:lnTo>
                      <a:pt x="329" y="245"/>
                    </a:lnTo>
                    <a:close/>
                  </a:path>
                </a:pathLst>
              </a:custGeom>
              <a:grpFill/>
              <a:ln w="12700" cmpd="sng">
                <a:solidFill>
                  <a:srgbClr val="FFCC66"/>
                </a:solidFill>
                <a:round/>
                <a:headEnd/>
                <a:tailEnd/>
              </a:ln>
            </p:spPr>
            <p:txBody>
              <a:bodyPr/>
              <a:lstStyle/>
              <a:p>
                <a:endParaRPr lang="en-US" dirty="0"/>
              </a:p>
            </p:txBody>
          </p:sp>
          <p:sp>
            <p:nvSpPr>
              <p:cNvPr id="8279" name="Freeform 53"/>
              <p:cNvSpPr>
                <a:spLocks/>
              </p:cNvSpPr>
              <p:nvPr/>
            </p:nvSpPr>
            <p:spPr bwMode="auto">
              <a:xfrm>
                <a:off x="3872" y="2263"/>
                <a:ext cx="625" cy="313"/>
              </a:xfrm>
              <a:custGeom>
                <a:avLst/>
                <a:gdLst>
                  <a:gd name="T0" fmla="*/ 329 w 625"/>
                  <a:gd name="T1" fmla="*/ 245 h 313"/>
                  <a:gd name="T2" fmla="*/ 254 w 625"/>
                  <a:gd name="T3" fmla="*/ 257 h 313"/>
                  <a:gd name="T4" fmla="*/ 238 w 625"/>
                  <a:gd name="T5" fmla="*/ 225 h 313"/>
                  <a:gd name="T6" fmla="*/ 108 w 625"/>
                  <a:gd name="T7" fmla="*/ 245 h 313"/>
                  <a:gd name="T8" fmla="*/ 84 w 625"/>
                  <a:gd name="T9" fmla="*/ 281 h 313"/>
                  <a:gd name="T10" fmla="*/ 0 w 625"/>
                  <a:gd name="T11" fmla="*/ 293 h 313"/>
                  <a:gd name="T12" fmla="*/ 4 w 625"/>
                  <a:gd name="T13" fmla="*/ 266 h 313"/>
                  <a:gd name="T14" fmla="*/ 12 w 625"/>
                  <a:gd name="T15" fmla="*/ 253 h 313"/>
                  <a:gd name="T16" fmla="*/ 139 w 625"/>
                  <a:gd name="T17" fmla="*/ 135 h 313"/>
                  <a:gd name="T18" fmla="*/ 151 w 625"/>
                  <a:gd name="T19" fmla="*/ 106 h 313"/>
                  <a:gd name="T20" fmla="*/ 368 w 625"/>
                  <a:gd name="T21" fmla="*/ 67 h 313"/>
                  <a:gd name="T22" fmla="*/ 566 w 625"/>
                  <a:gd name="T23" fmla="*/ 0 h 313"/>
                  <a:gd name="T24" fmla="*/ 586 w 625"/>
                  <a:gd name="T25" fmla="*/ 63 h 313"/>
                  <a:gd name="T26" fmla="*/ 625 w 625"/>
                  <a:gd name="T27" fmla="*/ 79 h 313"/>
                  <a:gd name="T28" fmla="*/ 621 w 625"/>
                  <a:gd name="T29" fmla="*/ 79 h 313"/>
                  <a:gd name="T30" fmla="*/ 590 w 625"/>
                  <a:gd name="T31" fmla="*/ 127 h 313"/>
                  <a:gd name="T32" fmla="*/ 543 w 625"/>
                  <a:gd name="T33" fmla="*/ 135 h 313"/>
                  <a:gd name="T34" fmla="*/ 574 w 625"/>
                  <a:gd name="T35" fmla="*/ 147 h 313"/>
                  <a:gd name="T36" fmla="*/ 586 w 625"/>
                  <a:gd name="T37" fmla="*/ 155 h 313"/>
                  <a:gd name="T38" fmla="*/ 487 w 625"/>
                  <a:gd name="T39" fmla="*/ 245 h 313"/>
                  <a:gd name="T40" fmla="*/ 467 w 625"/>
                  <a:gd name="T41" fmla="*/ 301 h 313"/>
                  <a:gd name="T42" fmla="*/ 432 w 625"/>
                  <a:gd name="T43" fmla="*/ 313 h 313"/>
                  <a:gd name="T44" fmla="*/ 329 w 625"/>
                  <a:gd name="T45" fmla="*/ 245 h 313"/>
                  <a:gd name="T46" fmla="*/ 329 w 625"/>
                  <a:gd name="T47" fmla="*/ 245 h 3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25"/>
                  <a:gd name="T73" fmla="*/ 0 h 313"/>
                  <a:gd name="T74" fmla="*/ 625 w 625"/>
                  <a:gd name="T75" fmla="*/ 313 h 3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25" h="313">
                    <a:moveTo>
                      <a:pt x="329" y="245"/>
                    </a:moveTo>
                    <a:lnTo>
                      <a:pt x="254" y="257"/>
                    </a:lnTo>
                    <a:lnTo>
                      <a:pt x="238" y="225"/>
                    </a:lnTo>
                    <a:lnTo>
                      <a:pt x="108" y="245"/>
                    </a:lnTo>
                    <a:lnTo>
                      <a:pt x="84" y="281"/>
                    </a:lnTo>
                    <a:lnTo>
                      <a:pt x="0" y="293"/>
                    </a:lnTo>
                    <a:lnTo>
                      <a:pt x="4" y="266"/>
                    </a:lnTo>
                    <a:lnTo>
                      <a:pt x="12" y="253"/>
                    </a:lnTo>
                    <a:lnTo>
                      <a:pt x="139" y="135"/>
                    </a:lnTo>
                    <a:lnTo>
                      <a:pt x="151" y="106"/>
                    </a:lnTo>
                    <a:lnTo>
                      <a:pt x="368" y="67"/>
                    </a:lnTo>
                    <a:lnTo>
                      <a:pt x="566" y="0"/>
                    </a:lnTo>
                    <a:lnTo>
                      <a:pt x="586" y="63"/>
                    </a:lnTo>
                    <a:lnTo>
                      <a:pt x="625" y="79"/>
                    </a:lnTo>
                    <a:lnTo>
                      <a:pt x="621" y="79"/>
                    </a:lnTo>
                    <a:lnTo>
                      <a:pt x="590" y="127"/>
                    </a:lnTo>
                    <a:lnTo>
                      <a:pt x="543" y="135"/>
                    </a:lnTo>
                    <a:lnTo>
                      <a:pt x="574" y="147"/>
                    </a:lnTo>
                    <a:lnTo>
                      <a:pt x="586" y="155"/>
                    </a:lnTo>
                    <a:lnTo>
                      <a:pt x="487" y="245"/>
                    </a:lnTo>
                    <a:lnTo>
                      <a:pt x="467" y="301"/>
                    </a:lnTo>
                    <a:lnTo>
                      <a:pt x="432" y="313"/>
                    </a:lnTo>
                    <a:lnTo>
                      <a:pt x="329" y="245"/>
                    </a:lnTo>
                  </a:path>
                </a:pathLst>
              </a:custGeom>
              <a:grpFill/>
              <a:ln w="12700" cmpd="sng">
                <a:solidFill>
                  <a:srgbClr val="FFCC66"/>
                </a:solidFill>
                <a:prstDash val="solid"/>
                <a:round/>
                <a:headEnd/>
                <a:tailEnd/>
              </a:ln>
            </p:spPr>
            <p:txBody>
              <a:bodyPr/>
              <a:lstStyle/>
              <a:p>
                <a:endParaRPr lang="en-US" dirty="0"/>
              </a:p>
            </p:txBody>
          </p:sp>
          <p:sp>
            <p:nvSpPr>
              <p:cNvPr id="8280" name="Freeform 54"/>
              <p:cNvSpPr>
                <a:spLocks/>
              </p:cNvSpPr>
              <p:nvPr/>
            </p:nvSpPr>
            <p:spPr bwMode="auto">
              <a:xfrm>
                <a:off x="3940" y="2488"/>
                <a:ext cx="364" cy="305"/>
              </a:xfrm>
              <a:custGeom>
                <a:avLst/>
                <a:gdLst>
                  <a:gd name="T0" fmla="*/ 364 w 364"/>
                  <a:gd name="T1" fmla="*/ 87 h 305"/>
                  <a:gd name="T2" fmla="*/ 261 w 364"/>
                  <a:gd name="T3" fmla="*/ 20 h 305"/>
                  <a:gd name="T4" fmla="*/ 186 w 364"/>
                  <a:gd name="T5" fmla="*/ 32 h 305"/>
                  <a:gd name="T6" fmla="*/ 170 w 364"/>
                  <a:gd name="T7" fmla="*/ 0 h 305"/>
                  <a:gd name="T8" fmla="*/ 40 w 364"/>
                  <a:gd name="T9" fmla="*/ 20 h 305"/>
                  <a:gd name="T10" fmla="*/ 16 w 364"/>
                  <a:gd name="T11" fmla="*/ 56 h 305"/>
                  <a:gd name="T12" fmla="*/ 0 w 364"/>
                  <a:gd name="T13" fmla="*/ 80 h 305"/>
                  <a:gd name="T14" fmla="*/ 143 w 364"/>
                  <a:gd name="T15" fmla="*/ 205 h 305"/>
                  <a:gd name="T16" fmla="*/ 221 w 364"/>
                  <a:gd name="T17" fmla="*/ 305 h 305"/>
                  <a:gd name="T18" fmla="*/ 309 w 364"/>
                  <a:gd name="T19" fmla="*/ 190 h 305"/>
                  <a:gd name="T20" fmla="*/ 348 w 364"/>
                  <a:gd name="T21" fmla="*/ 96 h 305"/>
                  <a:gd name="T22" fmla="*/ 360 w 364"/>
                  <a:gd name="T23" fmla="*/ 96 h 305"/>
                  <a:gd name="T24" fmla="*/ 364 w 364"/>
                  <a:gd name="T25" fmla="*/ 88 h 305"/>
                  <a:gd name="T26" fmla="*/ 364 w 364"/>
                  <a:gd name="T27" fmla="*/ 88 h 305"/>
                  <a:gd name="T28" fmla="*/ 364 w 364"/>
                  <a:gd name="T29" fmla="*/ 87 h 3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4"/>
                  <a:gd name="T46" fmla="*/ 0 h 305"/>
                  <a:gd name="T47" fmla="*/ 364 w 364"/>
                  <a:gd name="T48" fmla="*/ 305 h 3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4" h="305">
                    <a:moveTo>
                      <a:pt x="364" y="87"/>
                    </a:moveTo>
                    <a:lnTo>
                      <a:pt x="261" y="20"/>
                    </a:lnTo>
                    <a:lnTo>
                      <a:pt x="186" y="32"/>
                    </a:lnTo>
                    <a:lnTo>
                      <a:pt x="170" y="0"/>
                    </a:lnTo>
                    <a:lnTo>
                      <a:pt x="40" y="20"/>
                    </a:lnTo>
                    <a:lnTo>
                      <a:pt x="16" y="56"/>
                    </a:lnTo>
                    <a:lnTo>
                      <a:pt x="0" y="80"/>
                    </a:lnTo>
                    <a:lnTo>
                      <a:pt x="143" y="205"/>
                    </a:lnTo>
                    <a:lnTo>
                      <a:pt x="221" y="305"/>
                    </a:lnTo>
                    <a:lnTo>
                      <a:pt x="309" y="190"/>
                    </a:lnTo>
                    <a:lnTo>
                      <a:pt x="348" y="96"/>
                    </a:lnTo>
                    <a:lnTo>
                      <a:pt x="360" y="96"/>
                    </a:lnTo>
                    <a:lnTo>
                      <a:pt x="364" y="88"/>
                    </a:lnTo>
                    <a:lnTo>
                      <a:pt x="364" y="87"/>
                    </a:lnTo>
                    <a:close/>
                  </a:path>
                </a:pathLst>
              </a:custGeom>
              <a:grpFill/>
              <a:ln w="12700" cmpd="sng">
                <a:solidFill>
                  <a:srgbClr val="FFCC66"/>
                </a:solidFill>
                <a:round/>
                <a:headEnd/>
                <a:tailEnd/>
              </a:ln>
            </p:spPr>
            <p:txBody>
              <a:bodyPr/>
              <a:lstStyle/>
              <a:p>
                <a:endParaRPr lang="en-US" dirty="0"/>
              </a:p>
            </p:txBody>
          </p:sp>
          <p:sp>
            <p:nvSpPr>
              <p:cNvPr id="8281" name="Freeform 55"/>
              <p:cNvSpPr>
                <a:spLocks/>
              </p:cNvSpPr>
              <p:nvPr/>
            </p:nvSpPr>
            <p:spPr bwMode="auto">
              <a:xfrm>
                <a:off x="3940" y="2488"/>
                <a:ext cx="364" cy="305"/>
              </a:xfrm>
              <a:custGeom>
                <a:avLst/>
                <a:gdLst>
                  <a:gd name="T0" fmla="*/ 364 w 364"/>
                  <a:gd name="T1" fmla="*/ 87 h 305"/>
                  <a:gd name="T2" fmla="*/ 261 w 364"/>
                  <a:gd name="T3" fmla="*/ 20 h 305"/>
                  <a:gd name="T4" fmla="*/ 186 w 364"/>
                  <a:gd name="T5" fmla="*/ 32 h 305"/>
                  <a:gd name="T6" fmla="*/ 170 w 364"/>
                  <a:gd name="T7" fmla="*/ 0 h 305"/>
                  <a:gd name="T8" fmla="*/ 40 w 364"/>
                  <a:gd name="T9" fmla="*/ 20 h 305"/>
                  <a:gd name="T10" fmla="*/ 16 w 364"/>
                  <a:gd name="T11" fmla="*/ 56 h 305"/>
                  <a:gd name="T12" fmla="*/ 0 w 364"/>
                  <a:gd name="T13" fmla="*/ 80 h 305"/>
                  <a:gd name="T14" fmla="*/ 143 w 364"/>
                  <a:gd name="T15" fmla="*/ 205 h 305"/>
                  <a:gd name="T16" fmla="*/ 221 w 364"/>
                  <a:gd name="T17" fmla="*/ 305 h 305"/>
                  <a:gd name="T18" fmla="*/ 309 w 364"/>
                  <a:gd name="T19" fmla="*/ 190 h 305"/>
                  <a:gd name="T20" fmla="*/ 348 w 364"/>
                  <a:gd name="T21" fmla="*/ 96 h 305"/>
                  <a:gd name="T22" fmla="*/ 360 w 364"/>
                  <a:gd name="T23" fmla="*/ 96 h 305"/>
                  <a:gd name="T24" fmla="*/ 364 w 364"/>
                  <a:gd name="T25" fmla="*/ 88 h 305"/>
                  <a:gd name="T26" fmla="*/ 364 w 364"/>
                  <a:gd name="T27" fmla="*/ 88 h 30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4"/>
                  <a:gd name="T43" fmla="*/ 0 h 305"/>
                  <a:gd name="T44" fmla="*/ 364 w 364"/>
                  <a:gd name="T45" fmla="*/ 305 h 30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4" h="305">
                    <a:moveTo>
                      <a:pt x="364" y="87"/>
                    </a:moveTo>
                    <a:lnTo>
                      <a:pt x="261" y="20"/>
                    </a:lnTo>
                    <a:lnTo>
                      <a:pt x="186" y="32"/>
                    </a:lnTo>
                    <a:lnTo>
                      <a:pt x="170" y="0"/>
                    </a:lnTo>
                    <a:lnTo>
                      <a:pt x="40" y="20"/>
                    </a:lnTo>
                    <a:lnTo>
                      <a:pt x="16" y="56"/>
                    </a:lnTo>
                    <a:lnTo>
                      <a:pt x="0" y="80"/>
                    </a:lnTo>
                    <a:lnTo>
                      <a:pt x="143" y="205"/>
                    </a:lnTo>
                    <a:lnTo>
                      <a:pt x="221" y="305"/>
                    </a:lnTo>
                    <a:lnTo>
                      <a:pt x="309" y="190"/>
                    </a:lnTo>
                    <a:lnTo>
                      <a:pt x="348" y="96"/>
                    </a:lnTo>
                    <a:lnTo>
                      <a:pt x="360" y="96"/>
                    </a:lnTo>
                    <a:lnTo>
                      <a:pt x="364" y="88"/>
                    </a:lnTo>
                  </a:path>
                </a:pathLst>
              </a:custGeom>
              <a:grpFill/>
              <a:ln w="12700" cmpd="sng">
                <a:solidFill>
                  <a:srgbClr val="FFCC66"/>
                </a:solidFill>
                <a:prstDash val="solid"/>
                <a:round/>
                <a:headEnd/>
                <a:tailEnd/>
              </a:ln>
            </p:spPr>
            <p:txBody>
              <a:bodyPr/>
              <a:lstStyle/>
              <a:p>
                <a:endParaRPr lang="en-US" dirty="0"/>
              </a:p>
            </p:txBody>
          </p:sp>
          <p:sp>
            <p:nvSpPr>
              <p:cNvPr id="8282" name="Freeform 56"/>
              <p:cNvSpPr>
                <a:spLocks/>
              </p:cNvSpPr>
              <p:nvPr/>
            </p:nvSpPr>
            <p:spPr bwMode="auto">
              <a:xfrm>
                <a:off x="3753" y="2544"/>
                <a:ext cx="408" cy="423"/>
              </a:xfrm>
              <a:custGeom>
                <a:avLst/>
                <a:gdLst>
                  <a:gd name="T0" fmla="*/ 400 w 408"/>
                  <a:gd name="T1" fmla="*/ 380 h 423"/>
                  <a:gd name="T2" fmla="*/ 357 w 408"/>
                  <a:gd name="T3" fmla="*/ 380 h 423"/>
                  <a:gd name="T4" fmla="*/ 349 w 408"/>
                  <a:gd name="T5" fmla="*/ 423 h 423"/>
                  <a:gd name="T6" fmla="*/ 334 w 408"/>
                  <a:gd name="T7" fmla="*/ 399 h 423"/>
                  <a:gd name="T8" fmla="*/ 119 w 408"/>
                  <a:gd name="T9" fmla="*/ 423 h 423"/>
                  <a:gd name="T10" fmla="*/ 112 w 408"/>
                  <a:gd name="T11" fmla="*/ 403 h 423"/>
                  <a:gd name="T12" fmla="*/ 88 w 408"/>
                  <a:gd name="T13" fmla="*/ 316 h 423"/>
                  <a:gd name="T14" fmla="*/ 104 w 408"/>
                  <a:gd name="T15" fmla="*/ 276 h 423"/>
                  <a:gd name="T16" fmla="*/ 0 w 408"/>
                  <a:gd name="T17" fmla="*/ 28 h 423"/>
                  <a:gd name="T18" fmla="*/ 119 w 408"/>
                  <a:gd name="T19" fmla="*/ 12 h 423"/>
                  <a:gd name="T20" fmla="*/ 203 w 408"/>
                  <a:gd name="T21" fmla="*/ 0 h 423"/>
                  <a:gd name="T22" fmla="*/ 187 w 408"/>
                  <a:gd name="T23" fmla="*/ 24 h 423"/>
                  <a:gd name="T24" fmla="*/ 330 w 408"/>
                  <a:gd name="T25" fmla="*/ 149 h 423"/>
                  <a:gd name="T26" fmla="*/ 408 w 408"/>
                  <a:gd name="T27" fmla="*/ 249 h 423"/>
                  <a:gd name="T28" fmla="*/ 397 w 408"/>
                  <a:gd name="T29" fmla="*/ 344 h 423"/>
                  <a:gd name="T30" fmla="*/ 400 w 408"/>
                  <a:gd name="T31" fmla="*/ 348 h 423"/>
                  <a:gd name="T32" fmla="*/ 400 w 408"/>
                  <a:gd name="T33" fmla="*/ 380 h 423"/>
                  <a:gd name="T34" fmla="*/ 400 w 408"/>
                  <a:gd name="T35" fmla="*/ 380 h 423"/>
                  <a:gd name="T36" fmla="*/ 400 w 408"/>
                  <a:gd name="T37" fmla="*/ 380 h 4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8"/>
                  <a:gd name="T58" fmla="*/ 0 h 423"/>
                  <a:gd name="T59" fmla="*/ 408 w 408"/>
                  <a:gd name="T60" fmla="*/ 423 h 4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8" h="423">
                    <a:moveTo>
                      <a:pt x="400" y="380"/>
                    </a:moveTo>
                    <a:lnTo>
                      <a:pt x="357" y="380"/>
                    </a:lnTo>
                    <a:lnTo>
                      <a:pt x="349" y="423"/>
                    </a:lnTo>
                    <a:lnTo>
                      <a:pt x="334" y="399"/>
                    </a:lnTo>
                    <a:lnTo>
                      <a:pt x="119" y="423"/>
                    </a:lnTo>
                    <a:lnTo>
                      <a:pt x="112" y="403"/>
                    </a:lnTo>
                    <a:lnTo>
                      <a:pt x="88" y="316"/>
                    </a:lnTo>
                    <a:lnTo>
                      <a:pt x="104" y="276"/>
                    </a:lnTo>
                    <a:lnTo>
                      <a:pt x="0" y="28"/>
                    </a:lnTo>
                    <a:lnTo>
                      <a:pt x="119" y="12"/>
                    </a:lnTo>
                    <a:lnTo>
                      <a:pt x="203" y="0"/>
                    </a:lnTo>
                    <a:lnTo>
                      <a:pt x="187" y="24"/>
                    </a:lnTo>
                    <a:lnTo>
                      <a:pt x="330" y="149"/>
                    </a:lnTo>
                    <a:lnTo>
                      <a:pt x="408" y="249"/>
                    </a:lnTo>
                    <a:lnTo>
                      <a:pt x="397" y="344"/>
                    </a:lnTo>
                    <a:lnTo>
                      <a:pt x="400" y="348"/>
                    </a:lnTo>
                    <a:lnTo>
                      <a:pt x="400" y="380"/>
                    </a:lnTo>
                    <a:close/>
                  </a:path>
                </a:pathLst>
              </a:custGeom>
              <a:grpFill/>
              <a:ln w="12700" cmpd="sng">
                <a:solidFill>
                  <a:srgbClr val="FFCC66"/>
                </a:solidFill>
                <a:round/>
                <a:headEnd/>
                <a:tailEnd/>
              </a:ln>
            </p:spPr>
            <p:txBody>
              <a:bodyPr/>
              <a:lstStyle/>
              <a:p>
                <a:endParaRPr lang="en-US" dirty="0"/>
              </a:p>
            </p:txBody>
          </p:sp>
          <p:sp>
            <p:nvSpPr>
              <p:cNvPr id="8283" name="Freeform 57"/>
              <p:cNvSpPr>
                <a:spLocks/>
              </p:cNvSpPr>
              <p:nvPr/>
            </p:nvSpPr>
            <p:spPr bwMode="auto">
              <a:xfrm>
                <a:off x="3753" y="2544"/>
                <a:ext cx="408" cy="423"/>
              </a:xfrm>
              <a:custGeom>
                <a:avLst/>
                <a:gdLst>
                  <a:gd name="T0" fmla="*/ 400 w 408"/>
                  <a:gd name="T1" fmla="*/ 380 h 423"/>
                  <a:gd name="T2" fmla="*/ 357 w 408"/>
                  <a:gd name="T3" fmla="*/ 380 h 423"/>
                  <a:gd name="T4" fmla="*/ 349 w 408"/>
                  <a:gd name="T5" fmla="*/ 423 h 423"/>
                  <a:gd name="T6" fmla="*/ 334 w 408"/>
                  <a:gd name="T7" fmla="*/ 399 h 423"/>
                  <a:gd name="T8" fmla="*/ 119 w 408"/>
                  <a:gd name="T9" fmla="*/ 423 h 423"/>
                  <a:gd name="T10" fmla="*/ 112 w 408"/>
                  <a:gd name="T11" fmla="*/ 403 h 423"/>
                  <a:gd name="T12" fmla="*/ 88 w 408"/>
                  <a:gd name="T13" fmla="*/ 316 h 423"/>
                  <a:gd name="T14" fmla="*/ 104 w 408"/>
                  <a:gd name="T15" fmla="*/ 276 h 423"/>
                  <a:gd name="T16" fmla="*/ 0 w 408"/>
                  <a:gd name="T17" fmla="*/ 28 h 423"/>
                  <a:gd name="T18" fmla="*/ 119 w 408"/>
                  <a:gd name="T19" fmla="*/ 12 h 423"/>
                  <a:gd name="T20" fmla="*/ 203 w 408"/>
                  <a:gd name="T21" fmla="*/ 0 h 423"/>
                  <a:gd name="T22" fmla="*/ 187 w 408"/>
                  <a:gd name="T23" fmla="*/ 24 h 423"/>
                  <a:gd name="T24" fmla="*/ 330 w 408"/>
                  <a:gd name="T25" fmla="*/ 149 h 423"/>
                  <a:gd name="T26" fmla="*/ 408 w 408"/>
                  <a:gd name="T27" fmla="*/ 249 h 423"/>
                  <a:gd name="T28" fmla="*/ 397 w 408"/>
                  <a:gd name="T29" fmla="*/ 344 h 423"/>
                  <a:gd name="T30" fmla="*/ 400 w 408"/>
                  <a:gd name="T31" fmla="*/ 348 h 423"/>
                  <a:gd name="T32" fmla="*/ 400 w 408"/>
                  <a:gd name="T33" fmla="*/ 380 h 423"/>
                  <a:gd name="T34" fmla="*/ 400 w 408"/>
                  <a:gd name="T35" fmla="*/ 380 h 4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8"/>
                  <a:gd name="T55" fmla="*/ 0 h 423"/>
                  <a:gd name="T56" fmla="*/ 408 w 408"/>
                  <a:gd name="T57" fmla="*/ 423 h 4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8" h="423">
                    <a:moveTo>
                      <a:pt x="400" y="380"/>
                    </a:moveTo>
                    <a:lnTo>
                      <a:pt x="357" y="380"/>
                    </a:lnTo>
                    <a:lnTo>
                      <a:pt x="349" y="423"/>
                    </a:lnTo>
                    <a:lnTo>
                      <a:pt x="334" y="399"/>
                    </a:lnTo>
                    <a:lnTo>
                      <a:pt x="119" y="423"/>
                    </a:lnTo>
                    <a:lnTo>
                      <a:pt x="112" y="403"/>
                    </a:lnTo>
                    <a:lnTo>
                      <a:pt x="88" y="316"/>
                    </a:lnTo>
                    <a:lnTo>
                      <a:pt x="104" y="276"/>
                    </a:lnTo>
                    <a:lnTo>
                      <a:pt x="0" y="28"/>
                    </a:lnTo>
                    <a:lnTo>
                      <a:pt x="119" y="12"/>
                    </a:lnTo>
                    <a:lnTo>
                      <a:pt x="203" y="0"/>
                    </a:lnTo>
                    <a:lnTo>
                      <a:pt x="187" y="24"/>
                    </a:lnTo>
                    <a:lnTo>
                      <a:pt x="330" y="149"/>
                    </a:lnTo>
                    <a:lnTo>
                      <a:pt x="408" y="249"/>
                    </a:lnTo>
                    <a:lnTo>
                      <a:pt x="397" y="344"/>
                    </a:lnTo>
                    <a:lnTo>
                      <a:pt x="400" y="348"/>
                    </a:lnTo>
                    <a:lnTo>
                      <a:pt x="400" y="380"/>
                    </a:lnTo>
                  </a:path>
                </a:pathLst>
              </a:custGeom>
              <a:grpFill/>
              <a:ln w="12700" cmpd="sng">
                <a:solidFill>
                  <a:srgbClr val="FFCC66"/>
                </a:solidFill>
                <a:prstDash val="solid"/>
                <a:round/>
                <a:headEnd/>
                <a:tailEnd/>
              </a:ln>
            </p:spPr>
            <p:txBody>
              <a:bodyPr/>
              <a:lstStyle/>
              <a:p>
                <a:endParaRPr lang="en-US" dirty="0"/>
              </a:p>
            </p:txBody>
          </p:sp>
          <p:sp>
            <p:nvSpPr>
              <p:cNvPr id="8284" name="Freeform 58"/>
              <p:cNvSpPr>
                <a:spLocks/>
              </p:cNvSpPr>
              <p:nvPr/>
            </p:nvSpPr>
            <p:spPr bwMode="auto">
              <a:xfrm>
                <a:off x="3651" y="2924"/>
                <a:ext cx="684" cy="566"/>
              </a:xfrm>
              <a:custGeom>
                <a:avLst/>
                <a:gdLst>
                  <a:gd name="T0" fmla="*/ 502 w 684"/>
                  <a:gd name="T1" fmla="*/ 0 h 566"/>
                  <a:gd name="T2" fmla="*/ 459 w 684"/>
                  <a:gd name="T3" fmla="*/ 0 h 566"/>
                  <a:gd name="T4" fmla="*/ 451 w 684"/>
                  <a:gd name="T5" fmla="*/ 43 h 566"/>
                  <a:gd name="T6" fmla="*/ 436 w 684"/>
                  <a:gd name="T7" fmla="*/ 19 h 566"/>
                  <a:gd name="T8" fmla="*/ 221 w 684"/>
                  <a:gd name="T9" fmla="*/ 43 h 566"/>
                  <a:gd name="T10" fmla="*/ 214 w 684"/>
                  <a:gd name="T11" fmla="*/ 23 h 566"/>
                  <a:gd name="T12" fmla="*/ 0 w 684"/>
                  <a:gd name="T13" fmla="*/ 54 h 566"/>
                  <a:gd name="T14" fmla="*/ 16 w 684"/>
                  <a:gd name="T15" fmla="*/ 86 h 566"/>
                  <a:gd name="T16" fmla="*/ 28 w 684"/>
                  <a:gd name="T17" fmla="*/ 103 h 566"/>
                  <a:gd name="T18" fmla="*/ 51 w 684"/>
                  <a:gd name="T19" fmla="*/ 95 h 566"/>
                  <a:gd name="T20" fmla="*/ 55 w 684"/>
                  <a:gd name="T21" fmla="*/ 99 h 566"/>
                  <a:gd name="T22" fmla="*/ 102 w 684"/>
                  <a:gd name="T23" fmla="*/ 82 h 566"/>
                  <a:gd name="T24" fmla="*/ 166 w 684"/>
                  <a:gd name="T25" fmla="*/ 99 h 566"/>
                  <a:gd name="T26" fmla="*/ 206 w 684"/>
                  <a:gd name="T27" fmla="*/ 138 h 566"/>
                  <a:gd name="T28" fmla="*/ 289 w 684"/>
                  <a:gd name="T29" fmla="*/ 119 h 566"/>
                  <a:gd name="T30" fmla="*/ 285 w 684"/>
                  <a:gd name="T31" fmla="*/ 99 h 566"/>
                  <a:gd name="T32" fmla="*/ 317 w 684"/>
                  <a:gd name="T33" fmla="*/ 95 h 566"/>
                  <a:gd name="T34" fmla="*/ 415 w 684"/>
                  <a:gd name="T35" fmla="*/ 177 h 566"/>
                  <a:gd name="T36" fmla="*/ 455 w 684"/>
                  <a:gd name="T37" fmla="*/ 304 h 566"/>
                  <a:gd name="T38" fmla="*/ 510 w 684"/>
                  <a:gd name="T39" fmla="*/ 375 h 566"/>
                  <a:gd name="T40" fmla="*/ 641 w 684"/>
                  <a:gd name="T41" fmla="*/ 502 h 566"/>
                  <a:gd name="T42" fmla="*/ 676 w 684"/>
                  <a:gd name="T43" fmla="*/ 482 h 566"/>
                  <a:gd name="T44" fmla="*/ 684 w 684"/>
                  <a:gd name="T45" fmla="*/ 474 h 566"/>
                  <a:gd name="T46" fmla="*/ 680 w 684"/>
                  <a:gd name="T47" fmla="*/ 502 h 566"/>
                  <a:gd name="T48" fmla="*/ 621 w 684"/>
                  <a:gd name="T49" fmla="*/ 566 h 566"/>
                  <a:gd name="T50" fmla="*/ 680 w 684"/>
                  <a:gd name="T51" fmla="*/ 529 h 566"/>
                  <a:gd name="T52" fmla="*/ 684 w 684"/>
                  <a:gd name="T53" fmla="*/ 474 h 566"/>
                  <a:gd name="T54" fmla="*/ 684 w 684"/>
                  <a:gd name="T55" fmla="*/ 324 h 566"/>
                  <a:gd name="T56" fmla="*/ 618 w 684"/>
                  <a:gd name="T57" fmla="*/ 217 h 566"/>
                  <a:gd name="T58" fmla="*/ 610 w 684"/>
                  <a:gd name="T59" fmla="*/ 213 h 566"/>
                  <a:gd name="T60" fmla="*/ 610 w 684"/>
                  <a:gd name="T61" fmla="*/ 185 h 566"/>
                  <a:gd name="T62" fmla="*/ 522 w 684"/>
                  <a:gd name="T63" fmla="*/ 74 h 566"/>
                  <a:gd name="T64" fmla="*/ 502 w 684"/>
                  <a:gd name="T65" fmla="*/ 0 h 566"/>
                  <a:gd name="T66" fmla="*/ 502 w 684"/>
                  <a:gd name="T67" fmla="*/ 0 h 566"/>
                  <a:gd name="T68" fmla="*/ 502 w 684"/>
                  <a:gd name="T69" fmla="*/ 0 h 56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84"/>
                  <a:gd name="T106" fmla="*/ 0 h 566"/>
                  <a:gd name="T107" fmla="*/ 684 w 684"/>
                  <a:gd name="T108" fmla="*/ 566 h 56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84" h="566">
                    <a:moveTo>
                      <a:pt x="502" y="0"/>
                    </a:moveTo>
                    <a:lnTo>
                      <a:pt x="459" y="0"/>
                    </a:lnTo>
                    <a:lnTo>
                      <a:pt x="451" y="43"/>
                    </a:lnTo>
                    <a:lnTo>
                      <a:pt x="436" y="19"/>
                    </a:lnTo>
                    <a:lnTo>
                      <a:pt x="221" y="43"/>
                    </a:lnTo>
                    <a:lnTo>
                      <a:pt x="214" y="23"/>
                    </a:lnTo>
                    <a:lnTo>
                      <a:pt x="0" y="54"/>
                    </a:lnTo>
                    <a:lnTo>
                      <a:pt x="16" y="86"/>
                    </a:lnTo>
                    <a:lnTo>
                      <a:pt x="28" y="103"/>
                    </a:lnTo>
                    <a:lnTo>
                      <a:pt x="51" y="95"/>
                    </a:lnTo>
                    <a:lnTo>
                      <a:pt x="55" y="99"/>
                    </a:lnTo>
                    <a:lnTo>
                      <a:pt x="102" y="82"/>
                    </a:lnTo>
                    <a:lnTo>
                      <a:pt x="166" y="99"/>
                    </a:lnTo>
                    <a:lnTo>
                      <a:pt x="206" y="138"/>
                    </a:lnTo>
                    <a:lnTo>
                      <a:pt x="289" y="119"/>
                    </a:lnTo>
                    <a:lnTo>
                      <a:pt x="285" y="99"/>
                    </a:lnTo>
                    <a:lnTo>
                      <a:pt x="317" y="95"/>
                    </a:lnTo>
                    <a:lnTo>
                      <a:pt x="415" y="177"/>
                    </a:lnTo>
                    <a:lnTo>
                      <a:pt x="455" y="304"/>
                    </a:lnTo>
                    <a:lnTo>
                      <a:pt x="510" y="375"/>
                    </a:lnTo>
                    <a:lnTo>
                      <a:pt x="641" y="502"/>
                    </a:lnTo>
                    <a:lnTo>
                      <a:pt x="676" y="482"/>
                    </a:lnTo>
                    <a:lnTo>
                      <a:pt x="684" y="474"/>
                    </a:lnTo>
                    <a:lnTo>
                      <a:pt x="680" y="502"/>
                    </a:lnTo>
                    <a:lnTo>
                      <a:pt x="621" y="566"/>
                    </a:lnTo>
                    <a:lnTo>
                      <a:pt x="680" y="529"/>
                    </a:lnTo>
                    <a:lnTo>
                      <a:pt x="684" y="474"/>
                    </a:lnTo>
                    <a:lnTo>
                      <a:pt x="684" y="324"/>
                    </a:lnTo>
                    <a:lnTo>
                      <a:pt x="618" y="217"/>
                    </a:lnTo>
                    <a:lnTo>
                      <a:pt x="610" y="213"/>
                    </a:lnTo>
                    <a:lnTo>
                      <a:pt x="610" y="185"/>
                    </a:lnTo>
                    <a:lnTo>
                      <a:pt x="522" y="74"/>
                    </a:lnTo>
                    <a:lnTo>
                      <a:pt x="502" y="0"/>
                    </a:lnTo>
                    <a:close/>
                  </a:path>
                </a:pathLst>
              </a:custGeom>
              <a:grpFill/>
              <a:ln w="12700" cmpd="sng">
                <a:solidFill>
                  <a:srgbClr val="FFCC66"/>
                </a:solidFill>
                <a:round/>
                <a:headEnd/>
                <a:tailEnd/>
              </a:ln>
            </p:spPr>
            <p:txBody>
              <a:bodyPr/>
              <a:lstStyle/>
              <a:p>
                <a:endParaRPr lang="en-US" dirty="0"/>
              </a:p>
            </p:txBody>
          </p:sp>
          <p:sp>
            <p:nvSpPr>
              <p:cNvPr id="8285" name="Freeform 59"/>
              <p:cNvSpPr>
                <a:spLocks/>
              </p:cNvSpPr>
              <p:nvPr/>
            </p:nvSpPr>
            <p:spPr bwMode="auto">
              <a:xfrm>
                <a:off x="3651" y="2924"/>
                <a:ext cx="684" cy="566"/>
              </a:xfrm>
              <a:custGeom>
                <a:avLst/>
                <a:gdLst>
                  <a:gd name="T0" fmla="*/ 502 w 684"/>
                  <a:gd name="T1" fmla="*/ 0 h 566"/>
                  <a:gd name="T2" fmla="*/ 459 w 684"/>
                  <a:gd name="T3" fmla="*/ 0 h 566"/>
                  <a:gd name="T4" fmla="*/ 451 w 684"/>
                  <a:gd name="T5" fmla="*/ 43 h 566"/>
                  <a:gd name="T6" fmla="*/ 436 w 684"/>
                  <a:gd name="T7" fmla="*/ 19 h 566"/>
                  <a:gd name="T8" fmla="*/ 221 w 684"/>
                  <a:gd name="T9" fmla="*/ 43 h 566"/>
                  <a:gd name="T10" fmla="*/ 214 w 684"/>
                  <a:gd name="T11" fmla="*/ 23 h 566"/>
                  <a:gd name="T12" fmla="*/ 0 w 684"/>
                  <a:gd name="T13" fmla="*/ 54 h 566"/>
                  <a:gd name="T14" fmla="*/ 16 w 684"/>
                  <a:gd name="T15" fmla="*/ 86 h 566"/>
                  <a:gd name="T16" fmla="*/ 28 w 684"/>
                  <a:gd name="T17" fmla="*/ 103 h 566"/>
                  <a:gd name="T18" fmla="*/ 51 w 684"/>
                  <a:gd name="T19" fmla="*/ 95 h 566"/>
                  <a:gd name="T20" fmla="*/ 55 w 684"/>
                  <a:gd name="T21" fmla="*/ 99 h 566"/>
                  <a:gd name="T22" fmla="*/ 102 w 684"/>
                  <a:gd name="T23" fmla="*/ 82 h 566"/>
                  <a:gd name="T24" fmla="*/ 166 w 684"/>
                  <a:gd name="T25" fmla="*/ 99 h 566"/>
                  <a:gd name="T26" fmla="*/ 206 w 684"/>
                  <a:gd name="T27" fmla="*/ 138 h 566"/>
                  <a:gd name="T28" fmla="*/ 289 w 684"/>
                  <a:gd name="T29" fmla="*/ 119 h 566"/>
                  <a:gd name="T30" fmla="*/ 285 w 684"/>
                  <a:gd name="T31" fmla="*/ 99 h 566"/>
                  <a:gd name="T32" fmla="*/ 317 w 684"/>
                  <a:gd name="T33" fmla="*/ 95 h 566"/>
                  <a:gd name="T34" fmla="*/ 415 w 684"/>
                  <a:gd name="T35" fmla="*/ 177 h 566"/>
                  <a:gd name="T36" fmla="*/ 455 w 684"/>
                  <a:gd name="T37" fmla="*/ 304 h 566"/>
                  <a:gd name="T38" fmla="*/ 510 w 684"/>
                  <a:gd name="T39" fmla="*/ 375 h 566"/>
                  <a:gd name="T40" fmla="*/ 641 w 684"/>
                  <a:gd name="T41" fmla="*/ 502 h 566"/>
                  <a:gd name="T42" fmla="*/ 676 w 684"/>
                  <a:gd name="T43" fmla="*/ 482 h 566"/>
                  <a:gd name="T44" fmla="*/ 684 w 684"/>
                  <a:gd name="T45" fmla="*/ 474 h 566"/>
                  <a:gd name="T46" fmla="*/ 680 w 684"/>
                  <a:gd name="T47" fmla="*/ 502 h 566"/>
                  <a:gd name="T48" fmla="*/ 621 w 684"/>
                  <a:gd name="T49" fmla="*/ 566 h 566"/>
                  <a:gd name="T50" fmla="*/ 680 w 684"/>
                  <a:gd name="T51" fmla="*/ 529 h 566"/>
                  <a:gd name="T52" fmla="*/ 684 w 684"/>
                  <a:gd name="T53" fmla="*/ 474 h 566"/>
                  <a:gd name="T54" fmla="*/ 684 w 684"/>
                  <a:gd name="T55" fmla="*/ 324 h 566"/>
                  <a:gd name="T56" fmla="*/ 618 w 684"/>
                  <a:gd name="T57" fmla="*/ 217 h 566"/>
                  <a:gd name="T58" fmla="*/ 610 w 684"/>
                  <a:gd name="T59" fmla="*/ 213 h 566"/>
                  <a:gd name="T60" fmla="*/ 610 w 684"/>
                  <a:gd name="T61" fmla="*/ 185 h 566"/>
                  <a:gd name="T62" fmla="*/ 522 w 684"/>
                  <a:gd name="T63" fmla="*/ 74 h 566"/>
                  <a:gd name="T64" fmla="*/ 502 w 684"/>
                  <a:gd name="T65" fmla="*/ 0 h 566"/>
                  <a:gd name="T66" fmla="*/ 502 w 684"/>
                  <a:gd name="T67" fmla="*/ 0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84"/>
                  <a:gd name="T103" fmla="*/ 0 h 566"/>
                  <a:gd name="T104" fmla="*/ 684 w 684"/>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84" h="566">
                    <a:moveTo>
                      <a:pt x="502" y="0"/>
                    </a:moveTo>
                    <a:lnTo>
                      <a:pt x="459" y="0"/>
                    </a:lnTo>
                    <a:lnTo>
                      <a:pt x="451" y="43"/>
                    </a:lnTo>
                    <a:lnTo>
                      <a:pt x="436" y="19"/>
                    </a:lnTo>
                    <a:lnTo>
                      <a:pt x="221" y="43"/>
                    </a:lnTo>
                    <a:lnTo>
                      <a:pt x="214" y="23"/>
                    </a:lnTo>
                    <a:lnTo>
                      <a:pt x="0" y="54"/>
                    </a:lnTo>
                    <a:lnTo>
                      <a:pt x="16" y="86"/>
                    </a:lnTo>
                    <a:lnTo>
                      <a:pt x="28" y="103"/>
                    </a:lnTo>
                    <a:lnTo>
                      <a:pt x="51" y="95"/>
                    </a:lnTo>
                    <a:lnTo>
                      <a:pt x="55" y="99"/>
                    </a:lnTo>
                    <a:lnTo>
                      <a:pt x="102" y="82"/>
                    </a:lnTo>
                    <a:lnTo>
                      <a:pt x="166" y="99"/>
                    </a:lnTo>
                    <a:lnTo>
                      <a:pt x="206" y="138"/>
                    </a:lnTo>
                    <a:lnTo>
                      <a:pt x="289" y="119"/>
                    </a:lnTo>
                    <a:lnTo>
                      <a:pt x="285" y="99"/>
                    </a:lnTo>
                    <a:lnTo>
                      <a:pt x="317" y="95"/>
                    </a:lnTo>
                    <a:lnTo>
                      <a:pt x="415" y="177"/>
                    </a:lnTo>
                    <a:lnTo>
                      <a:pt x="455" y="304"/>
                    </a:lnTo>
                    <a:lnTo>
                      <a:pt x="510" y="375"/>
                    </a:lnTo>
                    <a:lnTo>
                      <a:pt x="641" y="502"/>
                    </a:lnTo>
                    <a:lnTo>
                      <a:pt x="676" y="482"/>
                    </a:lnTo>
                    <a:lnTo>
                      <a:pt x="684" y="474"/>
                    </a:lnTo>
                    <a:lnTo>
                      <a:pt x="680" y="502"/>
                    </a:lnTo>
                    <a:lnTo>
                      <a:pt x="621" y="566"/>
                    </a:lnTo>
                    <a:lnTo>
                      <a:pt x="680" y="529"/>
                    </a:lnTo>
                    <a:lnTo>
                      <a:pt x="684" y="474"/>
                    </a:lnTo>
                    <a:lnTo>
                      <a:pt x="684" y="324"/>
                    </a:lnTo>
                    <a:lnTo>
                      <a:pt x="618" y="217"/>
                    </a:lnTo>
                    <a:lnTo>
                      <a:pt x="610" y="213"/>
                    </a:lnTo>
                    <a:lnTo>
                      <a:pt x="610" y="185"/>
                    </a:lnTo>
                    <a:lnTo>
                      <a:pt x="522" y="74"/>
                    </a:lnTo>
                    <a:lnTo>
                      <a:pt x="502" y="0"/>
                    </a:lnTo>
                  </a:path>
                </a:pathLst>
              </a:custGeom>
              <a:grpFill/>
              <a:ln w="12700" cmpd="sng">
                <a:solidFill>
                  <a:srgbClr val="FFCC66"/>
                </a:solidFill>
                <a:prstDash val="solid"/>
                <a:round/>
                <a:headEnd/>
                <a:tailEnd/>
              </a:ln>
            </p:spPr>
            <p:txBody>
              <a:bodyPr/>
              <a:lstStyle/>
              <a:p>
                <a:endParaRPr lang="en-US" dirty="0"/>
              </a:p>
            </p:txBody>
          </p:sp>
          <p:sp>
            <p:nvSpPr>
              <p:cNvPr id="8286" name="Freeform 60"/>
              <p:cNvSpPr>
                <a:spLocks/>
              </p:cNvSpPr>
              <p:nvPr/>
            </p:nvSpPr>
            <p:spPr bwMode="auto">
              <a:xfrm>
                <a:off x="3710" y="1848"/>
                <a:ext cx="324" cy="387"/>
              </a:xfrm>
              <a:custGeom>
                <a:avLst/>
                <a:gdLst>
                  <a:gd name="T0" fmla="*/ 321 w 324"/>
                  <a:gd name="T1" fmla="*/ 154 h 387"/>
                  <a:gd name="T2" fmla="*/ 324 w 324"/>
                  <a:gd name="T3" fmla="*/ 209 h 387"/>
                  <a:gd name="T4" fmla="*/ 321 w 324"/>
                  <a:gd name="T5" fmla="*/ 209 h 387"/>
                  <a:gd name="T6" fmla="*/ 262 w 324"/>
                  <a:gd name="T7" fmla="*/ 300 h 387"/>
                  <a:gd name="T8" fmla="*/ 221 w 324"/>
                  <a:gd name="T9" fmla="*/ 387 h 387"/>
                  <a:gd name="T10" fmla="*/ 202 w 324"/>
                  <a:gd name="T11" fmla="*/ 359 h 387"/>
                  <a:gd name="T12" fmla="*/ 92 w 324"/>
                  <a:gd name="T13" fmla="*/ 332 h 387"/>
                  <a:gd name="T14" fmla="*/ 75 w 324"/>
                  <a:gd name="T15" fmla="*/ 312 h 387"/>
                  <a:gd name="T16" fmla="*/ 67 w 324"/>
                  <a:gd name="T17" fmla="*/ 316 h 387"/>
                  <a:gd name="T18" fmla="*/ 47 w 324"/>
                  <a:gd name="T19" fmla="*/ 328 h 387"/>
                  <a:gd name="T20" fmla="*/ 39 w 324"/>
                  <a:gd name="T21" fmla="*/ 344 h 387"/>
                  <a:gd name="T22" fmla="*/ 39 w 324"/>
                  <a:gd name="T23" fmla="*/ 324 h 387"/>
                  <a:gd name="T24" fmla="*/ 0 w 324"/>
                  <a:gd name="T25" fmla="*/ 82 h 387"/>
                  <a:gd name="T26" fmla="*/ 104 w 324"/>
                  <a:gd name="T27" fmla="*/ 70 h 387"/>
                  <a:gd name="T28" fmla="*/ 143 w 324"/>
                  <a:gd name="T29" fmla="*/ 86 h 387"/>
                  <a:gd name="T30" fmla="*/ 234 w 324"/>
                  <a:gd name="T31" fmla="*/ 70 h 387"/>
                  <a:gd name="T32" fmla="*/ 258 w 324"/>
                  <a:gd name="T33" fmla="*/ 19 h 387"/>
                  <a:gd name="T34" fmla="*/ 277 w 324"/>
                  <a:gd name="T35" fmla="*/ 19 h 387"/>
                  <a:gd name="T36" fmla="*/ 297 w 324"/>
                  <a:gd name="T37" fmla="*/ 0 h 387"/>
                  <a:gd name="T38" fmla="*/ 321 w 324"/>
                  <a:gd name="T39" fmla="*/ 107 h 387"/>
                  <a:gd name="T40" fmla="*/ 321 w 324"/>
                  <a:gd name="T41" fmla="*/ 154 h 387"/>
                  <a:gd name="T42" fmla="*/ 321 w 324"/>
                  <a:gd name="T43" fmla="*/ 154 h 387"/>
                  <a:gd name="T44" fmla="*/ 321 w 324"/>
                  <a:gd name="T45" fmla="*/ 154 h 3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24"/>
                  <a:gd name="T70" fmla="*/ 0 h 387"/>
                  <a:gd name="T71" fmla="*/ 324 w 324"/>
                  <a:gd name="T72" fmla="*/ 387 h 3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24" h="387">
                    <a:moveTo>
                      <a:pt x="321" y="154"/>
                    </a:moveTo>
                    <a:lnTo>
                      <a:pt x="324" y="209"/>
                    </a:lnTo>
                    <a:lnTo>
                      <a:pt x="321" y="209"/>
                    </a:lnTo>
                    <a:lnTo>
                      <a:pt x="262" y="300"/>
                    </a:lnTo>
                    <a:lnTo>
                      <a:pt x="221" y="387"/>
                    </a:lnTo>
                    <a:lnTo>
                      <a:pt x="202" y="359"/>
                    </a:lnTo>
                    <a:lnTo>
                      <a:pt x="92" y="332"/>
                    </a:lnTo>
                    <a:lnTo>
                      <a:pt x="75" y="312"/>
                    </a:lnTo>
                    <a:lnTo>
                      <a:pt x="67" y="316"/>
                    </a:lnTo>
                    <a:lnTo>
                      <a:pt x="47" y="328"/>
                    </a:lnTo>
                    <a:lnTo>
                      <a:pt x="39" y="344"/>
                    </a:lnTo>
                    <a:lnTo>
                      <a:pt x="39" y="324"/>
                    </a:lnTo>
                    <a:lnTo>
                      <a:pt x="0" y="82"/>
                    </a:lnTo>
                    <a:lnTo>
                      <a:pt x="104" y="70"/>
                    </a:lnTo>
                    <a:lnTo>
                      <a:pt x="143" y="86"/>
                    </a:lnTo>
                    <a:lnTo>
                      <a:pt x="234" y="70"/>
                    </a:lnTo>
                    <a:lnTo>
                      <a:pt x="258" y="19"/>
                    </a:lnTo>
                    <a:lnTo>
                      <a:pt x="277" y="19"/>
                    </a:lnTo>
                    <a:lnTo>
                      <a:pt x="297" y="0"/>
                    </a:lnTo>
                    <a:lnTo>
                      <a:pt x="321" y="107"/>
                    </a:lnTo>
                    <a:lnTo>
                      <a:pt x="321" y="154"/>
                    </a:lnTo>
                    <a:close/>
                  </a:path>
                </a:pathLst>
              </a:custGeom>
              <a:grpFill/>
              <a:ln w="12700" cmpd="sng">
                <a:solidFill>
                  <a:srgbClr val="FFCC66"/>
                </a:solidFill>
                <a:round/>
                <a:headEnd/>
                <a:tailEnd/>
              </a:ln>
            </p:spPr>
            <p:txBody>
              <a:bodyPr/>
              <a:lstStyle/>
              <a:p>
                <a:endParaRPr lang="en-US" dirty="0"/>
              </a:p>
            </p:txBody>
          </p:sp>
          <p:sp>
            <p:nvSpPr>
              <p:cNvPr id="8287" name="Freeform 61"/>
              <p:cNvSpPr>
                <a:spLocks/>
              </p:cNvSpPr>
              <p:nvPr/>
            </p:nvSpPr>
            <p:spPr bwMode="auto">
              <a:xfrm>
                <a:off x="3710" y="1848"/>
                <a:ext cx="324" cy="387"/>
              </a:xfrm>
              <a:custGeom>
                <a:avLst/>
                <a:gdLst>
                  <a:gd name="T0" fmla="*/ 321 w 324"/>
                  <a:gd name="T1" fmla="*/ 154 h 387"/>
                  <a:gd name="T2" fmla="*/ 324 w 324"/>
                  <a:gd name="T3" fmla="*/ 209 h 387"/>
                  <a:gd name="T4" fmla="*/ 321 w 324"/>
                  <a:gd name="T5" fmla="*/ 209 h 387"/>
                  <a:gd name="T6" fmla="*/ 262 w 324"/>
                  <a:gd name="T7" fmla="*/ 300 h 387"/>
                  <a:gd name="T8" fmla="*/ 221 w 324"/>
                  <a:gd name="T9" fmla="*/ 387 h 387"/>
                  <a:gd name="T10" fmla="*/ 202 w 324"/>
                  <a:gd name="T11" fmla="*/ 359 h 387"/>
                  <a:gd name="T12" fmla="*/ 92 w 324"/>
                  <a:gd name="T13" fmla="*/ 332 h 387"/>
                  <a:gd name="T14" fmla="*/ 75 w 324"/>
                  <a:gd name="T15" fmla="*/ 312 h 387"/>
                  <a:gd name="T16" fmla="*/ 67 w 324"/>
                  <a:gd name="T17" fmla="*/ 316 h 387"/>
                  <a:gd name="T18" fmla="*/ 47 w 324"/>
                  <a:gd name="T19" fmla="*/ 328 h 387"/>
                  <a:gd name="T20" fmla="*/ 39 w 324"/>
                  <a:gd name="T21" fmla="*/ 344 h 387"/>
                  <a:gd name="T22" fmla="*/ 39 w 324"/>
                  <a:gd name="T23" fmla="*/ 324 h 387"/>
                  <a:gd name="T24" fmla="*/ 0 w 324"/>
                  <a:gd name="T25" fmla="*/ 82 h 387"/>
                  <a:gd name="T26" fmla="*/ 104 w 324"/>
                  <a:gd name="T27" fmla="*/ 70 h 387"/>
                  <a:gd name="T28" fmla="*/ 143 w 324"/>
                  <a:gd name="T29" fmla="*/ 86 h 387"/>
                  <a:gd name="T30" fmla="*/ 234 w 324"/>
                  <a:gd name="T31" fmla="*/ 70 h 387"/>
                  <a:gd name="T32" fmla="*/ 258 w 324"/>
                  <a:gd name="T33" fmla="*/ 19 h 387"/>
                  <a:gd name="T34" fmla="*/ 277 w 324"/>
                  <a:gd name="T35" fmla="*/ 19 h 387"/>
                  <a:gd name="T36" fmla="*/ 297 w 324"/>
                  <a:gd name="T37" fmla="*/ 0 h 387"/>
                  <a:gd name="T38" fmla="*/ 321 w 324"/>
                  <a:gd name="T39" fmla="*/ 107 h 387"/>
                  <a:gd name="T40" fmla="*/ 321 w 324"/>
                  <a:gd name="T41" fmla="*/ 154 h 387"/>
                  <a:gd name="T42" fmla="*/ 321 w 324"/>
                  <a:gd name="T43" fmla="*/ 154 h 3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4"/>
                  <a:gd name="T67" fmla="*/ 0 h 387"/>
                  <a:gd name="T68" fmla="*/ 324 w 324"/>
                  <a:gd name="T69" fmla="*/ 387 h 3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4" h="387">
                    <a:moveTo>
                      <a:pt x="321" y="154"/>
                    </a:moveTo>
                    <a:lnTo>
                      <a:pt x="324" y="209"/>
                    </a:lnTo>
                    <a:lnTo>
                      <a:pt x="321" y="209"/>
                    </a:lnTo>
                    <a:lnTo>
                      <a:pt x="262" y="300"/>
                    </a:lnTo>
                    <a:lnTo>
                      <a:pt x="221" y="387"/>
                    </a:lnTo>
                    <a:lnTo>
                      <a:pt x="202" y="359"/>
                    </a:lnTo>
                    <a:lnTo>
                      <a:pt x="92" y="332"/>
                    </a:lnTo>
                    <a:lnTo>
                      <a:pt x="75" y="312"/>
                    </a:lnTo>
                    <a:lnTo>
                      <a:pt x="67" y="316"/>
                    </a:lnTo>
                    <a:lnTo>
                      <a:pt x="47" y="328"/>
                    </a:lnTo>
                    <a:lnTo>
                      <a:pt x="39" y="344"/>
                    </a:lnTo>
                    <a:lnTo>
                      <a:pt x="39" y="324"/>
                    </a:lnTo>
                    <a:lnTo>
                      <a:pt x="0" y="82"/>
                    </a:lnTo>
                    <a:lnTo>
                      <a:pt x="104" y="70"/>
                    </a:lnTo>
                    <a:lnTo>
                      <a:pt x="143" y="86"/>
                    </a:lnTo>
                    <a:lnTo>
                      <a:pt x="234" y="70"/>
                    </a:lnTo>
                    <a:lnTo>
                      <a:pt x="258" y="19"/>
                    </a:lnTo>
                    <a:lnTo>
                      <a:pt x="277" y="19"/>
                    </a:lnTo>
                    <a:lnTo>
                      <a:pt x="297" y="0"/>
                    </a:lnTo>
                    <a:lnTo>
                      <a:pt x="321" y="107"/>
                    </a:lnTo>
                    <a:lnTo>
                      <a:pt x="321" y="154"/>
                    </a:lnTo>
                  </a:path>
                </a:pathLst>
              </a:custGeom>
              <a:grpFill/>
              <a:ln w="12700" cmpd="sng">
                <a:solidFill>
                  <a:srgbClr val="FFCC66"/>
                </a:solidFill>
                <a:prstDash val="solid"/>
                <a:round/>
                <a:headEnd/>
                <a:tailEnd/>
              </a:ln>
            </p:spPr>
            <p:txBody>
              <a:bodyPr/>
              <a:lstStyle/>
              <a:p>
                <a:endParaRPr lang="en-US" dirty="0"/>
              </a:p>
            </p:txBody>
          </p:sp>
          <p:sp>
            <p:nvSpPr>
              <p:cNvPr id="8288" name="Freeform 62"/>
              <p:cNvSpPr>
                <a:spLocks/>
              </p:cNvSpPr>
              <p:nvPr/>
            </p:nvSpPr>
            <p:spPr bwMode="auto">
              <a:xfrm>
                <a:off x="3931" y="1959"/>
                <a:ext cx="338" cy="344"/>
              </a:xfrm>
              <a:custGeom>
                <a:avLst/>
                <a:gdLst>
                  <a:gd name="T0" fmla="*/ 0 w 338"/>
                  <a:gd name="T1" fmla="*/ 276 h 344"/>
                  <a:gd name="T2" fmla="*/ 41 w 338"/>
                  <a:gd name="T3" fmla="*/ 189 h 344"/>
                  <a:gd name="T4" fmla="*/ 100 w 338"/>
                  <a:gd name="T5" fmla="*/ 98 h 344"/>
                  <a:gd name="T6" fmla="*/ 103 w 338"/>
                  <a:gd name="T7" fmla="*/ 98 h 344"/>
                  <a:gd name="T8" fmla="*/ 100 w 338"/>
                  <a:gd name="T9" fmla="*/ 43 h 344"/>
                  <a:gd name="T10" fmla="*/ 100 w 338"/>
                  <a:gd name="T11" fmla="*/ 0 h 344"/>
                  <a:gd name="T12" fmla="*/ 107 w 338"/>
                  <a:gd name="T13" fmla="*/ 12 h 344"/>
                  <a:gd name="T14" fmla="*/ 123 w 338"/>
                  <a:gd name="T15" fmla="*/ 67 h 344"/>
                  <a:gd name="T16" fmla="*/ 123 w 338"/>
                  <a:gd name="T17" fmla="*/ 78 h 344"/>
                  <a:gd name="T18" fmla="*/ 131 w 338"/>
                  <a:gd name="T19" fmla="*/ 98 h 344"/>
                  <a:gd name="T20" fmla="*/ 211 w 338"/>
                  <a:gd name="T21" fmla="*/ 74 h 344"/>
                  <a:gd name="T22" fmla="*/ 219 w 338"/>
                  <a:gd name="T23" fmla="*/ 125 h 344"/>
                  <a:gd name="T24" fmla="*/ 318 w 338"/>
                  <a:gd name="T25" fmla="*/ 63 h 344"/>
                  <a:gd name="T26" fmla="*/ 338 w 338"/>
                  <a:gd name="T27" fmla="*/ 74 h 344"/>
                  <a:gd name="T28" fmla="*/ 338 w 338"/>
                  <a:gd name="T29" fmla="*/ 98 h 344"/>
                  <a:gd name="T30" fmla="*/ 330 w 338"/>
                  <a:gd name="T31" fmla="*/ 106 h 344"/>
                  <a:gd name="T32" fmla="*/ 297 w 338"/>
                  <a:gd name="T33" fmla="*/ 94 h 344"/>
                  <a:gd name="T34" fmla="*/ 277 w 338"/>
                  <a:gd name="T35" fmla="*/ 154 h 344"/>
                  <a:gd name="T36" fmla="*/ 266 w 338"/>
                  <a:gd name="T37" fmla="*/ 150 h 344"/>
                  <a:gd name="T38" fmla="*/ 250 w 338"/>
                  <a:gd name="T39" fmla="*/ 193 h 344"/>
                  <a:gd name="T40" fmla="*/ 211 w 338"/>
                  <a:gd name="T41" fmla="*/ 185 h 344"/>
                  <a:gd name="T42" fmla="*/ 195 w 338"/>
                  <a:gd name="T43" fmla="*/ 233 h 344"/>
                  <a:gd name="T44" fmla="*/ 175 w 338"/>
                  <a:gd name="T45" fmla="*/ 293 h 344"/>
                  <a:gd name="T46" fmla="*/ 100 w 338"/>
                  <a:gd name="T47" fmla="*/ 344 h 344"/>
                  <a:gd name="T48" fmla="*/ 49 w 338"/>
                  <a:gd name="T49" fmla="*/ 312 h 344"/>
                  <a:gd name="T50" fmla="*/ 41 w 338"/>
                  <a:gd name="T51" fmla="*/ 336 h 344"/>
                  <a:gd name="T52" fmla="*/ 0 w 338"/>
                  <a:gd name="T53" fmla="*/ 276 h 344"/>
                  <a:gd name="T54" fmla="*/ 0 w 338"/>
                  <a:gd name="T55" fmla="*/ 276 h 344"/>
                  <a:gd name="T56" fmla="*/ 0 w 338"/>
                  <a:gd name="T57" fmla="*/ 276 h 34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38"/>
                  <a:gd name="T88" fmla="*/ 0 h 344"/>
                  <a:gd name="T89" fmla="*/ 338 w 338"/>
                  <a:gd name="T90" fmla="*/ 344 h 34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38" h="344">
                    <a:moveTo>
                      <a:pt x="0" y="276"/>
                    </a:moveTo>
                    <a:lnTo>
                      <a:pt x="41" y="189"/>
                    </a:lnTo>
                    <a:lnTo>
                      <a:pt x="100" y="98"/>
                    </a:lnTo>
                    <a:lnTo>
                      <a:pt x="103" y="98"/>
                    </a:lnTo>
                    <a:lnTo>
                      <a:pt x="100" y="43"/>
                    </a:lnTo>
                    <a:lnTo>
                      <a:pt x="100" y="0"/>
                    </a:lnTo>
                    <a:lnTo>
                      <a:pt x="107" y="12"/>
                    </a:lnTo>
                    <a:lnTo>
                      <a:pt x="123" y="67"/>
                    </a:lnTo>
                    <a:lnTo>
                      <a:pt x="123" y="78"/>
                    </a:lnTo>
                    <a:lnTo>
                      <a:pt x="131" y="98"/>
                    </a:lnTo>
                    <a:lnTo>
                      <a:pt x="211" y="74"/>
                    </a:lnTo>
                    <a:lnTo>
                      <a:pt x="219" y="125"/>
                    </a:lnTo>
                    <a:lnTo>
                      <a:pt x="318" y="63"/>
                    </a:lnTo>
                    <a:lnTo>
                      <a:pt x="338" y="74"/>
                    </a:lnTo>
                    <a:lnTo>
                      <a:pt x="338" y="98"/>
                    </a:lnTo>
                    <a:lnTo>
                      <a:pt x="330" y="106"/>
                    </a:lnTo>
                    <a:lnTo>
                      <a:pt x="297" y="94"/>
                    </a:lnTo>
                    <a:lnTo>
                      <a:pt x="277" y="154"/>
                    </a:lnTo>
                    <a:lnTo>
                      <a:pt x="266" y="150"/>
                    </a:lnTo>
                    <a:lnTo>
                      <a:pt x="250" y="193"/>
                    </a:lnTo>
                    <a:lnTo>
                      <a:pt x="211" y="185"/>
                    </a:lnTo>
                    <a:lnTo>
                      <a:pt x="195" y="233"/>
                    </a:lnTo>
                    <a:lnTo>
                      <a:pt x="175" y="293"/>
                    </a:lnTo>
                    <a:lnTo>
                      <a:pt x="100" y="344"/>
                    </a:lnTo>
                    <a:lnTo>
                      <a:pt x="49" y="312"/>
                    </a:lnTo>
                    <a:lnTo>
                      <a:pt x="41" y="336"/>
                    </a:lnTo>
                    <a:lnTo>
                      <a:pt x="0" y="276"/>
                    </a:lnTo>
                    <a:close/>
                  </a:path>
                </a:pathLst>
              </a:custGeom>
              <a:grpFill/>
              <a:ln w="12700" cmpd="sng">
                <a:solidFill>
                  <a:srgbClr val="FFCC66"/>
                </a:solidFill>
                <a:round/>
                <a:headEnd/>
                <a:tailEnd/>
              </a:ln>
            </p:spPr>
            <p:txBody>
              <a:bodyPr/>
              <a:lstStyle/>
              <a:p>
                <a:endParaRPr lang="en-US" dirty="0"/>
              </a:p>
            </p:txBody>
          </p:sp>
          <p:sp>
            <p:nvSpPr>
              <p:cNvPr id="8289" name="Freeform 63"/>
              <p:cNvSpPr>
                <a:spLocks/>
              </p:cNvSpPr>
              <p:nvPr/>
            </p:nvSpPr>
            <p:spPr bwMode="auto">
              <a:xfrm>
                <a:off x="3931" y="1959"/>
                <a:ext cx="338" cy="344"/>
              </a:xfrm>
              <a:custGeom>
                <a:avLst/>
                <a:gdLst>
                  <a:gd name="T0" fmla="*/ 0 w 338"/>
                  <a:gd name="T1" fmla="*/ 276 h 344"/>
                  <a:gd name="T2" fmla="*/ 41 w 338"/>
                  <a:gd name="T3" fmla="*/ 189 h 344"/>
                  <a:gd name="T4" fmla="*/ 100 w 338"/>
                  <a:gd name="T5" fmla="*/ 98 h 344"/>
                  <a:gd name="T6" fmla="*/ 103 w 338"/>
                  <a:gd name="T7" fmla="*/ 98 h 344"/>
                  <a:gd name="T8" fmla="*/ 100 w 338"/>
                  <a:gd name="T9" fmla="*/ 43 h 344"/>
                  <a:gd name="T10" fmla="*/ 100 w 338"/>
                  <a:gd name="T11" fmla="*/ 0 h 344"/>
                  <a:gd name="T12" fmla="*/ 107 w 338"/>
                  <a:gd name="T13" fmla="*/ 12 h 344"/>
                  <a:gd name="T14" fmla="*/ 123 w 338"/>
                  <a:gd name="T15" fmla="*/ 67 h 344"/>
                  <a:gd name="T16" fmla="*/ 123 w 338"/>
                  <a:gd name="T17" fmla="*/ 78 h 344"/>
                  <a:gd name="T18" fmla="*/ 131 w 338"/>
                  <a:gd name="T19" fmla="*/ 98 h 344"/>
                  <a:gd name="T20" fmla="*/ 211 w 338"/>
                  <a:gd name="T21" fmla="*/ 74 h 344"/>
                  <a:gd name="T22" fmla="*/ 219 w 338"/>
                  <a:gd name="T23" fmla="*/ 125 h 344"/>
                  <a:gd name="T24" fmla="*/ 318 w 338"/>
                  <a:gd name="T25" fmla="*/ 63 h 344"/>
                  <a:gd name="T26" fmla="*/ 338 w 338"/>
                  <a:gd name="T27" fmla="*/ 74 h 344"/>
                  <a:gd name="T28" fmla="*/ 338 w 338"/>
                  <a:gd name="T29" fmla="*/ 98 h 344"/>
                  <a:gd name="T30" fmla="*/ 330 w 338"/>
                  <a:gd name="T31" fmla="*/ 106 h 344"/>
                  <a:gd name="T32" fmla="*/ 297 w 338"/>
                  <a:gd name="T33" fmla="*/ 94 h 344"/>
                  <a:gd name="T34" fmla="*/ 277 w 338"/>
                  <a:gd name="T35" fmla="*/ 154 h 344"/>
                  <a:gd name="T36" fmla="*/ 266 w 338"/>
                  <a:gd name="T37" fmla="*/ 150 h 344"/>
                  <a:gd name="T38" fmla="*/ 250 w 338"/>
                  <a:gd name="T39" fmla="*/ 193 h 344"/>
                  <a:gd name="T40" fmla="*/ 211 w 338"/>
                  <a:gd name="T41" fmla="*/ 185 h 344"/>
                  <a:gd name="T42" fmla="*/ 195 w 338"/>
                  <a:gd name="T43" fmla="*/ 233 h 344"/>
                  <a:gd name="T44" fmla="*/ 175 w 338"/>
                  <a:gd name="T45" fmla="*/ 293 h 344"/>
                  <a:gd name="T46" fmla="*/ 100 w 338"/>
                  <a:gd name="T47" fmla="*/ 344 h 344"/>
                  <a:gd name="T48" fmla="*/ 49 w 338"/>
                  <a:gd name="T49" fmla="*/ 312 h 344"/>
                  <a:gd name="T50" fmla="*/ 41 w 338"/>
                  <a:gd name="T51" fmla="*/ 336 h 344"/>
                  <a:gd name="T52" fmla="*/ 0 w 338"/>
                  <a:gd name="T53" fmla="*/ 276 h 344"/>
                  <a:gd name="T54" fmla="*/ 0 w 338"/>
                  <a:gd name="T55" fmla="*/ 276 h 3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38"/>
                  <a:gd name="T85" fmla="*/ 0 h 344"/>
                  <a:gd name="T86" fmla="*/ 338 w 338"/>
                  <a:gd name="T87" fmla="*/ 344 h 34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38" h="344">
                    <a:moveTo>
                      <a:pt x="0" y="276"/>
                    </a:moveTo>
                    <a:lnTo>
                      <a:pt x="41" y="189"/>
                    </a:lnTo>
                    <a:lnTo>
                      <a:pt x="100" y="98"/>
                    </a:lnTo>
                    <a:lnTo>
                      <a:pt x="103" y="98"/>
                    </a:lnTo>
                    <a:lnTo>
                      <a:pt x="100" y="43"/>
                    </a:lnTo>
                    <a:lnTo>
                      <a:pt x="100" y="0"/>
                    </a:lnTo>
                    <a:lnTo>
                      <a:pt x="107" y="12"/>
                    </a:lnTo>
                    <a:lnTo>
                      <a:pt x="123" y="67"/>
                    </a:lnTo>
                    <a:lnTo>
                      <a:pt x="123" y="78"/>
                    </a:lnTo>
                    <a:lnTo>
                      <a:pt x="131" y="98"/>
                    </a:lnTo>
                    <a:lnTo>
                      <a:pt x="211" y="74"/>
                    </a:lnTo>
                    <a:lnTo>
                      <a:pt x="219" y="125"/>
                    </a:lnTo>
                    <a:lnTo>
                      <a:pt x="318" y="63"/>
                    </a:lnTo>
                    <a:lnTo>
                      <a:pt x="338" y="74"/>
                    </a:lnTo>
                    <a:lnTo>
                      <a:pt x="338" y="98"/>
                    </a:lnTo>
                    <a:lnTo>
                      <a:pt x="330" y="106"/>
                    </a:lnTo>
                    <a:lnTo>
                      <a:pt x="297" y="94"/>
                    </a:lnTo>
                    <a:lnTo>
                      <a:pt x="277" y="154"/>
                    </a:lnTo>
                    <a:lnTo>
                      <a:pt x="266" y="150"/>
                    </a:lnTo>
                    <a:lnTo>
                      <a:pt x="250" y="193"/>
                    </a:lnTo>
                    <a:lnTo>
                      <a:pt x="211" y="185"/>
                    </a:lnTo>
                    <a:lnTo>
                      <a:pt x="195" y="233"/>
                    </a:lnTo>
                    <a:lnTo>
                      <a:pt x="175" y="293"/>
                    </a:lnTo>
                    <a:lnTo>
                      <a:pt x="100" y="344"/>
                    </a:lnTo>
                    <a:lnTo>
                      <a:pt x="49" y="312"/>
                    </a:lnTo>
                    <a:lnTo>
                      <a:pt x="41" y="336"/>
                    </a:lnTo>
                    <a:lnTo>
                      <a:pt x="0" y="276"/>
                    </a:lnTo>
                  </a:path>
                </a:pathLst>
              </a:custGeom>
              <a:grpFill/>
              <a:ln w="12700" cmpd="sng">
                <a:solidFill>
                  <a:srgbClr val="FFCC66"/>
                </a:solidFill>
                <a:prstDash val="solid"/>
                <a:round/>
                <a:headEnd/>
                <a:tailEnd/>
              </a:ln>
            </p:spPr>
            <p:txBody>
              <a:bodyPr/>
              <a:lstStyle/>
              <a:p>
                <a:endParaRPr lang="en-US" dirty="0"/>
              </a:p>
            </p:txBody>
          </p:sp>
          <p:sp>
            <p:nvSpPr>
              <p:cNvPr id="8290" name="Freeform 64"/>
              <p:cNvSpPr>
                <a:spLocks/>
              </p:cNvSpPr>
              <p:nvPr/>
            </p:nvSpPr>
            <p:spPr bwMode="auto">
              <a:xfrm>
                <a:off x="3544" y="1535"/>
                <a:ext cx="317" cy="416"/>
              </a:xfrm>
              <a:custGeom>
                <a:avLst/>
                <a:gdLst>
                  <a:gd name="T0" fmla="*/ 270 w 317"/>
                  <a:gd name="T1" fmla="*/ 383 h 416"/>
                  <a:gd name="T2" fmla="*/ 166 w 317"/>
                  <a:gd name="T3" fmla="*/ 395 h 416"/>
                  <a:gd name="T4" fmla="*/ 8 w 317"/>
                  <a:gd name="T5" fmla="*/ 416 h 416"/>
                  <a:gd name="T6" fmla="*/ 8 w 317"/>
                  <a:gd name="T7" fmla="*/ 412 h 416"/>
                  <a:gd name="T8" fmla="*/ 47 w 317"/>
                  <a:gd name="T9" fmla="*/ 332 h 416"/>
                  <a:gd name="T10" fmla="*/ 0 w 317"/>
                  <a:gd name="T11" fmla="*/ 182 h 416"/>
                  <a:gd name="T12" fmla="*/ 47 w 317"/>
                  <a:gd name="T13" fmla="*/ 51 h 416"/>
                  <a:gd name="T14" fmla="*/ 47 w 317"/>
                  <a:gd name="T15" fmla="*/ 67 h 416"/>
                  <a:gd name="T16" fmla="*/ 63 w 317"/>
                  <a:gd name="T17" fmla="*/ 88 h 416"/>
                  <a:gd name="T18" fmla="*/ 90 w 317"/>
                  <a:gd name="T19" fmla="*/ 0 h 416"/>
                  <a:gd name="T20" fmla="*/ 202 w 317"/>
                  <a:gd name="T21" fmla="*/ 28 h 416"/>
                  <a:gd name="T22" fmla="*/ 225 w 317"/>
                  <a:gd name="T23" fmla="*/ 104 h 416"/>
                  <a:gd name="T24" fmla="*/ 190 w 317"/>
                  <a:gd name="T25" fmla="*/ 194 h 416"/>
                  <a:gd name="T26" fmla="*/ 213 w 317"/>
                  <a:gd name="T27" fmla="*/ 198 h 416"/>
                  <a:gd name="T28" fmla="*/ 262 w 317"/>
                  <a:gd name="T29" fmla="*/ 135 h 416"/>
                  <a:gd name="T30" fmla="*/ 317 w 317"/>
                  <a:gd name="T31" fmla="*/ 210 h 416"/>
                  <a:gd name="T32" fmla="*/ 313 w 317"/>
                  <a:gd name="T33" fmla="*/ 266 h 416"/>
                  <a:gd name="T34" fmla="*/ 297 w 317"/>
                  <a:gd name="T35" fmla="*/ 293 h 416"/>
                  <a:gd name="T36" fmla="*/ 270 w 317"/>
                  <a:gd name="T37" fmla="*/ 383 h 416"/>
                  <a:gd name="T38" fmla="*/ 270 w 317"/>
                  <a:gd name="T39" fmla="*/ 383 h 4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7"/>
                  <a:gd name="T61" fmla="*/ 0 h 416"/>
                  <a:gd name="T62" fmla="*/ 317 w 317"/>
                  <a:gd name="T63" fmla="*/ 416 h 4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7" h="416">
                    <a:moveTo>
                      <a:pt x="270" y="383"/>
                    </a:moveTo>
                    <a:lnTo>
                      <a:pt x="166" y="395"/>
                    </a:lnTo>
                    <a:lnTo>
                      <a:pt x="8" y="416"/>
                    </a:lnTo>
                    <a:lnTo>
                      <a:pt x="8" y="412"/>
                    </a:lnTo>
                    <a:lnTo>
                      <a:pt x="47" y="332"/>
                    </a:lnTo>
                    <a:lnTo>
                      <a:pt x="0" y="182"/>
                    </a:lnTo>
                    <a:lnTo>
                      <a:pt x="47" y="51"/>
                    </a:lnTo>
                    <a:lnTo>
                      <a:pt x="47" y="67"/>
                    </a:lnTo>
                    <a:lnTo>
                      <a:pt x="63" y="88"/>
                    </a:lnTo>
                    <a:lnTo>
                      <a:pt x="90" y="0"/>
                    </a:lnTo>
                    <a:lnTo>
                      <a:pt x="202" y="28"/>
                    </a:lnTo>
                    <a:lnTo>
                      <a:pt x="225" y="104"/>
                    </a:lnTo>
                    <a:lnTo>
                      <a:pt x="190" y="194"/>
                    </a:lnTo>
                    <a:lnTo>
                      <a:pt x="213" y="198"/>
                    </a:lnTo>
                    <a:lnTo>
                      <a:pt x="262" y="135"/>
                    </a:lnTo>
                    <a:lnTo>
                      <a:pt x="317" y="210"/>
                    </a:lnTo>
                    <a:lnTo>
                      <a:pt x="313" y="266"/>
                    </a:lnTo>
                    <a:lnTo>
                      <a:pt x="297" y="293"/>
                    </a:lnTo>
                    <a:lnTo>
                      <a:pt x="270" y="383"/>
                    </a:lnTo>
                    <a:close/>
                  </a:path>
                </a:pathLst>
              </a:custGeom>
              <a:grpFill/>
              <a:ln w="12700" cmpd="sng">
                <a:solidFill>
                  <a:srgbClr val="FFCC66"/>
                </a:solidFill>
                <a:round/>
                <a:headEnd/>
                <a:tailEnd/>
              </a:ln>
            </p:spPr>
            <p:txBody>
              <a:bodyPr/>
              <a:lstStyle/>
              <a:p>
                <a:endParaRPr lang="en-US" dirty="0"/>
              </a:p>
            </p:txBody>
          </p:sp>
          <p:sp>
            <p:nvSpPr>
              <p:cNvPr id="8291" name="Freeform 65"/>
              <p:cNvSpPr>
                <a:spLocks/>
              </p:cNvSpPr>
              <p:nvPr/>
            </p:nvSpPr>
            <p:spPr bwMode="auto">
              <a:xfrm>
                <a:off x="3544" y="1535"/>
                <a:ext cx="317" cy="416"/>
              </a:xfrm>
              <a:custGeom>
                <a:avLst/>
                <a:gdLst>
                  <a:gd name="T0" fmla="*/ 270 w 317"/>
                  <a:gd name="T1" fmla="*/ 383 h 416"/>
                  <a:gd name="T2" fmla="*/ 166 w 317"/>
                  <a:gd name="T3" fmla="*/ 395 h 416"/>
                  <a:gd name="T4" fmla="*/ 8 w 317"/>
                  <a:gd name="T5" fmla="*/ 416 h 416"/>
                  <a:gd name="T6" fmla="*/ 8 w 317"/>
                  <a:gd name="T7" fmla="*/ 412 h 416"/>
                  <a:gd name="T8" fmla="*/ 47 w 317"/>
                  <a:gd name="T9" fmla="*/ 332 h 416"/>
                  <a:gd name="T10" fmla="*/ 0 w 317"/>
                  <a:gd name="T11" fmla="*/ 182 h 416"/>
                  <a:gd name="T12" fmla="*/ 47 w 317"/>
                  <a:gd name="T13" fmla="*/ 51 h 416"/>
                  <a:gd name="T14" fmla="*/ 47 w 317"/>
                  <a:gd name="T15" fmla="*/ 67 h 416"/>
                  <a:gd name="T16" fmla="*/ 63 w 317"/>
                  <a:gd name="T17" fmla="*/ 88 h 416"/>
                  <a:gd name="T18" fmla="*/ 90 w 317"/>
                  <a:gd name="T19" fmla="*/ 0 h 416"/>
                  <a:gd name="T20" fmla="*/ 202 w 317"/>
                  <a:gd name="T21" fmla="*/ 28 h 416"/>
                  <a:gd name="T22" fmla="*/ 225 w 317"/>
                  <a:gd name="T23" fmla="*/ 104 h 416"/>
                  <a:gd name="T24" fmla="*/ 190 w 317"/>
                  <a:gd name="T25" fmla="*/ 194 h 416"/>
                  <a:gd name="T26" fmla="*/ 213 w 317"/>
                  <a:gd name="T27" fmla="*/ 198 h 416"/>
                  <a:gd name="T28" fmla="*/ 262 w 317"/>
                  <a:gd name="T29" fmla="*/ 135 h 416"/>
                  <a:gd name="T30" fmla="*/ 317 w 317"/>
                  <a:gd name="T31" fmla="*/ 210 h 416"/>
                  <a:gd name="T32" fmla="*/ 313 w 317"/>
                  <a:gd name="T33" fmla="*/ 266 h 416"/>
                  <a:gd name="T34" fmla="*/ 297 w 317"/>
                  <a:gd name="T35" fmla="*/ 293 h 416"/>
                  <a:gd name="T36" fmla="*/ 270 w 317"/>
                  <a:gd name="T37" fmla="*/ 383 h 416"/>
                  <a:gd name="T38" fmla="*/ 270 w 317"/>
                  <a:gd name="T39" fmla="*/ 383 h 4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7"/>
                  <a:gd name="T61" fmla="*/ 0 h 416"/>
                  <a:gd name="T62" fmla="*/ 317 w 317"/>
                  <a:gd name="T63" fmla="*/ 416 h 4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7" h="416">
                    <a:moveTo>
                      <a:pt x="270" y="383"/>
                    </a:moveTo>
                    <a:lnTo>
                      <a:pt x="166" y="395"/>
                    </a:lnTo>
                    <a:lnTo>
                      <a:pt x="8" y="416"/>
                    </a:lnTo>
                    <a:lnTo>
                      <a:pt x="8" y="412"/>
                    </a:lnTo>
                    <a:lnTo>
                      <a:pt x="47" y="332"/>
                    </a:lnTo>
                    <a:lnTo>
                      <a:pt x="0" y="182"/>
                    </a:lnTo>
                    <a:lnTo>
                      <a:pt x="47" y="51"/>
                    </a:lnTo>
                    <a:lnTo>
                      <a:pt x="47" y="67"/>
                    </a:lnTo>
                    <a:lnTo>
                      <a:pt x="63" y="88"/>
                    </a:lnTo>
                    <a:lnTo>
                      <a:pt x="90" y="0"/>
                    </a:lnTo>
                    <a:lnTo>
                      <a:pt x="202" y="28"/>
                    </a:lnTo>
                    <a:lnTo>
                      <a:pt x="225" y="104"/>
                    </a:lnTo>
                    <a:lnTo>
                      <a:pt x="190" y="194"/>
                    </a:lnTo>
                    <a:lnTo>
                      <a:pt x="213" y="198"/>
                    </a:lnTo>
                    <a:lnTo>
                      <a:pt x="262" y="135"/>
                    </a:lnTo>
                    <a:lnTo>
                      <a:pt x="317" y="210"/>
                    </a:lnTo>
                    <a:lnTo>
                      <a:pt x="313" y="266"/>
                    </a:lnTo>
                    <a:lnTo>
                      <a:pt x="297" y="293"/>
                    </a:lnTo>
                    <a:lnTo>
                      <a:pt x="270" y="383"/>
                    </a:lnTo>
                  </a:path>
                </a:pathLst>
              </a:custGeom>
              <a:grpFill/>
              <a:ln w="12700" cmpd="sng">
                <a:solidFill>
                  <a:srgbClr val="FFCC66"/>
                </a:solidFill>
                <a:prstDash val="solid"/>
                <a:round/>
                <a:headEnd/>
                <a:tailEnd/>
              </a:ln>
            </p:spPr>
            <p:txBody>
              <a:bodyPr/>
              <a:lstStyle/>
              <a:p>
                <a:endParaRPr lang="en-US" dirty="0"/>
              </a:p>
            </p:txBody>
          </p:sp>
          <p:sp>
            <p:nvSpPr>
              <p:cNvPr id="8292" name="Freeform 66"/>
              <p:cNvSpPr>
                <a:spLocks/>
              </p:cNvSpPr>
              <p:nvPr/>
            </p:nvSpPr>
            <p:spPr bwMode="auto">
              <a:xfrm>
                <a:off x="3509" y="1930"/>
                <a:ext cx="240" cy="408"/>
              </a:xfrm>
              <a:custGeom>
                <a:avLst/>
                <a:gdLst>
                  <a:gd name="T0" fmla="*/ 43 w 240"/>
                  <a:gd name="T1" fmla="*/ 20 h 408"/>
                  <a:gd name="T2" fmla="*/ 35 w 240"/>
                  <a:gd name="T3" fmla="*/ 37 h 408"/>
                  <a:gd name="T4" fmla="*/ 0 w 240"/>
                  <a:gd name="T5" fmla="*/ 21 h 408"/>
                  <a:gd name="T6" fmla="*/ 39 w 240"/>
                  <a:gd name="T7" fmla="*/ 262 h 408"/>
                  <a:gd name="T8" fmla="*/ 39 w 240"/>
                  <a:gd name="T9" fmla="*/ 277 h 408"/>
                  <a:gd name="T10" fmla="*/ 55 w 240"/>
                  <a:gd name="T11" fmla="*/ 297 h 408"/>
                  <a:gd name="T12" fmla="*/ 23 w 240"/>
                  <a:gd name="T13" fmla="*/ 408 h 408"/>
                  <a:gd name="T14" fmla="*/ 125 w 240"/>
                  <a:gd name="T15" fmla="*/ 392 h 408"/>
                  <a:gd name="T16" fmla="*/ 150 w 240"/>
                  <a:gd name="T17" fmla="*/ 353 h 408"/>
                  <a:gd name="T18" fmla="*/ 162 w 240"/>
                  <a:gd name="T19" fmla="*/ 377 h 408"/>
                  <a:gd name="T20" fmla="*/ 240 w 240"/>
                  <a:gd name="T21" fmla="*/ 262 h 408"/>
                  <a:gd name="T22" fmla="*/ 240 w 240"/>
                  <a:gd name="T23" fmla="*/ 242 h 408"/>
                  <a:gd name="T24" fmla="*/ 201 w 240"/>
                  <a:gd name="T25" fmla="*/ 0 h 408"/>
                  <a:gd name="T26" fmla="*/ 43 w 240"/>
                  <a:gd name="T27" fmla="*/ 21 h 408"/>
                  <a:gd name="T28" fmla="*/ 43 w 240"/>
                  <a:gd name="T29" fmla="*/ 21 h 408"/>
                  <a:gd name="T30" fmla="*/ 43 w 240"/>
                  <a:gd name="T31" fmla="*/ 20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0"/>
                  <a:gd name="T49" fmla="*/ 0 h 408"/>
                  <a:gd name="T50" fmla="*/ 240 w 240"/>
                  <a:gd name="T51" fmla="*/ 408 h 4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0" h="408">
                    <a:moveTo>
                      <a:pt x="43" y="20"/>
                    </a:moveTo>
                    <a:lnTo>
                      <a:pt x="35" y="37"/>
                    </a:lnTo>
                    <a:lnTo>
                      <a:pt x="0" y="21"/>
                    </a:lnTo>
                    <a:lnTo>
                      <a:pt x="39" y="262"/>
                    </a:lnTo>
                    <a:lnTo>
                      <a:pt x="39" y="277"/>
                    </a:lnTo>
                    <a:lnTo>
                      <a:pt x="55" y="297"/>
                    </a:lnTo>
                    <a:lnTo>
                      <a:pt x="23" y="408"/>
                    </a:lnTo>
                    <a:lnTo>
                      <a:pt x="125" y="392"/>
                    </a:lnTo>
                    <a:lnTo>
                      <a:pt x="150" y="353"/>
                    </a:lnTo>
                    <a:lnTo>
                      <a:pt x="162" y="377"/>
                    </a:lnTo>
                    <a:lnTo>
                      <a:pt x="240" y="262"/>
                    </a:lnTo>
                    <a:lnTo>
                      <a:pt x="240" y="242"/>
                    </a:lnTo>
                    <a:lnTo>
                      <a:pt x="201" y="0"/>
                    </a:lnTo>
                    <a:lnTo>
                      <a:pt x="43" y="21"/>
                    </a:lnTo>
                    <a:lnTo>
                      <a:pt x="43" y="20"/>
                    </a:lnTo>
                    <a:close/>
                  </a:path>
                </a:pathLst>
              </a:custGeom>
              <a:grpFill/>
              <a:ln w="12700" cmpd="sng">
                <a:solidFill>
                  <a:srgbClr val="FFCC66"/>
                </a:solidFill>
                <a:round/>
                <a:headEnd/>
                <a:tailEnd/>
              </a:ln>
            </p:spPr>
            <p:txBody>
              <a:bodyPr/>
              <a:lstStyle/>
              <a:p>
                <a:endParaRPr lang="en-US" dirty="0"/>
              </a:p>
            </p:txBody>
          </p:sp>
          <p:sp>
            <p:nvSpPr>
              <p:cNvPr id="8293" name="Freeform 67"/>
              <p:cNvSpPr>
                <a:spLocks/>
              </p:cNvSpPr>
              <p:nvPr/>
            </p:nvSpPr>
            <p:spPr bwMode="auto">
              <a:xfrm>
                <a:off x="3509" y="1930"/>
                <a:ext cx="240" cy="408"/>
              </a:xfrm>
              <a:custGeom>
                <a:avLst/>
                <a:gdLst>
                  <a:gd name="T0" fmla="*/ 43 w 240"/>
                  <a:gd name="T1" fmla="*/ 20 h 408"/>
                  <a:gd name="T2" fmla="*/ 35 w 240"/>
                  <a:gd name="T3" fmla="*/ 37 h 408"/>
                  <a:gd name="T4" fmla="*/ 0 w 240"/>
                  <a:gd name="T5" fmla="*/ 21 h 408"/>
                  <a:gd name="T6" fmla="*/ 39 w 240"/>
                  <a:gd name="T7" fmla="*/ 262 h 408"/>
                  <a:gd name="T8" fmla="*/ 39 w 240"/>
                  <a:gd name="T9" fmla="*/ 277 h 408"/>
                  <a:gd name="T10" fmla="*/ 55 w 240"/>
                  <a:gd name="T11" fmla="*/ 297 h 408"/>
                  <a:gd name="T12" fmla="*/ 23 w 240"/>
                  <a:gd name="T13" fmla="*/ 408 h 408"/>
                  <a:gd name="T14" fmla="*/ 125 w 240"/>
                  <a:gd name="T15" fmla="*/ 392 h 408"/>
                  <a:gd name="T16" fmla="*/ 150 w 240"/>
                  <a:gd name="T17" fmla="*/ 353 h 408"/>
                  <a:gd name="T18" fmla="*/ 162 w 240"/>
                  <a:gd name="T19" fmla="*/ 377 h 408"/>
                  <a:gd name="T20" fmla="*/ 240 w 240"/>
                  <a:gd name="T21" fmla="*/ 262 h 408"/>
                  <a:gd name="T22" fmla="*/ 240 w 240"/>
                  <a:gd name="T23" fmla="*/ 242 h 408"/>
                  <a:gd name="T24" fmla="*/ 201 w 240"/>
                  <a:gd name="T25" fmla="*/ 0 h 408"/>
                  <a:gd name="T26" fmla="*/ 43 w 240"/>
                  <a:gd name="T27" fmla="*/ 21 h 408"/>
                  <a:gd name="T28" fmla="*/ 43 w 240"/>
                  <a:gd name="T29" fmla="*/ 21 h 40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408"/>
                  <a:gd name="T47" fmla="*/ 240 w 240"/>
                  <a:gd name="T48" fmla="*/ 408 h 40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408">
                    <a:moveTo>
                      <a:pt x="43" y="20"/>
                    </a:moveTo>
                    <a:lnTo>
                      <a:pt x="35" y="37"/>
                    </a:lnTo>
                    <a:lnTo>
                      <a:pt x="0" y="21"/>
                    </a:lnTo>
                    <a:lnTo>
                      <a:pt x="39" y="262"/>
                    </a:lnTo>
                    <a:lnTo>
                      <a:pt x="39" y="277"/>
                    </a:lnTo>
                    <a:lnTo>
                      <a:pt x="55" y="297"/>
                    </a:lnTo>
                    <a:lnTo>
                      <a:pt x="23" y="408"/>
                    </a:lnTo>
                    <a:lnTo>
                      <a:pt x="125" y="392"/>
                    </a:lnTo>
                    <a:lnTo>
                      <a:pt x="150" y="353"/>
                    </a:lnTo>
                    <a:lnTo>
                      <a:pt x="162" y="377"/>
                    </a:lnTo>
                    <a:lnTo>
                      <a:pt x="240" y="262"/>
                    </a:lnTo>
                    <a:lnTo>
                      <a:pt x="240" y="242"/>
                    </a:lnTo>
                    <a:lnTo>
                      <a:pt x="201" y="0"/>
                    </a:lnTo>
                    <a:lnTo>
                      <a:pt x="43" y="21"/>
                    </a:lnTo>
                  </a:path>
                </a:pathLst>
              </a:custGeom>
              <a:grpFill/>
              <a:ln w="12700" cmpd="sng">
                <a:solidFill>
                  <a:srgbClr val="FFCC66"/>
                </a:solidFill>
                <a:prstDash val="solid"/>
                <a:round/>
                <a:headEnd/>
                <a:tailEnd/>
              </a:ln>
            </p:spPr>
            <p:txBody>
              <a:bodyPr/>
              <a:lstStyle/>
              <a:p>
                <a:endParaRPr lang="en-US" dirty="0"/>
              </a:p>
            </p:txBody>
          </p:sp>
          <p:sp>
            <p:nvSpPr>
              <p:cNvPr id="8294" name="Freeform 68"/>
              <p:cNvSpPr>
                <a:spLocks/>
              </p:cNvSpPr>
              <p:nvPr/>
            </p:nvSpPr>
            <p:spPr bwMode="auto">
              <a:xfrm>
                <a:off x="3441" y="2160"/>
                <a:ext cx="531" cy="305"/>
              </a:xfrm>
              <a:custGeom>
                <a:avLst/>
                <a:gdLst>
                  <a:gd name="T0" fmla="*/ 308 w 531"/>
                  <a:gd name="T1" fmla="*/ 32 h 305"/>
                  <a:gd name="T2" fmla="*/ 316 w 531"/>
                  <a:gd name="T3" fmla="*/ 16 h 305"/>
                  <a:gd name="T4" fmla="*/ 336 w 531"/>
                  <a:gd name="T5" fmla="*/ 4 h 305"/>
                  <a:gd name="T6" fmla="*/ 344 w 531"/>
                  <a:gd name="T7" fmla="*/ 0 h 305"/>
                  <a:gd name="T8" fmla="*/ 361 w 531"/>
                  <a:gd name="T9" fmla="*/ 20 h 305"/>
                  <a:gd name="T10" fmla="*/ 471 w 531"/>
                  <a:gd name="T11" fmla="*/ 47 h 305"/>
                  <a:gd name="T12" fmla="*/ 490 w 531"/>
                  <a:gd name="T13" fmla="*/ 75 h 305"/>
                  <a:gd name="T14" fmla="*/ 531 w 531"/>
                  <a:gd name="T15" fmla="*/ 135 h 305"/>
                  <a:gd name="T16" fmla="*/ 451 w 531"/>
                  <a:gd name="T17" fmla="*/ 230 h 305"/>
                  <a:gd name="T18" fmla="*/ 0 w 531"/>
                  <a:gd name="T19" fmla="*/ 305 h 305"/>
                  <a:gd name="T20" fmla="*/ 12 w 531"/>
                  <a:gd name="T21" fmla="*/ 262 h 305"/>
                  <a:gd name="T22" fmla="*/ 31 w 531"/>
                  <a:gd name="T23" fmla="*/ 234 h 305"/>
                  <a:gd name="T24" fmla="*/ 68 w 531"/>
                  <a:gd name="T25" fmla="*/ 258 h 305"/>
                  <a:gd name="T26" fmla="*/ 91 w 531"/>
                  <a:gd name="T27" fmla="*/ 178 h 305"/>
                  <a:gd name="T28" fmla="*/ 193 w 531"/>
                  <a:gd name="T29" fmla="*/ 162 h 305"/>
                  <a:gd name="T30" fmla="*/ 218 w 531"/>
                  <a:gd name="T31" fmla="*/ 123 h 305"/>
                  <a:gd name="T32" fmla="*/ 230 w 531"/>
                  <a:gd name="T33" fmla="*/ 147 h 305"/>
                  <a:gd name="T34" fmla="*/ 308 w 531"/>
                  <a:gd name="T35" fmla="*/ 32 h 305"/>
                  <a:gd name="T36" fmla="*/ 308 w 531"/>
                  <a:gd name="T37" fmla="*/ 32 h 305"/>
                  <a:gd name="T38" fmla="*/ 308 w 531"/>
                  <a:gd name="T39" fmla="*/ 32 h 3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31"/>
                  <a:gd name="T61" fmla="*/ 0 h 305"/>
                  <a:gd name="T62" fmla="*/ 531 w 531"/>
                  <a:gd name="T63" fmla="*/ 305 h 3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31" h="305">
                    <a:moveTo>
                      <a:pt x="308" y="32"/>
                    </a:moveTo>
                    <a:lnTo>
                      <a:pt x="316" y="16"/>
                    </a:lnTo>
                    <a:lnTo>
                      <a:pt x="336" y="4"/>
                    </a:lnTo>
                    <a:lnTo>
                      <a:pt x="344" y="0"/>
                    </a:lnTo>
                    <a:lnTo>
                      <a:pt x="361" y="20"/>
                    </a:lnTo>
                    <a:lnTo>
                      <a:pt x="471" y="47"/>
                    </a:lnTo>
                    <a:lnTo>
                      <a:pt x="490" y="75"/>
                    </a:lnTo>
                    <a:lnTo>
                      <a:pt x="531" y="135"/>
                    </a:lnTo>
                    <a:lnTo>
                      <a:pt x="451" y="230"/>
                    </a:lnTo>
                    <a:lnTo>
                      <a:pt x="0" y="305"/>
                    </a:lnTo>
                    <a:lnTo>
                      <a:pt x="12" y="262"/>
                    </a:lnTo>
                    <a:lnTo>
                      <a:pt x="31" y="234"/>
                    </a:lnTo>
                    <a:lnTo>
                      <a:pt x="68" y="258"/>
                    </a:lnTo>
                    <a:lnTo>
                      <a:pt x="91" y="178"/>
                    </a:lnTo>
                    <a:lnTo>
                      <a:pt x="193" y="162"/>
                    </a:lnTo>
                    <a:lnTo>
                      <a:pt x="218" y="123"/>
                    </a:lnTo>
                    <a:lnTo>
                      <a:pt x="230" y="147"/>
                    </a:lnTo>
                    <a:lnTo>
                      <a:pt x="308" y="32"/>
                    </a:lnTo>
                    <a:close/>
                  </a:path>
                </a:pathLst>
              </a:custGeom>
              <a:grpFill/>
              <a:ln w="12700" cmpd="sng">
                <a:solidFill>
                  <a:srgbClr val="FFCC66"/>
                </a:solidFill>
                <a:round/>
                <a:headEnd/>
                <a:tailEnd/>
              </a:ln>
            </p:spPr>
            <p:txBody>
              <a:bodyPr/>
              <a:lstStyle/>
              <a:p>
                <a:endParaRPr lang="en-US" dirty="0"/>
              </a:p>
            </p:txBody>
          </p:sp>
          <p:sp>
            <p:nvSpPr>
              <p:cNvPr id="8295" name="Freeform 69"/>
              <p:cNvSpPr>
                <a:spLocks/>
              </p:cNvSpPr>
              <p:nvPr/>
            </p:nvSpPr>
            <p:spPr bwMode="auto">
              <a:xfrm>
                <a:off x="3441" y="2160"/>
                <a:ext cx="531" cy="305"/>
              </a:xfrm>
              <a:custGeom>
                <a:avLst/>
                <a:gdLst>
                  <a:gd name="T0" fmla="*/ 308 w 531"/>
                  <a:gd name="T1" fmla="*/ 32 h 305"/>
                  <a:gd name="T2" fmla="*/ 316 w 531"/>
                  <a:gd name="T3" fmla="*/ 16 h 305"/>
                  <a:gd name="T4" fmla="*/ 336 w 531"/>
                  <a:gd name="T5" fmla="*/ 4 h 305"/>
                  <a:gd name="T6" fmla="*/ 344 w 531"/>
                  <a:gd name="T7" fmla="*/ 0 h 305"/>
                  <a:gd name="T8" fmla="*/ 361 w 531"/>
                  <a:gd name="T9" fmla="*/ 20 h 305"/>
                  <a:gd name="T10" fmla="*/ 471 w 531"/>
                  <a:gd name="T11" fmla="*/ 47 h 305"/>
                  <a:gd name="T12" fmla="*/ 490 w 531"/>
                  <a:gd name="T13" fmla="*/ 75 h 305"/>
                  <a:gd name="T14" fmla="*/ 531 w 531"/>
                  <a:gd name="T15" fmla="*/ 135 h 305"/>
                  <a:gd name="T16" fmla="*/ 451 w 531"/>
                  <a:gd name="T17" fmla="*/ 230 h 305"/>
                  <a:gd name="T18" fmla="*/ 0 w 531"/>
                  <a:gd name="T19" fmla="*/ 305 h 305"/>
                  <a:gd name="T20" fmla="*/ 12 w 531"/>
                  <a:gd name="T21" fmla="*/ 262 h 305"/>
                  <a:gd name="T22" fmla="*/ 31 w 531"/>
                  <a:gd name="T23" fmla="*/ 234 h 305"/>
                  <a:gd name="T24" fmla="*/ 68 w 531"/>
                  <a:gd name="T25" fmla="*/ 258 h 305"/>
                  <a:gd name="T26" fmla="*/ 91 w 531"/>
                  <a:gd name="T27" fmla="*/ 178 h 305"/>
                  <a:gd name="T28" fmla="*/ 193 w 531"/>
                  <a:gd name="T29" fmla="*/ 162 h 305"/>
                  <a:gd name="T30" fmla="*/ 218 w 531"/>
                  <a:gd name="T31" fmla="*/ 123 h 305"/>
                  <a:gd name="T32" fmla="*/ 230 w 531"/>
                  <a:gd name="T33" fmla="*/ 147 h 305"/>
                  <a:gd name="T34" fmla="*/ 308 w 531"/>
                  <a:gd name="T35" fmla="*/ 32 h 305"/>
                  <a:gd name="T36" fmla="*/ 308 w 531"/>
                  <a:gd name="T37" fmla="*/ 32 h 30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1"/>
                  <a:gd name="T58" fmla="*/ 0 h 305"/>
                  <a:gd name="T59" fmla="*/ 531 w 531"/>
                  <a:gd name="T60" fmla="*/ 305 h 30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1" h="305">
                    <a:moveTo>
                      <a:pt x="308" y="32"/>
                    </a:moveTo>
                    <a:lnTo>
                      <a:pt x="316" y="16"/>
                    </a:lnTo>
                    <a:lnTo>
                      <a:pt x="336" y="4"/>
                    </a:lnTo>
                    <a:lnTo>
                      <a:pt x="344" y="0"/>
                    </a:lnTo>
                    <a:lnTo>
                      <a:pt x="361" y="20"/>
                    </a:lnTo>
                    <a:lnTo>
                      <a:pt x="471" y="47"/>
                    </a:lnTo>
                    <a:lnTo>
                      <a:pt x="490" y="75"/>
                    </a:lnTo>
                    <a:lnTo>
                      <a:pt x="531" y="135"/>
                    </a:lnTo>
                    <a:lnTo>
                      <a:pt x="451" y="230"/>
                    </a:lnTo>
                    <a:lnTo>
                      <a:pt x="0" y="305"/>
                    </a:lnTo>
                    <a:lnTo>
                      <a:pt x="12" y="262"/>
                    </a:lnTo>
                    <a:lnTo>
                      <a:pt x="31" y="234"/>
                    </a:lnTo>
                    <a:lnTo>
                      <a:pt x="68" y="258"/>
                    </a:lnTo>
                    <a:lnTo>
                      <a:pt x="91" y="178"/>
                    </a:lnTo>
                    <a:lnTo>
                      <a:pt x="193" y="162"/>
                    </a:lnTo>
                    <a:lnTo>
                      <a:pt x="218" y="123"/>
                    </a:lnTo>
                    <a:lnTo>
                      <a:pt x="230" y="147"/>
                    </a:lnTo>
                    <a:lnTo>
                      <a:pt x="308" y="32"/>
                    </a:lnTo>
                  </a:path>
                </a:pathLst>
              </a:custGeom>
              <a:grpFill/>
              <a:ln w="12700" cmpd="sng">
                <a:solidFill>
                  <a:srgbClr val="FFCC66"/>
                </a:solidFill>
                <a:prstDash val="solid"/>
                <a:round/>
                <a:headEnd/>
                <a:tailEnd/>
              </a:ln>
            </p:spPr>
            <p:txBody>
              <a:bodyPr/>
              <a:lstStyle/>
              <a:p>
                <a:endParaRPr lang="en-US" dirty="0"/>
              </a:p>
            </p:txBody>
          </p:sp>
          <p:sp>
            <p:nvSpPr>
              <p:cNvPr id="8296" name="Freeform 70"/>
              <p:cNvSpPr>
                <a:spLocks/>
              </p:cNvSpPr>
              <p:nvPr/>
            </p:nvSpPr>
            <p:spPr bwMode="auto">
              <a:xfrm>
                <a:off x="3386" y="2369"/>
                <a:ext cx="637" cy="250"/>
              </a:xfrm>
              <a:custGeom>
                <a:avLst/>
                <a:gdLst>
                  <a:gd name="T0" fmla="*/ 367 w 637"/>
                  <a:gd name="T1" fmla="*/ 202 h 250"/>
                  <a:gd name="T2" fmla="*/ 482 w 637"/>
                  <a:gd name="T3" fmla="*/ 187 h 250"/>
                  <a:gd name="T4" fmla="*/ 490 w 637"/>
                  <a:gd name="T5" fmla="*/ 160 h 250"/>
                  <a:gd name="T6" fmla="*/ 498 w 637"/>
                  <a:gd name="T7" fmla="*/ 147 h 250"/>
                  <a:gd name="T8" fmla="*/ 625 w 637"/>
                  <a:gd name="T9" fmla="*/ 29 h 250"/>
                  <a:gd name="T10" fmla="*/ 637 w 637"/>
                  <a:gd name="T11" fmla="*/ 0 h 250"/>
                  <a:gd name="T12" fmla="*/ 506 w 637"/>
                  <a:gd name="T13" fmla="*/ 21 h 250"/>
                  <a:gd name="T14" fmla="*/ 55 w 637"/>
                  <a:gd name="T15" fmla="*/ 96 h 250"/>
                  <a:gd name="T16" fmla="*/ 31 w 637"/>
                  <a:gd name="T17" fmla="*/ 155 h 250"/>
                  <a:gd name="T18" fmla="*/ 0 w 637"/>
                  <a:gd name="T19" fmla="*/ 250 h 250"/>
                  <a:gd name="T20" fmla="*/ 158 w 637"/>
                  <a:gd name="T21" fmla="*/ 230 h 250"/>
                  <a:gd name="T22" fmla="*/ 367 w 637"/>
                  <a:gd name="T23" fmla="*/ 203 h 250"/>
                  <a:gd name="T24" fmla="*/ 367 w 637"/>
                  <a:gd name="T25" fmla="*/ 203 h 250"/>
                  <a:gd name="T26" fmla="*/ 367 w 637"/>
                  <a:gd name="T27" fmla="*/ 202 h 2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37"/>
                  <a:gd name="T43" fmla="*/ 0 h 250"/>
                  <a:gd name="T44" fmla="*/ 637 w 637"/>
                  <a:gd name="T45" fmla="*/ 250 h 25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37" h="250">
                    <a:moveTo>
                      <a:pt x="367" y="202"/>
                    </a:moveTo>
                    <a:lnTo>
                      <a:pt x="482" y="187"/>
                    </a:lnTo>
                    <a:lnTo>
                      <a:pt x="490" y="160"/>
                    </a:lnTo>
                    <a:lnTo>
                      <a:pt x="498" y="147"/>
                    </a:lnTo>
                    <a:lnTo>
                      <a:pt x="625" y="29"/>
                    </a:lnTo>
                    <a:lnTo>
                      <a:pt x="637" y="0"/>
                    </a:lnTo>
                    <a:lnTo>
                      <a:pt x="506" y="21"/>
                    </a:lnTo>
                    <a:lnTo>
                      <a:pt x="55" y="96"/>
                    </a:lnTo>
                    <a:lnTo>
                      <a:pt x="31" y="155"/>
                    </a:lnTo>
                    <a:lnTo>
                      <a:pt x="0" y="250"/>
                    </a:lnTo>
                    <a:lnTo>
                      <a:pt x="158" y="230"/>
                    </a:lnTo>
                    <a:lnTo>
                      <a:pt x="367" y="203"/>
                    </a:lnTo>
                    <a:lnTo>
                      <a:pt x="367" y="202"/>
                    </a:lnTo>
                    <a:close/>
                  </a:path>
                </a:pathLst>
              </a:custGeom>
              <a:grpFill/>
              <a:ln w="12700" cmpd="sng">
                <a:solidFill>
                  <a:srgbClr val="FFCC66"/>
                </a:solidFill>
                <a:round/>
                <a:headEnd/>
                <a:tailEnd/>
              </a:ln>
            </p:spPr>
            <p:txBody>
              <a:bodyPr/>
              <a:lstStyle/>
              <a:p>
                <a:endParaRPr lang="en-US" dirty="0"/>
              </a:p>
            </p:txBody>
          </p:sp>
          <p:sp>
            <p:nvSpPr>
              <p:cNvPr id="8297" name="Freeform 71"/>
              <p:cNvSpPr>
                <a:spLocks/>
              </p:cNvSpPr>
              <p:nvPr/>
            </p:nvSpPr>
            <p:spPr bwMode="auto">
              <a:xfrm>
                <a:off x="3386" y="2369"/>
                <a:ext cx="637" cy="250"/>
              </a:xfrm>
              <a:custGeom>
                <a:avLst/>
                <a:gdLst>
                  <a:gd name="T0" fmla="*/ 367 w 637"/>
                  <a:gd name="T1" fmla="*/ 202 h 250"/>
                  <a:gd name="T2" fmla="*/ 482 w 637"/>
                  <a:gd name="T3" fmla="*/ 187 h 250"/>
                  <a:gd name="T4" fmla="*/ 490 w 637"/>
                  <a:gd name="T5" fmla="*/ 160 h 250"/>
                  <a:gd name="T6" fmla="*/ 498 w 637"/>
                  <a:gd name="T7" fmla="*/ 147 h 250"/>
                  <a:gd name="T8" fmla="*/ 625 w 637"/>
                  <a:gd name="T9" fmla="*/ 29 h 250"/>
                  <a:gd name="T10" fmla="*/ 637 w 637"/>
                  <a:gd name="T11" fmla="*/ 0 h 250"/>
                  <a:gd name="T12" fmla="*/ 506 w 637"/>
                  <a:gd name="T13" fmla="*/ 21 h 250"/>
                  <a:gd name="T14" fmla="*/ 55 w 637"/>
                  <a:gd name="T15" fmla="*/ 96 h 250"/>
                  <a:gd name="T16" fmla="*/ 31 w 637"/>
                  <a:gd name="T17" fmla="*/ 155 h 250"/>
                  <a:gd name="T18" fmla="*/ 0 w 637"/>
                  <a:gd name="T19" fmla="*/ 250 h 250"/>
                  <a:gd name="T20" fmla="*/ 158 w 637"/>
                  <a:gd name="T21" fmla="*/ 230 h 250"/>
                  <a:gd name="T22" fmla="*/ 367 w 637"/>
                  <a:gd name="T23" fmla="*/ 203 h 250"/>
                  <a:gd name="T24" fmla="*/ 367 w 637"/>
                  <a:gd name="T25" fmla="*/ 203 h 2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7"/>
                  <a:gd name="T40" fmla="*/ 0 h 250"/>
                  <a:gd name="T41" fmla="*/ 637 w 637"/>
                  <a:gd name="T42" fmla="*/ 250 h 2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7" h="250">
                    <a:moveTo>
                      <a:pt x="367" y="202"/>
                    </a:moveTo>
                    <a:lnTo>
                      <a:pt x="482" y="187"/>
                    </a:lnTo>
                    <a:lnTo>
                      <a:pt x="490" y="160"/>
                    </a:lnTo>
                    <a:lnTo>
                      <a:pt x="498" y="147"/>
                    </a:lnTo>
                    <a:lnTo>
                      <a:pt x="625" y="29"/>
                    </a:lnTo>
                    <a:lnTo>
                      <a:pt x="637" y="0"/>
                    </a:lnTo>
                    <a:lnTo>
                      <a:pt x="506" y="21"/>
                    </a:lnTo>
                    <a:lnTo>
                      <a:pt x="55" y="96"/>
                    </a:lnTo>
                    <a:lnTo>
                      <a:pt x="31" y="155"/>
                    </a:lnTo>
                    <a:lnTo>
                      <a:pt x="0" y="250"/>
                    </a:lnTo>
                    <a:lnTo>
                      <a:pt x="158" y="230"/>
                    </a:lnTo>
                    <a:lnTo>
                      <a:pt x="367" y="203"/>
                    </a:lnTo>
                  </a:path>
                </a:pathLst>
              </a:custGeom>
              <a:grpFill/>
              <a:ln w="12700" cmpd="sng">
                <a:solidFill>
                  <a:srgbClr val="FFCC66"/>
                </a:solidFill>
                <a:prstDash val="solid"/>
                <a:round/>
                <a:headEnd/>
                <a:tailEnd/>
              </a:ln>
            </p:spPr>
            <p:txBody>
              <a:bodyPr/>
              <a:lstStyle/>
              <a:p>
                <a:endParaRPr lang="en-US" dirty="0"/>
              </a:p>
            </p:txBody>
          </p:sp>
          <p:sp>
            <p:nvSpPr>
              <p:cNvPr id="8298" name="Freeform 72"/>
              <p:cNvSpPr>
                <a:spLocks/>
              </p:cNvSpPr>
              <p:nvPr/>
            </p:nvSpPr>
            <p:spPr bwMode="auto">
              <a:xfrm>
                <a:off x="3544" y="2571"/>
                <a:ext cx="321" cy="472"/>
              </a:xfrm>
              <a:custGeom>
                <a:avLst/>
                <a:gdLst>
                  <a:gd name="T0" fmla="*/ 209 w 321"/>
                  <a:gd name="T1" fmla="*/ 0 h 472"/>
                  <a:gd name="T2" fmla="*/ 313 w 321"/>
                  <a:gd name="T3" fmla="*/ 249 h 472"/>
                  <a:gd name="T4" fmla="*/ 297 w 321"/>
                  <a:gd name="T5" fmla="*/ 289 h 472"/>
                  <a:gd name="T6" fmla="*/ 321 w 321"/>
                  <a:gd name="T7" fmla="*/ 376 h 472"/>
                  <a:gd name="T8" fmla="*/ 107 w 321"/>
                  <a:gd name="T9" fmla="*/ 407 h 472"/>
                  <a:gd name="T10" fmla="*/ 123 w 321"/>
                  <a:gd name="T11" fmla="*/ 439 h 472"/>
                  <a:gd name="T12" fmla="*/ 135 w 321"/>
                  <a:gd name="T13" fmla="*/ 456 h 472"/>
                  <a:gd name="T14" fmla="*/ 90 w 321"/>
                  <a:gd name="T15" fmla="*/ 472 h 472"/>
                  <a:gd name="T16" fmla="*/ 59 w 321"/>
                  <a:gd name="T17" fmla="*/ 468 h 472"/>
                  <a:gd name="T18" fmla="*/ 0 w 321"/>
                  <a:gd name="T19" fmla="*/ 28 h 472"/>
                  <a:gd name="T20" fmla="*/ 209 w 321"/>
                  <a:gd name="T21" fmla="*/ 1 h 472"/>
                  <a:gd name="T22" fmla="*/ 209 w 321"/>
                  <a:gd name="T23" fmla="*/ 1 h 472"/>
                  <a:gd name="T24" fmla="*/ 209 w 321"/>
                  <a:gd name="T25" fmla="*/ 0 h 4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1"/>
                  <a:gd name="T40" fmla="*/ 0 h 472"/>
                  <a:gd name="T41" fmla="*/ 321 w 321"/>
                  <a:gd name="T42" fmla="*/ 472 h 4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1" h="472">
                    <a:moveTo>
                      <a:pt x="209" y="0"/>
                    </a:moveTo>
                    <a:lnTo>
                      <a:pt x="313" y="249"/>
                    </a:lnTo>
                    <a:lnTo>
                      <a:pt x="297" y="289"/>
                    </a:lnTo>
                    <a:lnTo>
                      <a:pt x="321" y="376"/>
                    </a:lnTo>
                    <a:lnTo>
                      <a:pt x="107" y="407"/>
                    </a:lnTo>
                    <a:lnTo>
                      <a:pt x="123" y="439"/>
                    </a:lnTo>
                    <a:lnTo>
                      <a:pt x="135" y="456"/>
                    </a:lnTo>
                    <a:lnTo>
                      <a:pt x="90" y="472"/>
                    </a:lnTo>
                    <a:lnTo>
                      <a:pt x="59" y="468"/>
                    </a:lnTo>
                    <a:lnTo>
                      <a:pt x="0" y="28"/>
                    </a:lnTo>
                    <a:lnTo>
                      <a:pt x="209" y="1"/>
                    </a:lnTo>
                    <a:lnTo>
                      <a:pt x="209" y="0"/>
                    </a:lnTo>
                    <a:close/>
                  </a:path>
                </a:pathLst>
              </a:custGeom>
              <a:grpFill/>
              <a:ln w="12700" cmpd="sng">
                <a:solidFill>
                  <a:srgbClr val="FFCC66"/>
                </a:solidFill>
                <a:round/>
                <a:headEnd/>
                <a:tailEnd/>
              </a:ln>
            </p:spPr>
            <p:txBody>
              <a:bodyPr/>
              <a:lstStyle/>
              <a:p>
                <a:endParaRPr lang="en-US" dirty="0"/>
              </a:p>
            </p:txBody>
          </p:sp>
          <p:sp>
            <p:nvSpPr>
              <p:cNvPr id="8299" name="Freeform 73"/>
              <p:cNvSpPr>
                <a:spLocks/>
              </p:cNvSpPr>
              <p:nvPr/>
            </p:nvSpPr>
            <p:spPr bwMode="auto">
              <a:xfrm>
                <a:off x="3544" y="2571"/>
                <a:ext cx="321" cy="472"/>
              </a:xfrm>
              <a:custGeom>
                <a:avLst/>
                <a:gdLst>
                  <a:gd name="T0" fmla="*/ 209 w 321"/>
                  <a:gd name="T1" fmla="*/ 0 h 472"/>
                  <a:gd name="T2" fmla="*/ 313 w 321"/>
                  <a:gd name="T3" fmla="*/ 249 h 472"/>
                  <a:gd name="T4" fmla="*/ 297 w 321"/>
                  <a:gd name="T5" fmla="*/ 289 h 472"/>
                  <a:gd name="T6" fmla="*/ 321 w 321"/>
                  <a:gd name="T7" fmla="*/ 376 h 472"/>
                  <a:gd name="T8" fmla="*/ 107 w 321"/>
                  <a:gd name="T9" fmla="*/ 407 h 472"/>
                  <a:gd name="T10" fmla="*/ 123 w 321"/>
                  <a:gd name="T11" fmla="*/ 439 h 472"/>
                  <a:gd name="T12" fmla="*/ 135 w 321"/>
                  <a:gd name="T13" fmla="*/ 456 h 472"/>
                  <a:gd name="T14" fmla="*/ 90 w 321"/>
                  <a:gd name="T15" fmla="*/ 472 h 472"/>
                  <a:gd name="T16" fmla="*/ 59 w 321"/>
                  <a:gd name="T17" fmla="*/ 468 h 472"/>
                  <a:gd name="T18" fmla="*/ 0 w 321"/>
                  <a:gd name="T19" fmla="*/ 28 h 472"/>
                  <a:gd name="T20" fmla="*/ 209 w 321"/>
                  <a:gd name="T21" fmla="*/ 1 h 472"/>
                  <a:gd name="T22" fmla="*/ 209 w 321"/>
                  <a:gd name="T23" fmla="*/ 1 h 4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21"/>
                  <a:gd name="T37" fmla="*/ 0 h 472"/>
                  <a:gd name="T38" fmla="*/ 321 w 321"/>
                  <a:gd name="T39" fmla="*/ 472 h 4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21" h="472">
                    <a:moveTo>
                      <a:pt x="209" y="0"/>
                    </a:moveTo>
                    <a:lnTo>
                      <a:pt x="313" y="249"/>
                    </a:lnTo>
                    <a:lnTo>
                      <a:pt x="297" y="289"/>
                    </a:lnTo>
                    <a:lnTo>
                      <a:pt x="321" y="376"/>
                    </a:lnTo>
                    <a:lnTo>
                      <a:pt x="107" y="407"/>
                    </a:lnTo>
                    <a:lnTo>
                      <a:pt x="123" y="439"/>
                    </a:lnTo>
                    <a:lnTo>
                      <a:pt x="135" y="456"/>
                    </a:lnTo>
                    <a:lnTo>
                      <a:pt x="90" y="472"/>
                    </a:lnTo>
                    <a:lnTo>
                      <a:pt x="59" y="468"/>
                    </a:lnTo>
                    <a:lnTo>
                      <a:pt x="0" y="28"/>
                    </a:lnTo>
                    <a:lnTo>
                      <a:pt x="209" y="1"/>
                    </a:lnTo>
                  </a:path>
                </a:pathLst>
              </a:custGeom>
              <a:grpFill/>
              <a:ln w="12700" cmpd="sng">
                <a:solidFill>
                  <a:srgbClr val="FFCC66"/>
                </a:solidFill>
                <a:prstDash val="solid"/>
                <a:round/>
                <a:headEnd/>
                <a:tailEnd/>
              </a:ln>
            </p:spPr>
            <p:txBody>
              <a:bodyPr/>
              <a:lstStyle/>
              <a:p>
                <a:endParaRPr lang="en-US" dirty="0"/>
              </a:p>
            </p:txBody>
          </p:sp>
          <p:sp>
            <p:nvSpPr>
              <p:cNvPr id="8300" name="Freeform 74"/>
              <p:cNvSpPr>
                <a:spLocks/>
              </p:cNvSpPr>
              <p:nvPr/>
            </p:nvSpPr>
            <p:spPr bwMode="auto">
              <a:xfrm>
                <a:off x="3323" y="2599"/>
                <a:ext cx="280" cy="479"/>
              </a:xfrm>
              <a:custGeom>
                <a:avLst/>
                <a:gdLst>
                  <a:gd name="T0" fmla="*/ 221 w 280"/>
                  <a:gd name="T1" fmla="*/ 0 h 479"/>
                  <a:gd name="T2" fmla="*/ 280 w 280"/>
                  <a:gd name="T3" fmla="*/ 440 h 479"/>
                  <a:gd name="T4" fmla="*/ 194 w 280"/>
                  <a:gd name="T5" fmla="*/ 444 h 479"/>
                  <a:gd name="T6" fmla="*/ 178 w 280"/>
                  <a:gd name="T7" fmla="*/ 479 h 479"/>
                  <a:gd name="T8" fmla="*/ 145 w 280"/>
                  <a:gd name="T9" fmla="*/ 424 h 479"/>
                  <a:gd name="T10" fmla="*/ 145 w 280"/>
                  <a:gd name="T11" fmla="*/ 391 h 479"/>
                  <a:gd name="T12" fmla="*/ 0 w 280"/>
                  <a:gd name="T13" fmla="*/ 407 h 479"/>
                  <a:gd name="T14" fmla="*/ 32 w 280"/>
                  <a:gd name="T15" fmla="*/ 293 h 479"/>
                  <a:gd name="T16" fmla="*/ 16 w 280"/>
                  <a:gd name="T17" fmla="*/ 217 h 479"/>
                  <a:gd name="T18" fmla="*/ 8 w 280"/>
                  <a:gd name="T19" fmla="*/ 182 h 479"/>
                  <a:gd name="T20" fmla="*/ 63 w 280"/>
                  <a:gd name="T21" fmla="*/ 20 h 479"/>
                  <a:gd name="T22" fmla="*/ 221 w 280"/>
                  <a:gd name="T23" fmla="*/ 0 h 479"/>
                  <a:gd name="T24" fmla="*/ 221 w 280"/>
                  <a:gd name="T25" fmla="*/ 0 h 479"/>
                  <a:gd name="T26" fmla="*/ 221 w 280"/>
                  <a:gd name="T27" fmla="*/ 0 h 47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0"/>
                  <a:gd name="T43" fmla="*/ 0 h 479"/>
                  <a:gd name="T44" fmla="*/ 280 w 280"/>
                  <a:gd name="T45" fmla="*/ 479 h 47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0" h="479">
                    <a:moveTo>
                      <a:pt x="221" y="0"/>
                    </a:moveTo>
                    <a:lnTo>
                      <a:pt x="280" y="440"/>
                    </a:lnTo>
                    <a:lnTo>
                      <a:pt x="194" y="444"/>
                    </a:lnTo>
                    <a:lnTo>
                      <a:pt x="178" y="479"/>
                    </a:lnTo>
                    <a:lnTo>
                      <a:pt x="145" y="424"/>
                    </a:lnTo>
                    <a:lnTo>
                      <a:pt x="145" y="391"/>
                    </a:lnTo>
                    <a:lnTo>
                      <a:pt x="0" y="407"/>
                    </a:lnTo>
                    <a:lnTo>
                      <a:pt x="32" y="293"/>
                    </a:lnTo>
                    <a:lnTo>
                      <a:pt x="16" y="217"/>
                    </a:lnTo>
                    <a:lnTo>
                      <a:pt x="8" y="182"/>
                    </a:lnTo>
                    <a:lnTo>
                      <a:pt x="63" y="20"/>
                    </a:lnTo>
                    <a:lnTo>
                      <a:pt x="221" y="0"/>
                    </a:lnTo>
                    <a:close/>
                  </a:path>
                </a:pathLst>
              </a:custGeom>
              <a:grpFill/>
              <a:ln w="12700" cmpd="sng">
                <a:solidFill>
                  <a:srgbClr val="FFCC66"/>
                </a:solidFill>
                <a:round/>
                <a:headEnd/>
                <a:tailEnd/>
              </a:ln>
            </p:spPr>
            <p:txBody>
              <a:bodyPr/>
              <a:lstStyle/>
              <a:p>
                <a:endParaRPr lang="en-US" dirty="0"/>
              </a:p>
            </p:txBody>
          </p:sp>
          <p:sp>
            <p:nvSpPr>
              <p:cNvPr id="8301" name="Freeform 75"/>
              <p:cNvSpPr>
                <a:spLocks/>
              </p:cNvSpPr>
              <p:nvPr/>
            </p:nvSpPr>
            <p:spPr bwMode="auto">
              <a:xfrm>
                <a:off x="3323" y="2599"/>
                <a:ext cx="280" cy="479"/>
              </a:xfrm>
              <a:custGeom>
                <a:avLst/>
                <a:gdLst>
                  <a:gd name="T0" fmla="*/ 221 w 280"/>
                  <a:gd name="T1" fmla="*/ 0 h 479"/>
                  <a:gd name="T2" fmla="*/ 280 w 280"/>
                  <a:gd name="T3" fmla="*/ 440 h 479"/>
                  <a:gd name="T4" fmla="*/ 194 w 280"/>
                  <a:gd name="T5" fmla="*/ 444 h 479"/>
                  <a:gd name="T6" fmla="*/ 178 w 280"/>
                  <a:gd name="T7" fmla="*/ 479 h 479"/>
                  <a:gd name="T8" fmla="*/ 145 w 280"/>
                  <a:gd name="T9" fmla="*/ 424 h 479"/>
                  <a:gd name="T10" fmla="*/ 145 w 280"/>
                  <a:gd name="T11" fmla="*/ 391 h 479"/>
                  <a:gd name="T12" fmla="*/ 0 w 280"/>
                  <a:gd name="T13" fmla="*/ 407 h 479"/>
                  <a:gd name="T14" fmla="*/ 32 w 280"/>
                  <a:gd name="T15" fmla="*/ 293 h 479"/>
                  <a:gd name="T16" fmla="*/ 16 w 280"/>
                  <a:gd name="T17" fmla="*/ 217 h 479"/>
                  <a:gd name="T18" fmla="*/ 8 w 280"/>
                  <a:gd name="T19" fmla="*/ 182 h 479"/>
                  <a:gd name="T20" fmla="*/ 63 w 280"/>
                  <a:gd name="T21" fmla="*/ 20 h 479"/>
                  <a:gd name="T22" fmla="*/ 221 w 280"/>
                  <a:gd name="T23" fmla="*/ 0 h 479"/>
                  <a:gd name="T24" fmla="*/ 221 w 280"/>
                  <a:gd name="T25" fmla="*/ 0 h 47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0"/>
                  <a:gd name="T40" fmla="*/ 0 h 479"/>
                  <a:gd name="T41" fmla="*/ 280 w 280"/>
                  <a:gd name="T42" fmla="*/ 479 h 47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0" h="479">
                    <a:moveTo>
                      <a:pt x="221" y="0"/>
                    </a:moveTo>
                    <a:lnTo>
                      <a:pt x="280" y="440"/>
                    </a:lnTo>
                    <a:lnTo>
                      <a:pt x="194" y="444"/>
                    </a:lnTo>
                    <a:lnTo>
                      <a:pt x="178" y="479"/>
                    </a:lnTo>
                    <a:lnTo>
                      <a:pt x="145" y="424"/>
                    </a:lnTo>
                    <a:lnTo>
                      <a:pt x="145" y="391"/>
                    </a:lnTo>
                    <a:lnTo>
                      <a:pt x="0" y="407"/>
                    </a:lnTo>
                    <a:lnTo>
                      <a:pt x="32" y="293"/>
                    </a:lnTo>
                    <a:lnTo>
                      <a:pt x="16" y="217"/>
                    </a:lnTo>
                    <a:lnTo>
                      <a:pt x="8" y="182"/>
                    </a:lnTo>
                    <a:lnTo>
                      <a:pt x="63" y="20"/>
                    </a:lnTo>
                    <a:lnTo>
                      <a:pt x="221" y="0"/>
                    </a:lnTo>
                  </a:path>
                </a:pathLst>
              </a:custGeom>
              <a:grpFill/>
              <a:ln w="12700" cmpd="sng">
                <a:solidFill>
                  <a:srgbClr val="FFCC66"/>
                </a:solidFill>
                <a:prstDash val="solid"/>
                <a:round/>
                <a:headEnd/>
                <a:tailEnd/>
              </a:ln>
            </p:spPr>
            <p:txBody>
              <a:bodyPr/>
              <a:lstStyle/>
              <a:p>
                <a:endParaRPr lang="en-US" dirty="0"/>
              </a:p>
            </p:txBody>
          </p:sp>
          <p:sp>
            <p:nvSpPr>
              <p:cNvPr id="8302" name="Freeform 76"/>
              <p:cNvSpPr>
                <a:spLocks/>
              </p:cNvSpPr>
              <p:nvPr/>
            </p:nvSpPr>
            <p:spPr bwMode="auto">
              <a:xfrm>
                <a:off x="3279" y="1405"/>
                <a:ext cx="431" cy="249"/>
              </a:xfrm>
              <a:custGeom>
                <a:avLst/>
                <a:gdLst>
                  <a:gd name="T0" fmla="*/ 178 w 431"/>
                  <a:gd name="T1" fmla="*/ 249 h 249"/>
                  <a:gd name="T2" fmla="*/ 150 w 431"/>
                  <a:gd name="T3" fmla="*/ 158 h 249"/>
                  <a:gd name="T4" fmla="*/ 123 w 431"/>
                  <a:gd name="T5" fmla="*/ 158 h 249"/>
                  <a:gd name="T6" fmla="*/ 4 w 431"/>
                  <a:gd name="T7" fmla="*/ 130 h 249"/>
                  <a:gd name="T8" fmla="*/ 0 w 431"/>
                  <a:gd name="T9" fmla="*/ 123 h 249"/>
                  <a:gd name="T10" fmla="*/ 0 w 431"/>
                  <a:gd name="T11" fmla="*/ 119 h 249"/>
                  <a:gd name="T12" fmla="*/ 4 w 431"/>
                  <a:gd name="T13" fmla="*/ 107 h 249"/>
                  <a:gd name="T14" fmla="*/ 138 w 431"/>
                  <a:gd name="T15" fmla="*/ 0 h 249"/>
                  <a:gd name="T16" fmla="*/ 162 w 431"/>
                  <a:gd name="T17" fmla="*/ 7 h 249"/>
                  <a:gd name="T18" fmla="*/ 138 w 431"/>
                  <a:gd name="T19" fmla="*/ 51 h 249"/>
                  <a:gd name="T20" fmla="*/ 134 w 431"/>
                  <a:gd name="T21" fmla="*/ 68 h 249"/>
                  <a:gd name="T22" fmla="*/ 138 w 431"/>
                  <a:gd name="T23" fmla="*/ 58 h 249"/>
                  <a:gd name="T24" fmla="*/ 150 w 431"/>
                  <a:gd name="T25" fmla="*/ 58 h 249"/>
                  <a:gd name="T26" fmla="*/ 185 w 431"/>
                  <a:gd name="T27" fmla="*/ 91 h 249"/>
                  <a:gd name="T28" fmla="*/ 193 w 431"/>
                  <a:gd name="T29" fmla="*/ 83 h 249"/>
                  <a:gd name="T30" fmla="*/ 234 w 431"/>
                  <a:gd name="T31" fmla="*/ 83 h 249"/>
                  <a:gd name="T32" fmla="*/ 238 w 431"/>
                  <a:gd name="T33" fmla="*/ 72 h 249"/>
                  <a:gd name="T34" fmla="*/ 250 w 431"/>
                  <a:gd name="T35" fmla="*/ 72 h 249"/>
                  <a:gd name="T36" fmla="*/ 320 w 431"/>
                  <a:gd name="T37" fmla="*/ 47 h 249"/>
                  <a:gd name="T38" fmla="*/ 340 w 431"/>
                  <a:gd name="T39" fmla="*/ 68 h 249"/>
                  <a:gd name="T40" fmla="*/ 400 w 431"/>
                  <a:gd name="T41" fmla="*/ 58 h 249"/>
                  <a:gd name="T42" fmla="*/ 412 w 431"/>
                  <a:gd name="T43" fmla="*/ 75 h 249"/>
                  <a:gd name="T44" fmla="*/ 431 w 431"/>
                  <a:gd name="T45" fmla="*/ 103 h 249"/>
                  <a:gd name="T46" fmla="*/ 218 w 431"/>
                  <a:gd name="T47" fmla="*/ 146 h 249"/>
                  <a:gd name="T48" fmla="*/ 178 w 431"/>
                  <a:gd name="T49" fmla="*/ 249 h 249"/>
                  <a:gd name="T50" fmla="*/ 178 w 431"/>
                  <a:gd name="T51" fmla="*/ 249 h 2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31"/>
                  <a:gd name="T79" fmla="*/ 0 h 249"/>
                  <a:gd name="T80" fmla="*/ 431 w 431"/>
                  <a:gd name="T81" fmla="*/ 249 h 24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31" h="249">
                    <a:moveTo>
                      <a:pt x="178" y="249"/>
                    </a:moveTo>
                    <a:lnTo>
                      <a:pt x="150" y="158"/>
                    </a:lnTo>
                    <a:lnTo>
                      <a:pt x="123" y="158"/>
                    </a:lnTo>
                    <a:lnTo>
                      <a:pt x="4" y="130"/>
                    </a:lnTo>
                    <a:lnTo>
                      <a:pt x="0" y="123"/>
                    </a:lnTo>
                    <a:lnTo>
                      <a:pt x="0" y="119"/>
                    </a:lnTo>
                    <a:lnTo>
                      <a:pt x="4" y="107"/>
                    </a:lnTo>
                    <a:lnTo>
                      <a:pt x="138" y="0"/>
                    </a:lnTo>
                    <a:lnTo>
                      <a:pt x="162" y="7"/>
                    </a:lnTo>
                    <a:lnTo>
                      <a:pt x="138" y="51"/>
                    </a:lnTo>
                    <a:lnTo>
                      <a:pt x="134" y="68"/>
                    </a:lnTo>
                    <a:lnTo>
                      <a:pt x="138" y="58"/>
                    </a:lnTo>
                    <a:lnTo>
                      <a:pt x="150" y="58"/>
                    </a:lnTo>
                    <a:lnTo>
                      <a:pt x="185" y="91"/>
                    </a:lnTo>
                    <a:lnTo>
                      <a:pt x="193" y="83"/>
                    </a:lnTo>
                    <a:lnTo>
                      <a:pt x="234" y="83"/>
                    </a:lnTo>
                    <a:lnTo>
                      <a:pt x="238" y="72"/>
                    </a:lnTo>
                    <a:lnTo>
                      <a:pt x="250" y="72"/>
                    </a:lnTo>
                    <a:lnTo>
                      <a:pt x="320" y="47"/>
                    </a:lnTo>
                    <a:lnTo>
                      <a:pt x="340" y="68"/>
                    </a:lnTo>
                    <a:lnTo>
                      <a:pt x="400" y="58"/>
                    </a:lnTo>
                    <a:lnTo>
                      <a:pt x="412" y="75"/>
                    </a:lnTo>
                    <a:lnTo>
                      <a:pt x="431" y="103"/>
                    </a:lnTo>
                    <a:lnTo>
                      <a:pt x="218" y="146"/>
                    </a:lnTo>
                    <a:lnTo>
                      <a:pt x="178" y="249"/>
                    </a:lnTo>
                    <a:close/>
                  </a:path>
                </a:pathLst>
              </a:custGeom>
              <a:grpFill/>
              <a:ln w="12700" cmpd="sng">
                <a:solidFill>
                  <a:srgbClr val="FFCC66"/>
                </a:solidFill>
                <a:round/>
                <a:headEnd/>
                <a:tailEnd/>
              </a:ln>
            </p:spPr>
            <p:txBody>
              <a:bodyPr/>
              <a:lstStyle/>
              <a:p>
                <a:endParaRPr lang="en-US" dirty="0"/>
              </a:p>
            </p:txBody>
          </p:sp>
          <p:sp>
            <p:nvSpPr>
              <p:cNvPr id="8303" name="Freeform 77"/>
              <p:cNvSpPr>
                <a:spLocks/>
              </p:cNvSpPr>
              <p:nvPr/>
            </p:nvSpPr>
            <p:spPr bwMode="auto">
              <a:xfrm>
                <a:off x="3279" y="1405"/>
                <a:ext cx="431" cy="249"/>
              </a:xfrm>
              <a:custGeom>
                <a:avLst/>
                <a:gdLst>
                  <a:gd name="T0" fmla="*/ 178 w 431"/>
                  <a:gd name="T1" fmla="*/ 249 h 249"/>
                  <a:gd name="T2" fmla="*/ 150 w 431"/>
                  <a:gd name="T3" fmla="*/ 158 h 249"/>
                  <a:gd name="T4" fmla="*/ 123 w 431"/>
                  <a:gd name="T5" fmla="*/ 158 h 249"/>
                  <a:gd name="T6" fmla="*/ 4 w 431"/>
                  <a:gd name="T7" fmla="*/ 130 h 249"/>
                  <a:gd name="T8" fmla="*/ 0 w 431"/>
                  <a:gd name="T9" fmla="*/ 123 h 249"/>
                  <a:gd name="T10" fmla="*/ 0 w 431"/>
                  <a:gd name="T11" fmla="*/ 119 h 249"/>
                  <a:gd name="T12" fmla="*/ 4 w 431"/>
                  <a:gd name="T13" fmla="*/ 107 h 249"/>
                  <a:gd name="T14" fmla="*/ 138 w 431"/>
                  <a:gd name="T15" fmla="*/ 0 h 249"/>
                  <a:gd name="T16" fmla="*/ 162 w 431"/>
                  <a:gd name="T17" fmla="*/ 7 h 249"/>
                  <a:gd name="T18" fmla="*/ 138 w 431"/>
                  <a:gd name="T19" fmla="*/ 51 h 249"/>
                  <a:gd name="T20" fmla="*/ 134 w 431"/>
                  <a:gd name="T21" fmla="*/ 68 h 249"/>
                  <a:gd name="T22" fmla="*/ 138 w 431"/>
                  <a:gd name="T23" fmla="*/ 58 h 249"/>
                  <a:gd name="T24" fmla="*/ 150 w 431"/>
                  <a:gd name="T25" fmla="*/ 58 h 249"/>
                  <a:gd name="T26" fmla="*/ 185 w 431"/>
                  <a:gd name="T27" fmla="*/ 91 h 249"/>
                  <a:gd name="T28" fmla="*/ 193 w 431"/>
                  <a:gd name="T29" fmla="*/ 83 h 249"/>
                  <a:gd name="T30" fmla="*/ 234 w 431"/>
                  <a:gd name="T31" fmla="*/ 83 h 249"/>
                  <a:gd name="T32" fmla="*/ 238 w 431"/>
                  <a:gd name="T33" fmla="*/ 72 h 249"/>
                  <a:gd name="T34" fmla="*/ 250 w 431"/>
                  <a:gd name="T35" fmla="*/ 72 h 249"/>
                  <a:gd name="T36" fmla="*/ 320 w 431"/>
                  <a:gd name="T37" fmla="*/ 47 h 249"/>
                  <a:gd name="T38" fmla="*/ 340 w 431"/>
                  <a:gd name="T39" fmla="*/ 68 h 249"/>
                  <a:gd name="T40" fmla="*/ 400 w 431"/>
                  <a:gd name="T41" fmla="*/ 58 h 249"/>
                  <a:gd name="T42" fmla="*/ 412 w 431"/>
                  <a:gd name="T43" fmla="*/ 75 h 249"/>
                  <a:gd name="T44" fmla="*/ 431 w 431"/>
                  <a:gd name="T45" fmla="*/ 103 h 249"/>
                  <a:gd name="T46" fmla="*/ 218 w 431"/>
                  <a:gd name="T47" fmla="*/ 146 h 249"/>
                  <a:gd name="T48" fmla="*/ 178 w 431"/>
                  <a:gd name="T49" fmla="*/ 249 h 249"/>
                  <a:gd name="T50" fmla="*/ 178 w 431"/>
                  <a:gd name="T51" fmla="*/ 249 h 2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31"/>
                  <a:gd name="T79" fmla="*/ 0 h 249"/>
                  <a:gd name="T80" fmla="*/ 431 w 431"/>
                  <a:gd name="T81" fmla="*/ 249 h 24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31" h="249">
                    <a:moveTo>
                      <a:pt x="178" y="249"/>
                    </a:moveTo>
                    <a:lnTo>
                      <a:pt x="150" y="158"/>
                    </a:lnTo>
                    <a:lnTo>
                      <a:pt x="123" y="158"/>
                    </a:lnTo>
                    <a:lnTo>
                      <a:pt x="4" y="130"/>
                    </a:lnTo>
                    <a:lnTo>
                      <a:pt x="0" y="123"/>
                    </a:lnTo>
                    <a:lnTo>
                      <a:pt x="0" y="119"/>
                    </a:lnTo>
                    <a:lnTo>
                      <a:pt x="4" y="107"/>
                    </a:lnTo>
                    <a:lnTo>
                      <a:pt x="138" y="0"/>
                    </a:lnTo>
                    <a:lnTo>
                      <a:pt x="162" y="7"/>
                    </a:lnTo>
                    <a:lnTo>
                      <a:pt x="138" y="51"/>
                    </a:lnTo>
                    <a:lnTo>
                      <a:pt x="134" y="68"/>
                    </a:lnTo>
                    <a:lnTo>
                      <a:pt x="138" y="58"/>
                    </a:lnTo>
                    <a:lnTo>
                      <a:pt x="150" y="58"/>
                    </a:lnTo>
                    <a:lnTo>
                      <a:pt x="185" y="91"/>
                    </a:lnTo>
                    <a:lnTo>
                      <a:pt x="193" y="83"/>
                    </a:lnTo>
                    <a:lnTo>
                      <a:pt x="234" y="83"/>
                    </a:lnTo>
                    <a:lnTo>
                      <a:pt x="238" y="72"/>
                    </a:lnTo>
                    <a:lnTo>
                      <a:pt x="250" y="72"/>
                    </a:lnTo>
                    <a:lnTo>
                      <a:pt x="320" y="47"/>
                    </a:lnTo>
                    <a:lnTo>
                      <a:pt x="340" y="68"/>
                    </a:lnTo>
                    <a:lnTo>
                      <a:pt x="400" y="58"/>
                    </a:lnTo>
                    <a:lnTo>
                      <a:pt x="412" y="75"/>
                    </a:lnTo>
                    <a:lnTo>
                      <a:pt x="431" y="103"/>
                    </a:lnTo>
                    <a:lnTo>
                      <a:pt x="218" y="146"/>
                    </a:lnTo>
                    <a:lnTo>
                      <a:pt x="178" y="249"/>
                    </a:lnTo>
                  </a:path>
                </a:pathLst>
              </a:custGeom>
              <a:grpFill/>
              <a:ln w="12700" cmpd="sng">
                <a:solidFill>
                  <a:srgbClr val="FFCC66"/>
                </a:solidFill>
                <a:prstDash val="solid"/>
                <a:round/>
                <a:headEnd/>
                <a:tailEnd/>
              </a:ln>
            </p:spPr>
            <p:txBody>
              <a:bodyPr/>
              <a:lstStyle/>
              <a:p>
                <a:endParaRPr lang="en-US" dirty="0"/>
              </a:p>
            </p:txBody>
          </p:sp>
          <p:sp>
            <p:nvSpPr>
              <p:cNvPr id="8304" name="Freeform 78"/>
              <p:cNvSpPr>
                <a:spLocks/>
              </p:cNvSpPr>
              <p:nvPr/>
            </p:nvSpPr>
            <p:spPr bwMode="auto">
              <a:xfrm>
                <a:off x="3109" y="1488"/>
                <a:ext cx="400" cy="430"/>
              </a:xfrm>
              <a:custGeom>
                <a:avLst/>
                <a:gdLst>
                  <a:gd name="T0" fmla="*/ 35 w 400"/>
                  <a:gd name="T1" fmla="*/ 24 h 430"/>
                  <a:gd name="T2" fmla="*/ 35 w 400"/>
                  <a:gd name="T3" fmla="*/ 47 h 430"/>
                  <a:gd name="T4" fmla="*/ 39 w 400"/>
                  <a:gd name="T5" fmla="*/ 87 h 430"/>
                  <a:gd name="T6" fmla="*/ 0 w 400"/>
                  <a:gd name="T7" fmla="*/ 135 h 430"/>
                  <a:gd name="T8" fmla="*/ 8 w 400"/>
                  <a:gd name="T9" fmla="*/ 229 h 430"/>
                  <a:gd name="T10" fmla="*/ 119 w 400"/>
                  <a:gd name="T11" fmla="*/ 293 h 430"/>
                  <a:gd name="T12" fmla="*/ 119 w 400"/>
                  <a:gd name="T13" fmla="*/ 321 h 430"/>
                  <a:gd name="T14" fmla="*/ 142 w 400"/>
                  <a:gd name="T15" fmla="*/ 399 h 430"/>
                  <a:gd name="T16" fmla="*/ 174 w 400"/>
                  <a:gd name="T17" fmla="*/ 430 h 430"/>
                  <a:gd name="T18" fmla="*/ 376 w 400"/>
                  <a:gd name="T19" fmla="*/ 403 h 430"/>
                  <a:gd name="T20" fmla="*/ 355 w 400"/>
                  <a:gd name="T21" fmla="*/ 328 h 430"/>
                  <a:gd name="T22" fmla="*/ 400 w 400"/>
                  <a:gd name="T23" fmla="*/ 122 h 430"/>
                  <a:gd name="T24" fmla="*/ 352 w 400"/>
                  <a:gd name="T25" fmla="*/ 209 h 430"/>
                  <a:gd name="T26" fmla="*/ 344 w 400"/>
                  <a:gd name="T27" fmla="*/ 190 h 430"/>
                  <a:gd name="T28" fmla="*/ 348 w 400"/>
                  <a:gd name="T29" fmla="*/ 166 h 430"/>
                  <a:gd name="T30" fmla="*/ 320 w 400"/>
                  <a:gd name="T31" fmla="*/ 75 h 430"/>
                  <a:gd name="T32" fmla="*/ 293 w 400"/>
                  <a:gd name="T33" fmla="*/ 75 h 430"/>
                  <a:gd name="T34" fmla="*/ 174 w 400"/>
                  <a:gd name="T35" fmla="*/ 47 h 430"/>
                  <a:gd name="T36" fmla="*/ 170 w 400"/>
                  <a:gd name="T37" fmla="*/ 40 h 430"/>
                  <a:gd name="T38" fmla="*/ 170 w 400"/>
                  <a:gd name="T39" fmla="*/ 36 h 430"/>
                  <a:gd name="T40" fmla="*/ 123 w 400"/>
                  <a:gd name="T41" fmla="*/ 24 h 430"/>
                  <a:gd name="T42" fmla="*/ 115 w 400"/>
                  <a:gd name="T43" fmla="*/ 0 h 430"/>
                  <a:gd name="T44" fmla="*/ 47 w 400"/>
                  <a:gd name="T45" fmla="*/ 20 h 430"/>
                  <a:gd name="T46" fmla="*/ 35 w 400"/>
                  <a:gd name="T47" fmla="*/ 24 h 430"/>
                  <a:gd name="T48" fmla="*/ 35 w 400"/>
                  <a:gd name="T49" fmla="*/ 24 h 430"/>
                  <a:gd name="T50" fmla="*/ 35 w 400"/>
                  <a:gd name="T51" fmla="*/ 24 h 43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00"/>
                  <a:gd name="T79" fmla="*/ 0 h 430"/>
                  <a:gd name="T80" fmla="*/ 400 w 400"/>
                  <a:gd name="T81" fmla="*/ 430 h 43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00" h="430">
                    <a:moveTo>
                      <a:pt x="35" y="24"/>
                    </a:moveTo>
                    <a:lnTo>
                      <a:pt x="35" y="47"/>
                    </a:lnTo>
                    <a:lnTo>
                      <a:pt x="39" y="87"/>
                    </a:lnTo>
                    <a:lnTo>
                      <a:pt x="0" y="135"/>
                    </a:lnTo>
                    <a:lnTo>
                      <a:pt x="8" y="229"/>
                    </a:lnTo>
                    <a:lnTo>
                      <a:pt x="119" y="293"/>
                    </a:lnTo>
                    <a:lnTo>
                      <a:pt x="119" y="321"/>
                    </a:lnTo>
                    <a:lnTo>
                      <a:pt x="142" y="399"/>
                    </a:lnTo>
                    <a:lnTo>
                      <a:pt x="174" y="430"/>
                    </a:lnTo>
                    <a:lnTo>
                      <a:pt x="376" y="403"/>
                    </a:lnTo>
                    <a:lnTo>
                      <a:pt x="355" y="328"/>
                    </a:lnTo>
                    <a:lnTo>
                      <a:pt x="400" y="122"/>
                    </a:lnTo>
                    <a:lnTo>
                      <a:pt x="352" y="209"/>
                    </a:lnTo>
                    <a:lnTo>
                      <a:pt x="344" y="190"/>
                    </a:lnTo>
                    <a:lnTo>
                      <a:pt x="348" y="166"/>
                    </a:lnTo>
                    <a:lnTo>
                      <a:pt x="320" y="75"/>
                    </a:lnTo>
                    <a:lnTo>
                      <a:pt x="293" y="75"/>
                    </a:lnTo>
                    <a:lnTo>
                      <a:pt x="174" y="47"/>
                    </a:lnTo>
                    <a:lnTo>
                      <a:pt x="170" y="40"/>
                    </a:lnTo>
                    <a:lnTo>
                      <a:pt x="170" y="36"/>
                    </a:lnTo>
                    <a:lnTo>
                      <a:pt x="123" y="24"/>
                    </a:lnTo>
                    <a:lnTo>
                      <a:pt x="115" y="0"/>
                    </a:lnTo>
                    <a:lnTo>
                      <a:pt x="47" y="20"/>
                    </a:lnTo>
                    <a:lnTo>
                      <a:pt x="35" y="24"/>
                    </a:lnTo>
                    <a:close/>
                  </a:path>
                </a:pathLst>
              </a:custGeom>
              <a:grpFill/>
              <a:ln w="12700" cmpd="sng">
                <a:solidFill>
                  <a:srgbClr val="FFCC66"/>
                </a:solidFill>
                <a:round/>
                <a:headEnd/>
                <a:tailEnd/>
              </a:ln>
            </p:spPr>
            <p:txBody>
              <a:bodyPr/>
              <a:lstStyle/>
              <a:p>
                <a:endParaRPr lang="en-US" dirty="0"/>
              </a:p>
            </p:txBody>
          </p:sp>
          <p:sp>
            <p:nvSpPr>
              <p:cNvPr id="8305" name="Freeform 79"/>
              <p:cNvSpPr>
                <a:spLocks/>
              </p:cNvSpPr>
              <p:nvPr/>
            </p:nvSpPr>
            <p:spPr bwMode="auto">
              <a:xfrm>
                <a:off x="3109" y="1488"/>
                <a:ext cx="400" cy="430"/>
              </a:xfrm>
              <a:custGeom>
                <a:avLst/>
                <a:gdLst>
                  <a:gd name="T0" fmla="*/ 35 w 400"/>
                  <a:gd name="T1" fmla="*/ 24 h 430"/>
                  <a:gd name="T2" fmla="*/ 35 w 400"/>
                  <a:gd name="T3" fmla="*/ 47 h 430"/>
                  <a:gd name="T4" fmla="*/ 39 w 400"/>
                  <a:gd name="T5" fmla="*/ 87 h 430"/>
                  <a:gd name="T6" fmla="*/ 0 w 400"/>
                  <a:gd name="T7" fmla="*/ 135 h 430"/>
                  <a:gd name="T8" fmla="*/ 8 w 400"/>
                  <a:gd name="T9" fmla="*/ 229 h 430"/>
                  <a:gd name="T10" fmla="*/ 119 w 400"/>
                  <a:gd name="T11" fmla="*/ 293 h 430"/>
                  <a:gd name="T12" fmla="*/ 119 w 400"/>
                  <a:gd name="T13" fmla="*/ 321 h 430"/>
                  <a:gd name="T14" fmla="*/ 142 w 400"/>
                  <a:gd name="T15" fmla="*/ 399 h 430"/>
                  <a:gd name="T16" fmla="*/ 174 w 400"/>
                  <a:gd name="T17" fmla="*/ 430 h 430"/>
                  <a:gd name="T18" fmla="*/ 376 w 400"/>
                  <a:gd name="T19" fmla="*/ 403 h 430"/>
                  <a:gd name="T20" fmla="*/ 355 w 400"/>
                  <a:gd name="T21" fmla="*/ 328 h 430"/>
                  <a:gd name="T22" fmla="*/ 400 w 400"/>
                  <a:gd name="T23" fmla="*/ 122 h 430"/>
                  <a:gd name="T24" fmla="*/ 352 w 400"/>
                  <a:gd name="T25" fmla="*/ 209 h 430"/>
                  <a:gd name="T26" fmla="*/ 344 w 400"/>
                  <a:gd name="T27" fmla="*/ 190 h 430"/>
                  <a:gd name="T28" fmla="*/ 348 w 400"/>
                  <a:gd name="T29" fmla="*/ 166 h 430"/>
                  <a:gd name="T30" fmla="*/ 320 w 400"/>
                  <a:gd name="T31" fmla="*/ 75 h 430"/>
                  <a:gd name="T32" fmla="*/ 293 w 400"/>
                  <a:gd name="T33" fmla="*/ 75 h 430"/>
                  <a:gd name="T34" fmla="*/ 174 w 400"/>
                  <a:gd name="T35" fmla="*/ 47 h 430"/>
                  <a:gd name="T36" fmla="*/ 170 w 400"/>
                  <a:gd name="T37" fmla="*/ 40 h 430"/>
                  <a:gd name="T38" fmla="*/ 170 w 400"/>
                  <a:gd name="T39" fmla="*/ 36 h 430"/>
                  <a:gd name="T40" fmla="*/ 123 w 400"/>
                  <a:gd name="T41" fmla="*/ 24 h 430"/>
                  <a:gd name="T42" fmla="*/ 115 w 400"/>
                  <a:gd name="T43" fmla="*/ 0 h 430"/>
                  <a:gd name="T44" fmla="*/ 47 w 400"/>
                  <a:gd name="T45" fmla="*/ 20 h 430"/>
                  <a:gd name="T46" fmla="*/ 35 w 400"/>
                  <a:gd name="T47" fmla="*/ 24 h 430"/>
                  <a:gd name="T48" fmla="*/ 35 w 400"/>
                  <a:gd name="T49" fmla="*/ 24 h 4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00"/>
                  <a:gd name="T76" fmla="*/ 0 h 430"/>
                  <a:gd name="T77" fmla="*/ 400 w 400"/>
                  <a:gd name="T78" fmla="*/ 430 h 43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00" h="430">
                    <a:moveTo>
                      <a:pt x="35" y="24"/>
                    </a:moveTo>
                    <a:lnTo>
                      <a:pt x="35" y="47"/>
                    </a:lnTo>
                    <a:lnTo>
                      <a:pt x="39" y="87"/>
                    </a:lnTo>
                    <a:lnTo>
                      <a:pt x="0" y="135"/>
                    </a:lnTo>
                    <a:lnTo>
                      <a:pt x="8" y="229"/>
                    </a:lnTo>
                    <a:lnTo>
                      <a:pt x="119" y="293"/>
                    </a:lnTo>
                    <a:lnTo>
                      <a:pt x="119" y="321"/>
                    </a:lnTo>
                    <a:lnTo>
                      <a:pt x="142" y="399"/>
                    </a:lnTo>
                    <a:lnTo>
                      <a:pt x="174" y="430"/>
                    </a:lnTo>
                    <a:lnTo>
                      <a:pt x="376" y="403"/>
                    </a:lnTo>
                    <a:lnTo>
                      <a:pt x="355" y="328"/>
                    </a:lnTo>
                    <a:lnTo>
                      <a:pt x="400" y="122"/>
                    </a:lnTo>
                    <a:lnTo>
                      <a:pt x="352" y="209"/>
                    </a:lnTo>
                    <a:lnTo>
                      <a:pt x="344" y="190"/>
                    </a:lnTo>
                    <a:lnTo>
                      <a:pt x="348" y="166"/>
                    </a:lnTo>
                    <a:lnTo>
                      <a:pt x="320" y="75"/>
                    </a:lnTo>
                    <a:lnTo>
                      <a:pt x="293" y="75"/>
                    </a:lnTo>
                    <a:lnTo>
                      <a:pt x="174" y="47"/>
                    </a:lnTo>
                    <a:lnTo>
                      <a:pt x="170" y="40"/>
                    </a:lnTo>
                    <a:lnTo>
                      <a:pt x="170" y="36"/>
                    </a:lnTo>
                    <a:lnTo>
                      <a:pt x="123" y="24"/>
                    </a:lnTo>
                    <a:lnTo>
                      <a:pt x="115" y="0"/>
                    </a:lnTo>
                    <a:lnTo>
                      <a:pt x="47" y="20"/>
                    </a:lnTo>
                    <a:lnTo>
                      <a:pt x="35" y="24"/>
                    </a:lnTo>
                  </a:path>
                </a:pathLst>
              </a:custGeom>
              <a:grpFill/>
              <a:ln w="12700" cmpd="sng">
                <a:solidFill>
                  <a:srgbClr val="FFCC66"/>
                </a:solidFill>
                <a:prstDash val="solid"/>
                <a:round/>
                <a:headEnd/>
                <a:tailEnd/>
              </a:ln>
            </p:spPr>
            <p:txBody>
              <a:bodyPr/>
              <a:lstStyle/>
              <a:p>
                <a:endParaRPr lang="en-US" dirty="0"/>
              </a:p>
            </p:txBody>
          </p:sp>
          <p:sp>
            <p:nvSpPr>
              <p:cNvPr id="8306" name="Freeform 80"/>
              <p:cNvSpPr>
                <a:spLocks/>
              </p:cNvSpPr>
              <p:nvPr/>
            </p:nvSpPr>
            <p:spPr bwMode="auto">
              <a:xfrm>
                <a:off x="3236" y="1891"/>
                <a:ext cx="328" cy="531"/>
              </a:xfrm>
              <a:custGeom>
                <a:avLst/>
                <a:gdLst>
                  <a:gd name="T0" fmla="*/ 217 w 328"/>
                  <a:gd name="T1" fmla="*/ 515 h 531"/>
                  <a:gd name="T2" fmla="*/ 193 w 328"/>
                  <a:gd name="T3" fmla="*/ 515 h 531"/>
                  <a:gd name="T4" fmla="*/ 193 w 328"/>
                  <a:gd name="T5" fmla="*/ 495 h 531"/>
                  <a:gd name="T6" fmla="*/ 177 w 328"/>
                  <a:gd name="T7" fmla="*/ 474 h 531"/>
                  <a:gd name="T8" fmla="*/ 123 w 328"/>
                  <a:gd name="T9" fmla="*/ 420 h 531"/>
                  <a:gd name="T10" fmla="*/ 130 w 328"/>
                  <a:gd name="T11" fmla="*/ 388 h 531"/>
                  <a:gd name="T12" fmla="*/ 119 w 328"/>
                  <a:gd name="T13" fmla="*/ 340 h 531"/>
                  <a:gd name="T14" fmla="*/ 87 w 328"/>
                  <a:gd name="T15" fmla="*/ 353 h 531"/>
                  <a:gd name="T16" fmla="*/ 23 w 328"/>
                  <a:gd name="T17" fmla="*/ 285 h 531"/>
                  <a:gd name="T18" fmla="*/ 0 w 328"/>
                  <a:gd name="T19" fmla="*/ 250 h 531"/>
                  <a:gd name="T20" fmla="*/ 7 w 328"/>
                  <a:gd name="T21" fmla="*/ 226 h 531"/>
                  <a:gd name="T22" fmla="*/ 39 w 328"/>
                  <a:gd name="T23" fmla="*/ 154 h 531"/>
                  <a:gd name="T24" fmla="*/ 31 w 328"/>
                  <a:gd name="T25" fmla="*/ 131 h 531"/>
                  <a:gd name="T26" fmla="*/ 75 w 328"/>
                  <a:gd name="T27" fmla="*/ 103 h 531"/>
                  <a:gd name="T28" fmla="*/ 79 w 328"/>
                  <a:gd name="T29" fmla="*/ 52 h 531"/>
                  <a:gd name="T30" fmla="*/ 66 w 328"/>
                  <a:gd name="T31" fmla="*/ 43 h 531"/>
                  <a:gd name="T32" fmla="*/ 47 w 328"/>
                  <a:gd name="T33" fmla="*/ 27 h 531"/>
                  <a:gd name="T34" fmla="*/ 249 w 328"/>
                  <a:gd name="T35" fmla="*/ 0 h 531"/>
                  <a:gd name="T36" fmla="*/ 249 w 328"/>
                  <a:gd name="T37" fmla="*/ 4 h 531"/>
                  <a:gd name="T38" fmla="*/ 265 w 328"/>
                  <a:gd name="T39" fmla="*/ 56 h 531"/>
                  <a:gd name="T40" fmla="*/ 273 w 328"/>
                  <a:gd name="T41" fmla="*/ 60 h 531"/>
                  <a:gd name="T42" fmla="*/ 312 w 328"/>
                  <a:gd name="T43" fmla="*/ 301 h 531"/>
                  <a:gd name="T44" fmla="*/ 312 w 328"/>
                  <a:gd name="T45" fmla="*/ 316 h 531"/>
                  <a:gd name="T46" fmla="*/ 328 w 328"/>
                  <a:gd name="T47" fmla="*/ 336 h 531"/>
                  <a:gd name="T48" fmla="*/ 296 w 328"/>
                  <a:gd name="T49" fmla="*/ 447 h 531"/>
                  <a:gd name="T50" fmla="*/ 273 w 328"/>
                  <a:gd name="T51" fmla="*/ 527 h 531"/>
                  <a:gd name="T52" fmla="*/ 236 w 328"/>
                  <a:gd name="T53" fmla="*/ 503 h 531"/>
                  <a:gd name="T54" fmla="*/ 217 w 328"/>
                  <a:gd name="T55" fmla="*/ 531 h 531"/>
                  <a:gd name="T56" fmla="*/ 217 w 328"/>
                  <a:gd name="T57" fmla="*/ 515 h 531"/>
                  <a:gd name="T58" fmla="*/ 217 w 328"/>
                  <a:gd name="T59" fmla="*/ 515 h 53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8"/>
                  <a:gd name="T91" fmla="*/ 0 h 531"/>
                  <a:gd name="T92" fmla="*/ 328 w 328"/>
                  <a:gd name="T93" fmla="*/ 531 h 53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8" h="531">
                    <a:moveTo>
                      <a:pt x="217" y="515"/>
                    </a:moveTo>
                    <a:lnTo>
                      <a:pt x="193" y="515"/>
                    </a:lnTo>
                    <a:lnTo>
                      <a:pt x="193" y="495"/>
                    </a:lnTo>
                    <a:lnTo>
                      <a:pt x="177" y="474"/>
                    </a:lnTo>
                    <a:lnTo>
                      <a:pt x="123" y="420"/>
                    </a:lnTo>
                    <a:lnTo>
                      <a:pt x="130" y="388"/>
                    </a:lnTo>
                    <a:lnTo>
                      <a:pt x="119" y="340"/>
                    </a:lnTo>
                    <a:lnTo>
                      <a:pt x="87" y="353"/>
                    </a:lnTo>
                    <a:lnTo>
                      <a:pt x="23" y="285"/>
                    </a:lnTo>
                    <a:lnTo>
                      <a:pt x="0" y="250"/>
                    </a:lnTo>
                    <a:lnTo>
                      <a:pt x="7" y="226"/>
                    </a:lnTo>
                    <a:lnTo>
                      <a:pt x="39" y="154"/>
                    </a:lnTo>
                    <a:lnTo>
                      <a:pt x="31" y="131"/>
                    </a:lnTo>
                    <a:lnTo>
                      <a:pt x="75" y="103"/>
                    </a:lnTo>
                    <a:lnTo>
                      <a:pt x="79" y="52"/>
                    </a:lnTo>
                    <a:lnTo>
                      <a:pt x="66" y="43"/>
                    </a:lnTo>
                    <a:lnTo>
                      <a:pt x="47" y="27"/>
                    </a:lnTo>
                    <a:lnTo>
                      <a:pt x="249" y="0"/>
                    </a:lnTo>
                    <a:lnTo>
                      <a:pt x="249" y="4"/>
                    </a:lnTo>
                    <a:lnTo>
                      <a:pt x="265" y="56"/>
                    </a:lnTo>
                    <a:lnTo>
                      <a:pt x="273" y="60"/>
                    </a:lnTo>
                    <a:lnTo>
                      <a:pt x="312" y="301"/>
                    </a:lnTo>
                    <a:lnTo>
                      <a:pt x="312" y="316"/>
                    </a:lnTo>
                    <a:lnTo>
                      <a:pt x="328" y="336"/>
                    </a:lnTo>
                    <a:lnTo>
                      <a:pt x="296" y="447"/>
                    </a:lnTo>
                    <a:lnTo>
                      <a:pt x="273" y="527"/>
                    </a:lnTo>
                    <a:lnTo>
                      <a:pt x="236" y="503"/>
                    </a:lnTo>
                    <a:lnTo>
                      <a:pt x="217" y="531"/>
                    </a:lnTo>
                    <a:lnTo>
                      <a:pt x="217" y="515"/>
                    </a:lnTo>
                    <a:close/>
                  </a:path>
                </a:pathLst>
              </a:custGeom>
              <a:grpFill/>
              <a:ln w="12700" cmpd="sng">
                <a:solidFill>
                  <a:srgbClr val="FFCC66"/>
                </a:solidFill>
                <a:round/>
                <a:headEnd/>
                <a:tailEnd/>
              </a:ln>
            </p:spPr>
            <p:txBody>
              <a:bodyPr/>
              <a:lstStyle/>
              <a:p>
                <a:endParaRPr lang="en-US" dirty="0"/>
              </a:p>
            </p:txBody>
          </p:sp>
          <p:sp>
            <p:nvSpPr>
              <p:cNvPr id="8307" name="Freeform 81"/>
              <p:cNvSpPr>
                <a:spLocks/>
              </p:cNvSpPr>
              <p:nvPr/>
            </p:nvSpPr>
            <p:spPr bwMode="auto">
              <a:xfrm>
                <a:off x="3236" y="1891"/>
                <a:ext cx="328" cy="531"/>
              </a:xfrm>
              <a:custGeom>
                <a:avLst/>
                <a:gdLst>
                  <a:gd name="T0" fmla="*/ 217 w 328"/>
                  <a:gd name="T1" fmla="*/ 515 h 531"/>
                  <a:gd name="T2" fmla="*/ 193 w 328"/>
                  <a:gd name="T3" fmla="*/ 515 h 531"/>
                  <a:gd name="T4" fmla="*/ 193 w 328"/>
                  <a:gd name="T5" fmla="*/ 495 h 531"/>
                  <a:gd name="T6" fmla="*/ 177 w 328"/>
                  <a:gd name="T7" fmla="*/ 474 h 531"/>
                  <a:gd name="T8" fmla="*/ 123 w 328"/>
                  <a:gd name="T9" fmla="*/ 420 h 531"/>
                  <a:gd name="T10" fmla="*/ 130 w 328"/>
                  <a:gd name="T11" fmla="*/ 388 h 531"/>
                  <a:gd name="T12" fmla="*/ 119 w 328"/>
                  <a:gd name="T13" fmla="*/ 340 h 531"/>
                  <a:gd name="T14" fmla="*/ 87 w 328"/>
                  <a:gd name="T15" fmla="*/ 353 h 531"/>
                  <a:gd name="T16" fmla="*/ 23 w 328"/>
                  <a:gd name="T17" fmla="*/ 285 h 531"/>
                  <a:gd name="T18" fmla="*/ 0 w 328"/>
                  <a:gd name="T19" fmla="*/ 250 h 531"/>
                  <a:gd name="T20" fmla="*/ 7 w 328"/>
                  <a:gd name="T21" fmla="*/ 226 h 531"/>
                  <a:gd name="T22" fmla="*/ 39 w 328"/>
                  <a:gd name="T23" fmla="*/ 154 h 531"/>
                  <a:gd name="T24" fmla="*/ 31 w 328"/>
                  <a:gd name="T25" fmla="*/ 131 h 531"/>
                  <a:gd name="T26" fmla="*/ 75 w 328"/>
                  <a:gd name="T27" fmla="*/ 103 h 531"/>
                  <a:gd name="T28" fmla="*/ 79 w 328"/>
                  <a:gd name="T29" fmla="*/ 52 h 531"/>
                  <a:gd name="T30" fmla="*/ 66 w 328"/>
                  <a:gd name="T31" fmla="*/ 43 h 531"/>
                  <a:gd name="T32" fmla="*/ 47 w 328"/>
                  <a:gd name="T33" fmla="*/ 27 h 531"/>
                  <a:gd name="T34" fmla="*/ 249 w 328"/>
                  <a:gd name="T35" fmla="*/ 0 h 531"/>
                  <a:gd name="T36" fmla="*/ 249 w 328"/>
                  <a:gd name="T37" fmla="*/ 4 h 531"/>
                  <a:gd name="T38" fmla="*/ 265 w 328"/>
                  <a:gd name="T39" fmla="*/ 56 h 531"/>
                  <a:gd name="T40" fmla="*/ 273 w 328"/>
                  <a:gd name="T41" fmla="*/ 60 h 531"/>
                  <a:gd name="T42" fmla="*/ 312 w 328"/>
                  <a:gd name="T43" fmla="*/ 301 h 531"/>
                  <a:gd name="T44" fmla="*/ 312 w 328"/>
                  <a:gd name="T45" fmla="*/ 316 h 531"/>
                  <a:gd name="T46" fmla="*/ 328 w 328"/>
                  <a:gd name="T47" fmla="*/ 336 h 531"/>
                  <a:gd name="T48" fmla="*/ 296 w 328"/>
                  <a:gd name="T49" fmla="*/ 447 h 531"/>
                  <a:gd name="T50" fmla="*/ 273 w 328"/>
                  <a:gd name="T51" fmla="*/ 527 h 531"/>
                  <a:gd name="T52" fmla="*/ 236 w 328"/>
                  <a:gd name="T53" fmla="*/ 503 h 531"/>
                  <a:gd name="T54" fmla="*/ 217 w 328"/>
                  <a:gd name="T55" fmla="*/ 531 h 531"/>
                  <a:gd name="T56" fmla="*/ 217 w 328"/>
                  <a:gd name="T57" fmla="*/ 515 h 531"/>
                  <a:gd name="T58" fmla="*/ 217 w 328"/>
                  <a:gd name="T59" fmla="*/ 515 h 53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8"/>
                  <a:gd name="T91" fmla="*/ 0 h 531"/>
                  <a:gd name="T92" fmla="*/ 328 w 328"/>
                  <a:gd name="T93" fmla="*/ 531 h 53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8" h="531">
                    <a:moveTo>
                      <a:pt x="217" y="515"/>
                    </a:moveTo>
                    <a:lnTo>
                      <a:pt x="193" y="515"/>
                    </a:lnTo>
                    <a:lnTo>
                      <a:pt x="193" y="495"/>
                    </a:lnTo>
                    <a:lnTo>
                      <a:pt x="177" y="474"/>
                    </a:lnTo>
                    <a:lnTo>
                      <a:pt x="123" y="420"/>
                    </a:lnTo>
                    <a:lnTo>
                      <a:pt x="130" y="388"/>
                    </a:lnTo>
                    <a:lnTo>
                      <a:pt x="119" y="340"/>
                    </a:lnTo>
                    <a:lnTo>
                      <a:pt x="87" y="353"/>
                    </a:lnTo>
                    <a:lnTo>
                      <a:pt x="23" y="285"/>
                    </a:lnTo>
                    <a:lnTo>
                      <a:pt x="0" y="250"/>
                    </a:lnTo>
                    <a:lnTo>
                      <a:pt x="7" y="226"/>
                    </a:lnTo>
                    <a:lnTo>
                      <a:pt x="39" y="154"/>
                    </a:lnTo>
                    <a:lnTo>
                      <a:pt x="31" y="131"/>
                    </a:lnTo>
                    <a:lnTo>
                      <a:pt x="75" y="103"/>
                    </a:lnTo>
                    <a:lnTo>
                      <a:pt x="79" y="52"/>
                    </a:lnTo>
                    <a:lnTo>
                      <a:pt x="66" y="43"/>
                    </a:lnTo>
                    <a:lnTo>
                      <a:pt x="47" y="27"/>
                    </a:lnTo>
                    <a:lnTo>
                      <a:pt x="249" y="0"/>
                    </a:lnTo>
                    <a:lnTo>
                      <a:pt x="249" y="4"/>
                    </a:lnTo>
                    <a:lnTo>
                      <a:pt x="265" y="56"/>
                    </a:lnTo>
                    <a:lnTo>
                      <a:pt x="273" y="60"/>
                    </a:lnTo>
                    <a:lnTo>
                      <a:pt x="312" y="301"/>
                    </a:lnTo>
                    <a:lnTo>
                      <a:pt x="312" y="316"/>
                    </a:lnTo>
                    <a:lnTo>
                      <a:pt x="328" y="336"/>
                    </a:lnTo>
                    <a:lnTo>
                      <a:pt x="296" y="447"/>
                    </a:lnTo>
                    <a:lnTo>
                      <a:pt x="273" y="527"/>
                    </a:lnTo>
                    <a:lnTo>
                      <a:pt x="236" y="503"/>
                    </a:lnTo>
                    <a:lnTo>
                      <a:pt x="217" y="531"/>
                    </a:lnTo>
                    <a:lnTo>
                      <a:pt x="217" y="515"/>
                    </a:lnTo>
                  </a:path>
                </a:pathLst>
              </a:custGeom>
              <a:grpFill/>
              <a:ln w="12700" cmpd="sng">
                <a:solidFill>
                  <a:srgbClr val="FFCC66"/>
                </a:solidFill>
                <a:prstDash val="solid"/>
                <a:round/>
                <a:headEnd/>
                <a:tailEnd/>
              </a:ln>
            </p:spPr>
            <p:txBody>
              <a:bodyPr/>
              <a:lstStyle/>
              <a:p>
                <a:endParaRPr lang="en-US" dirty="0"/>
              </a:p>
            </p:txBody>
          </p:sp>
          <p:sp>
            <p:nvSpPr>
              <p:cNvPr id="8308" name="Freeform 82"/>
              <p:cNvSpPr>
                <a:spLocks/>
              </p:cNvSpPr>
              <p:nvPr/>
            </p:nvSpPr>
            <p:spPr bwMode="auto">
              <a:xfrm>
                <a:off x="3117" y="2820"/>
                <a:ext cx="435" cy="369"/>
              </a:xfrm>
              <a:custGeom>
                <a:avLst/>
                <a:gdLst>
                  <a:gd name="T0" fmla="*/ 0 w 435"/>
                  <a:gd name="T1" fmla="*/ 12 h 369"/>
                  <a:gd name="T2" fmla="*/ 222 w 435"/>
                  <a:gd name="T3" fmla="*/ 0 h 369"/>
                  <a:gd name="T4" fmla="*/ 238 w 435"/>
                  <a:gd name="T5" fmla="*/ 72 h 369"/>
                  <a:gd name="T6" fmla="*/ 206 w 435"/>
                  <a:gd name="T7" fmla="*/ 186 h 369"/>
                  <a:gd name="T8" fmla="*/ 351 w 435"/>
                  <a:gd name="T9" fmla="*/ 170 h 369"/>
                  <a:gd name="T10" fmla="*/ 351 w 435"/>
                  <a:gd name="T11" fmla="*/ 203 h 369"/>
                  <a:gd name="T12" fmla="*/ 384 w 435"/>
                  <a:gd name="T13" fmla="*/ 258 h 369"/>
                  <a:gd name="T14" fmla="*/ 392 w 435"/>
                  <a:gd name="T15" fmla="*/ 262 h 369"/>
                  <a:gd name="T16" fmla="*/ 419 w 435"/>
                  <a:gd name="T17" fmla="*/ 246 h 369"/>
                  <a:gd name="T18" fmla="*/ 392 w 435"/>
                  <a:gd name="T19" fmla="*/ 305 h 369"/>
                  <a:gd name="T20" fmla="*/ 435 w 435"/>
                  <a:gd name="T21" fmla="*/ 345 h 369"/>
                  <a:gd name="T22" fmla="*/ 419 w 435"/>
                  <a:gd name="T23" fmla="*/ 369 h 369"/>
                  <a:gd name="T24" fmla="*/ 351 w 435"/>
                  <a:gd name="T25" fmla="*/ 321 h 369"/>
                  <a:gd name="T26" fmla="*/ 351 w 435"/>
                  <a:gd name="T27" fmla="*/ 357 h 369"/>
                  <a:gd name="T28" fmla="*/ 312 w 435"/>
                  <a:gd name="T29" fmla="*/ 349 h 369"/>
                  <a:gd name="T30" fmla="*/ 308 w 435"/>
                  <a:gd name="T31" fmla="*/ 369 h 369"/>
                  <a:gd name="T32" fmla="*/ 181 w 435"/>
                  <a:gd name="T33" fmla="*/ 309 h 369"/>
                  <a:gd name="T34" fmla="*/ 185 w 435"/>
                  <a:gd name="T35" fmla="*/ 321 h 369"/>
                  <a:gd name="T36" fmla="*/ 134 w 435"/>
                  <a:gd name="T37" fmla="*/ 336 h 369"/>
                  <a:gd name="T38" fmla="*/ 134 w 435"/>
                  <a:gd name="T39" fmla="*/ 324 h 369"/>
                  <a:gd name="T40" fmla="*/ 31 w 435"/>
                  <a:gd name="T41" fmla="*/ 317 h 369"/>
                  <a:gd name="T42" fmla="*/ 23 w 435"/>
                  <a:gd name="T43" fmla="*/ 258 h 369"/>
                  <a:gd name="T44" fmla="*/ 48 w 435"/>
                  <a:gd name="T45" fmla="*/ 238 h 369"/>
                  <a:gd name="T46" fmla="*/ 35 w 435"/>
                  <a:gd name="T47" fmla="*/ 127 h 369"/>
                  <a:gd name="T48" fmla="*/ 11 w 435"/>
                  <a:gd name="T49" fmla="*/ 111 h 369"/>
                  <a:gd name="T50" fmla="*/ 0 w 435"/>
                  <a:gd name="T51" fmla="*/ 12 h 369"/>
                  <a:gd name="T52" fmla="*/ 0 w 435"/>
                  <a:gd name="T53" fmla="*/ 12 h 369"/>
                  <a:gd name="T54" fmla="*/ 0 w 435"/>
                  <a:gd name="T55" fmla="*/ 12 h 36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35"/>
                  <a:gd name="T85" fmla="*/ 0 h 369"/>
                  <a:gd name="T86" fmla="*/ 435 w 435"/>
                  <a:gd name="T87" fmla="*/ 369 h 36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35" h="369">
                    <a:moveTo>
                      <a:pt x="0" y="12"/>
                    </a:moveTo>
                    <a:lnTo>
                      <a:pt x="222" y="0"/>
                    </a:lnTo>
                    <a:lnTo>
                      <a:pt x="238" y="72"/>
                    </a:lnTo>
                    <a:lnTo>
                      <a:pt x="206" y="186"/>
                    </a:lnTo>
                    <a:lnTo>
                      <a:pt x="351" y="170"/>
                    </a:lnTo>
                    <a:lnTo>
                      <a:pt x="351" y="203"/>
                    </a:lnTo>
                    <a:lnTo>
                      <a:pt x="384" y="258"/>
                    </a:lnTo>
                    <a:lnTo>
                      <a:pt x="392" y="262"/>
                    </a:lnTo>
                    <a:lnTo>
                      <a:pt x="419" y="246"/>
                    </a:lnTo>
                    <a:lnTo>
                      <a:pt x="392" y="305"/>
                    </a:lnTo>
                    <a:lnTo>
                      <a:pt x="435" y="345"/>
                    </a:lnTo>
                    <a:lnTo>
                      <a:pt x="419" y="369"/>
                    </a:lnTo>
                    <a:lnTo>
                      <a:pt x="351" y="321"/>
                    </a:lnTo>
                    <a:lnTo>
                      <a:pt x="351" y="357"/>
                    </a:lnTo>
                    <a:lnTo>
                      <a:pt x="312" y="349"/>
                    </a:lnTo>
                    <a:lnTo>
                      <a:pt x="308" y="369"/>
                    </a:lnTo>
                    <a:lnTo>
                      <a:pt x="181" y="309"/>
                    </a:lnTo>
                    <a:lnTo>
                      <a:pt x="185" y="321"/>
                    </a:lnTo>
                    <a:lnTo>
                      <a:pt x="134" y="336"/>
                    </a:lnTo>
                    <a:lnTo>
                      <a:pt x="134" y="324"/>
                    </a:lnTo>
                    <a:lnTo>
                      <a:pt x="31" y="317"/>
                    </a:lnTo>
                    <a:lnTo>
                      <a:pt x="23" y="258"/>
                    </a:lnTo>
                    <a:lnTo>
                      <a:pt x="48" y="238"/>
                    </a:lnTo>
                    <a:lnTo>
                      <a:pt x="35" y="127"/>
                    </a:lnTo>
                    <a:lnTo>
                      <a:pt x="11" y="111"/>
                    </a:lnTo>
                    <a:lnTo>
                      <a:pt x="0" y="12"/>
                    </a:lnTo>
                    <a:close/>
                  </a:path>
                </a:pathLst>
              </a:custGeom>
              <a:grpFill/>
              <a:ln w="12700" cmpd="sng">
                <a:solidFill>
                  <a:srgbClr val="FFCC66"/>
                </a:solidFill>
                <a:round/>
                <a:headEnd/>
                <a:tailEnd/>
              </a:ln>
            </p:spPr>
            <p:txBody>
              <a:bodyPr/>
              <a:lstStyle/>
              <a:p>
                <a:endParaRPr lang="en-US" dirty="0"/>
              </a:p>
            </p:txBody>
          </p:sp>
          <p:sp>
            <p:nvSpPr>
              <p:cNvPr id="8309" name="Freeform 83"/>
              <p:cNvSpPr>
                <a:spLocks/>
              </p:cNvSpPr>
              <p:nvPr/>
            </p:nvSpPr>
            <p:spPr bwMode="auto">
              <a:xfrm>
                <a:off x="3117" y="2820"/>
                <a:ext cx="435" cy="369"/>
              </a:xfrm>
              <a:custGeom>
                <a:avLst/>
                <a:gdLst>
                  <a:gd name="T0" fmla="*/ 0 w 435"/>
                  <a:gd name="T1" fmla="*/ 12 h 369"/>
                  <a:gd name="T2" fmla="*/ 222 w 435"/>
                  <a:gd name="T3" fmla="*/ 0 h 369"/>
                  <a:gd name="T4" fmla="*/ 238 w 435"/>
                  <a:gd name="T5" fmla="*/ 72 h 369"/>
                  <a:gd name="T6" fmla="*/ 206 w 435"/>
                  <a:gd name="T7" fmla="*/ 186 h 369"/>
                  <a:gd name="T8" fmla="*/ 351 w 435"/>
                  <a:gd name="T9" fmla="*/ 170 h 369"/>
                  <a:gd name="T10" fmla="*/ 351 w 435"/>
                  <a:gd name="T11" fmla="*/ 203 h 369"/>
                  <a:gd name="T12" fmla="*/ 384 w 435"/>
                  <a:gd name="T13" fmla="*/ 258 h 369"/>
                  <a:gd name="T14" fmla="*/ 392 w 435"/>
                  <a:gd name="T15" fmla="*/ 262 h 369"/>
                  <a:gd name="T16" fmla="*/ 419 w 435"/>
                  <a:gd name="T17" fmla="*/ 246 h 369"/>
                  <a:gd name="T18" fmla="*/ 392 w 435"/>
                  <a:gd name="T19" fmla="*/ 305 h 369"/>
                  <a:gd name="T20" fmla="*/ 435 w 435"/>
                  <a:gd name="T21" fmla="*/ 345 h 369"/>
                  <a:gd name="T22" fmla="*/ 419 w 435"/>
                  <a:gd name="T23" fmla="*/ 369 h 369"/>
                  <a:gd name="T24" fmla="*/ 351 w 435"/>
                  <a:gd name="T25" fmla="*/ 321 h 369"/>
                  <a:gd name="T26" fmla="*/ 351 w 435"/>
                  <a:gd name="T27" fmla="*/ 357 h 369"/>
                  <a:gd name="T28" fmla="*/ 312 w 435"/>
                  <a:gd name="T29" fmla="*/ 349 h 369"/>
                  <a:gd name="T30" fmla="*/ 308 w 435"/>
                  <a:gd name="T31" fmla="*/ 369 h 369"/>
                  <a:gd name="T32" fmla="*/ 181 w 435"/>
                  <a:gd name="T33" fmla="*/ 309 h 369"/>
                  <a:gd name="T34" fmla="*/ 185 w 435"/>
                  <a:gd name="T35" fmla="*/ 321 h 369"/>
                  <a:gd name="T36" fmla="*/ 134 w 435"/>
                  <a:gd name="T37" fmla="*/ 336 h 369"/>
                  <a:gd name="T38" fmla="*/ 134 w 435"/>
                  <a:gd name="T39" fmla="*/ 324 h 369"/>
                  <a:gd name="T40" fmla="*/ 31 w 435"/>
                  <a:gd name="T41" fmla="*/ 317 h 369"/>
                  <a:gd name="T42" fmla="*/ 23 w 435"/>
                  <a:gd name="T43" fmla="*/ 258 h 369"/>
                  <a:gd name="T44" fmla="*/ 48 w 435"/>
                  <a:gd name="T45" fmla="*/ 238 h 369"/>
                  <a:gd name="T46" fmla="*/ 35 w 435"/>
                  <a:gd name="T47" fmla="*/ 127 h 369"/>
                  <a:gd name="T48" fmla="*/ 11 w 435"/>
                  <a:gd name="T49" fmla="*/ 111 h 369"/>
                  <a:gd name="T50" fmla="*/ 0 w 435"/>
                  <a:gd name="T51" fmla="*/ 12 h 369"/>
                  <a:gd name="T52" fmla="*/ 0 w 435"/>
                  <a:gd name="T53" fmla="*/ 12 h 36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35"/>
                  <a:gd name="T82" fmla="*/ 0 h 369"/>
                  <a:gd name="T83" fmla="*/ 435 w 435"/>
                  <a:gd name="T84" fmla="*/ 369 h 36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35" h="369">
                    <a:moveTo>
                      <a:pt x="0" y="12"/>
                    </a:moveTo>
                    <a:lnTo>
                      <a:pt x="222" y="0"/>
                    </a:lnTo>
                    <a:lnTo>
                      <a:pt x="238" y="72"/>
                    </a:lnTo>
                    <a:lnTo>
                      <a:pt x="206" y="186"/>
                    </a:lnTo>
                    <a:lnTo>
                      <a:pt x="351" y="170"/>
                    </a:lnTo>
                    <a:lnTo>
                      <a:pt x="351" y="203"/>
                    </a:lnTo>
                    <a:lnTo>
                      <a:pt x="384" y="258"/>
                    </a:lnTo>
                    <a:lnTo>
                      <a:pt x="392" y="262"/>
                    </a:lnTo>
                    <a:lnTo>
                      <a:pt x="419" y="246"/>
                    </a:lnTo>
                    <a:lnTo>
                      <a:pt x="392" y="305"/>
                    </a:lnTo>
                    <a:lnTo>
                      <a:pt x="435" y="345"/>
                    </a:lnTo>
                    <a:lnTo>
                      <a:pt x="419" y="369"/>
                    </a:lnTo>
                    <a:lnTo>
                      <a:pt x="351" y="321"/>
                    </a:lnTo>
                    <a:lnTo>
                      <a:pt x="351" y="357"/>
                    </a:lnTo>
                    <a:lnTo>
                      <a:pt x="312" y="349"/>
                    </a:lnTo>
                    <a:lnTo>
                      <a:pt x="308" y="369"/>
                    </a:lnTo>
                    <a:lnTo>
                      <a:pt x="181" y="309"/>
                    </a:lnTo>
                    <a:lnTo>
                      <a:pt x="185" y="321"/>
                    </a:lnTo>
                    <a:lnTo>
                      <a:pt x="134" y="336"/>
                    </a:lnTo>
                    <a:lnTo>
                      <a:pt x="134" y="324"/>
                    </a:lnTo>
                    <a:lnTo>
                      <a:pt x="31" y="317"/>
                    </a:lnTo>
                    <a:lnTo>
                      <a:pt x="23" y="258"/>
                    </a:lnTo>
                    <a:lnTo>
                      <a:pt x="48" y="238"/>
                    </a:lnTo>
                    <a:lnTo>
                      <a:pt x="35" y="127"/>
                    </a:lnTo>
                    <a:lnTo>
                      <a:pt x="11" y="111"/>
                    </a:lnTo>
                    <a:lnTo>
                      <a:pt x="0" y="12"/>
                    </a:lnTo>
                  </a:path>
                </a:pathLst>
              </a:custGeom>
              <a:grpFill/>
              <a:ln w="12700" cmpd="sng">
                <a:solidFill>
                  <a:srgbClr val="FFCC66"/>
                </a:solidFill>
                <a:prstDash val="solid"/>
                <a:round/>
                <a:headEnd/>
                <a:tailEnd/>
              </a:ln>
            </p:spPr>
            <p:txBody>
              <a:bodyPr/>
              <a:lstStyle/>
              <a:p>
                <a:endParaRPr lang="en-US" dirty="0"/>
              </a:p>
            </p:txBody>
          </p:sp>
          <p:sp>
            <p:nvSpPr>
              <p:cNvPr id="8310" name="Freeform 84"/>
              <p:cNvSpPr>
                <a:spLocks/>
              </p:cNvSpPr>
              <p:nvPr/>
            </p:nvSpPr>
            <p:spPr bwMode="auto">
              <a:xfrm>
                <a:off x="2796" y="1297"/>
                <a:ext cx="487" cy="551"/>
              </a:xfrm>
              <a:custGeom>
                <a:avLst/>
                <a:gdLst>
                  <a:gd name="T0" fmla="*/ 364 w 487"/>
                  <a:gd name="T1" fmla="*/ 211 h 551"/>
                  <a:gd name="T2" fmla="*/ 487 w 487"/>
                  <a:gd name="T3" fmla="*/ 68 h 551"/>
                  <a:gd name="T4" fmla="*/ 487 w 487"/>
                  <a:gd name="T5" fmla="*/ 61 h 551"/>
                  <a:gd name="T6" fmla="*/ 412 w 487"/>
                  <a:gd name="T7" fmla="*/ 57 h 551"/>
                  <a:gd name="T8" fmla="*/ 381 w 487"/>
                  <a:gd name="T9" fmla="*/ 68 h 551"/>
                  <a:gd name="T10" fmla="*/ 274 w 487"/>
                  <a:gd name="T11" fmla="*/ 20 h 551"/>
                  <a:gd name="T12" fmla="*/ 221 w 487"/>
                  <a:gd name="T13" fmla="*/ 37 h 551"/>
                  <a:gd name="T14" fmla="*/ 170 w 487"/>
                  <a:gd name="T15" fmla="*/ 20 h 551"/>
                  <a:gd name="T16" fmla="*/ 155 w 487"/>
                  <a:gd name="T17" fmla="*/ 0 h 551"/>
                  <a:gd name="T18" fmla="*/ 40 w 487"/>
                  <a:gd name="T19" fmla="*/ 8 h 551"/>
                  <a:gd name="T20" fmla="*/ 0 w 487"/>
                  <a:gd name="T21" fmla="*/ 8 h 551"/>
                  <a:gd name="T22" fmla="*/ 0 w 487"/>
                  <a:gd name="T23" fmla="*/ 16 h 551"/>
                  <a:gd name="T24" fmla="*/ 12 w 487"/>
                  <a:gd name="T25" fmla="*/ 115 h 551"/>
                  <a:gd name="T26" fmla="*/ 32 w 487"/>
                  <a:gd name="T27" fmla="*/ 155 h 551"/>
                  <a:gd name="T28" fmla="*/ 63 w 487"/>
                  <a:gd name="T29" fmla="*/ 313 h 551"/>
                  <a:gd name="T30" fmla="*/ 44 w 487"/>
                  <a:gd name="T31" fmla="*/ 342 h 551"/>
                  <a:gd name="T32" fmla="*/ 71 w 487"/>
                  <a:gd name="T33" fmla="*/ 373 h 551"/>
                  <a:gd name="T34" fmla="*/ 79 w 487"/>
                  <a:gd name="T35" fmla="*/ 547 h 551"/>
                  <a:gd name="T36" fmla="*/ 84 w 487"/>
                  <a:gd name="T37" fmla="*/ 551 h 551"/>
                  <a:gd name="T38" fmla="*/ 436 w 487"/>
                  <a:gd name="T39" fmla="*/ 512 h 551"/>
                  <a:gd name="T40" fmla="*/ 432 w 487"/>
                  <a:gd name="T41" fmla="*/ 484 h 551"/>
                  <a:gd name="T42" fmla="*/ 321 w 487"/>
                  <a:gd name="T43" fmla="*/ 420 h 551"/>
                  <a:gd name="T44" fmla="*/ 313 w 487"/>
                  <a:gd name="T45" fmla="*/ 326 h 551"/>
                  <a:gd name="T46" fmla="*/ 352 w 487"/>
                  <a:gd name="T47" fmla="*/ 278 h 551"/>
                  <a:gd name="T48" fmla="*/ 348 w 487"/>
                  <a:gd name="T49" fmla="*/ 238 h 551"/>
                  <a:gd name="T50" fmla="*/ 348 w 487"/>
                  <a:gd name="T51" fmla="*/ 215 h 551"/>
                  <a:gd name="T52" fmla="*/ 364 w 487"/>
                  <a:gd name="T53" fmla="*/ 211 h 551"/>
                  <a:gd name="T54" fmla="*/ 364 w 487"/>
                  <a:gd name="T55" fmla="*/ 211 h 551"/>
                  <a:gd name="T56" fmla="*/ 364 w 487"/>
                  <a:gd name="T57" fmla="*/ 211 h 55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87"/>
                  <a:gd name="T88" fmla="*/ 0 h 551"/>
                  <a:gd name="T89" fmla="*/ 487 w 487"/>
                  <a:gd name="T90" fmla="*/ 551 h 55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87" h="551">
                    <a:moveTo>
                      <a:pt x="364" y="211"/>
                    </a:moveTo>
                    <a:lnTo>
                      <a:pt x="487" y="68"/>
                    </a:lnTo>
                    <a:lnTo>
                      <a:pt x="487" y="61"/>
                    </a:lnTo>
                    <a:lnTo>
                      <a:pt x="412" y="57"/>
                    </a:lnTo>
                    <a:lnTo>
                      <a:pt x="381" y="68"/>
                    </a:lnTo>
                    <a:lnTo>
                      <a:pt x="274" y="20"/>
                    </a:lnTo>
                    <a:lnTo>
                      <a:pt x="221" y="37"/>
                    </a:lnTo>
                    <a:lnTo>
                      <a:pt x="170" y="20"/>
                    </a:lnTo>
                    <a:lnTo>
                      <a:pt x="155" y="0"/>
                    </a:lnTo>
                    <a:lnTo>
                      <a:pt x="40" y="8"/>
                    </a:lnTo>
                    <a:lnTo>
                      <a:pt x="0" y="8"/>
                    </a:lnTo>
                    <a:lnTo>
                      <a:pt x="0" y="16"/>
                    </a:lnTo>
                    <a:lnTo>
                      <a:pt x="12" y="115"/>
                    </a:lnTo>
                    <a:lnTo>
                      <a:pt x="32" y="155"/>
                    </a:lnTo>
                    <a:lnTo>
                      <a:pt x="63" y="313"/>
                    </a:lnTo>
                    <a:lnTo>
                      <a:pt x="44" y="342"/>
                    </a:lnTo>
                    <a:lnTo>
                      <a:pt x="71" y="373"/>
                    </a:lnTo>
                    <a:lnTo>
                      <a:pt x="79" y="547"/>
                    </a:lnTo>
                    <a:lnTo>
                      <a:pt x="84" y="551"/>
                    </a:lnTo>
                    <a:lnTo>
                      <a:pt x="436" y="512"/>
                    </a:lnTo>
                    <a:lnTo>
                      <a:pt x="432" y="484"/>
                    </a:lnTo>
                    <a:lnTo>
                      <a:pt x="321" y="420"/>
                    </a:lnTo>
                    <a:lnTo>
                      <a:pt x="313" y="326"/>
                    </a:lnTo>
                    <a:lnTo>
                      <a:pt x="352" y="278"/>
                    </a:lnTo>
                    <a:lnTo>
                      <a:pt x="348" y="238"/>
                    </a:lnTo>
                    <a:lnTo>
                      <a:pt x="348" y="215"/>
                    </a:lnTo>
                    <a:lnTo>
                      <a:pt x="364" y="211"/>
                    </a:lnTo>
                    <a:close/>
                  </a:path>
                </a:pathLst>
              </a:custGeom>
              <a:grpFill/>
              <a:ln w="12700" cmpd="sng">
                <a:solidFill>
                  <a:srgbClr val="FFCC66"/>
                </a:solidFill>
                <a:round/>
                <a:headEnd/>
                <a:tailEnd/>
              </a:ln>
            </p:spPr>
            <p:txBody>
              <a:bodyPr/>
              <a:lstStyle/>
              <a:p>
                <a:endParaRPr lang="en-US" dirty="0"/>
              </a:p>
            </p:txBody>
          </p:sp>
          <p:sp>
            <p:nvSpPr>
              <p:cNvPr id="8311" name="Freeform 85"/>
              <p:cNvSpPr>
                <a:spLocks/>
              </p:cNvSpPr>
              <p:nvPr/>
            </p:nvSpPr>
            <p:spPr bwMode="auto">
              <a:xfrm>
                <a:off x="2796" y="1297"/>
                <a:ext cx="487" cy="551"/>
              </a:xfrm>
              <a:custGeom>
                <a:avLst/>
                <a:gdLst>
                  <a:gd name="T0" fmla="*/ 364 w 487"/>
                  <a:gd name="T1" fmla="*/ 211 h 551"/>
                  <a:gd name="T2" fmla="*/ 487 w 487"/>
                  <a:gd name="T3" fmla="*/ 68 h 551"/>
                  <a:gd name="T4" fmla="*/ 487 w 487"/>
                  <a:gd name="T5" fmla="*/ 61 h 551"/>
                  <a:gd name="T6" fmla="*/ 412 w 487"/>
                  <a:gd name="T7" fmla="*/ 57 h 551"/>
                  <a:gd name="T8" fmla="*/ 381 w 487"/>
                  <a:gd name="T9" fmla="*/ 68 h 551"/>
                  <a:gd name="T10" fmla="*/ 274 w 487"/>
                  <a:gd name="T11" fmla="*/ 20 h 551"/>
                  <a:gd name="T12" fmla="*/ 221 w 487"/>
                  <a:gd name="T13" fmla="*/ 37 h 551"/>
                  <a:gd name="T14" fmla="*/ 170 w 487"/>
                  <a:gd name="T15" fmla="*/ 20 h 551"/>
                  <a:gd name="T16" fmla="*/ 155 w 487"/>
                  <a:gd name="T17" fmla="*/ 0 h 551"/>
                  <a:gd name="T18" fmla="*/ 40 w 487"/>
                  <a:gd name="T19" fmla="*/ 8 h 551"/>
                  <a:gd name="T20" fmla="*/ 0 w 487"/>
                  <a:gd name="T21" fmla="*/ 8 h 551"/>
                  <a:gd name="T22" fmla="*/ 0 w 487"/>
                  <a:gd name="T23" fmla="*/ 16 h 551"/>
                  <a:gd name="T24" fmla="*/ 12 w 487"/>
                  <a:gd name="T25" fmla="*/ 115 h 551"/>
                  <a:gd name="T26" fmla="*/ 32 w 487"/>
                  <a:gd name="T27" fmla="*/ 155 h 551"/>
                  <a:gd name="T28" fmla="*/ 63 w 487"/>
                  <a:gd name="T29" fmla="*/ 313 h 551"/>
                  <a:gd name="T30" fmla="*/ 44 w 487"/>
                  <a:gd name="T31" fmla="*/ 342 h 551"/>
                  <a:gd name="T32" fmla="*/ 71 w 487"/>
                  <a:gd name="T33" fmla="*/ 373 h 551"/>
                  <a:gd name="T34" fmla="*/ 79 w 487"/>
                  <a:gd name="T35" fmla="*/ 547 h 551"/>
                  <a:gd name="T36" fmla="*/ 84 w 487"/>
                  <a:gd name="T37" fmla="*/ 551 h 551"/>
                  <a:gd name="T38" fmla="*/ 436 w 487"/>
                  <a:gd name="T39" fmla="*/ 512 h 551"/>
                  <a:gd name="T40" fmla="*/ 432 w 487"/>
                  <a:gd name="T41" fmla="*/ 484 h 551"/>
                  <a:gd name="T42" fmla="*/ 321 w 487"/>
                  <a:gd name="T43" fmla="*/ 420 h 551"/>
                  <a:gd name="T44" fmla="*/ 313 w 487"/>
                  <a:gd name="T45" fmla="*/ 326 h 551"/>
                  <a:gd name="T46" fmla="*/ 352 w 487"/>
                  <a:gd name="T47" fmla="*/ 278 h 551"/>
                  <a:gd name="T48" fmla="*/ 348 w 487"/>
                  <a:gd name="T49" fmla="*/ 238 h 551"/>
                  <a:gd name="T50" fmla="*/ 348 w 487"/>
                  <a:gd name="T51" fmla="*/ 215 h 551"/>
                  <a:gd name="T52" fmla="*/ 364 w 487"/>
                  <a:gd name="T53" fmla="*/ 211 h 551"/>
                  <a:gd name="T54" fmla="*/ 364 w 487"/>
                  <a:gd name="T55" fmla="*/ 211 h 55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87"/>
                  <a:gd name="T85" fmla="*/ 0 h 551"/>
                  <a:gd name="T86" fmla="*/ 487 w 487"/>
                  <a:gd name="T87" fmla="*/ 551 h 55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87" h="551">
                    <a:moveTo>
                      <a:pt x="364" y="211"/>
                    </a:moveTo>
                    <a:lnTo>
                      <a:pt x="487" y="68"/>
                    </a:lnTo>
                    <a:lnTo>
                      <a:pt x="487" y="61"/>
                    </a:lnTo>
                    <a:lnTo>
                      <a:pt x="412" y="57"/>
                    </a:lnTo>
                    <a:lnTo>
                      <a:pt x="381" y="68"/>
                    </a:lnTo>
                    <a:lnTo>
                      <a:pt x="274" y="20"/>
                    </a:lnTo>
                    <a:lnTo>
                      <a:pt x="221" y="37"/>
                    </a:lnTo>
                    <a:lnTo>
                      <a:pt x="170" y="20"/>
                    </a:lnTo>
                    <a:lnTo>
                      <a:pt x="155" y="0"/>
                    </a:lnTo>
                    <a:lnTo>
                      <a:pt x="40" y="8"/>
                    </a:lnTo>
                    <a:lnTo>
                      <a:pt x="0" y="8"/>
                    </a:lnTo>
                    <a:lnTo>
                      <a:pt x="0" y="16"/>
                    </a:lnTo>
                    <a:lnTo>
                      <a:pt x="12" y="115"/>
                    </a:lnTo>
                    <a:lnTo>
                      <a:pt x="32" y="155"/>
                    </a:lnTo>
                    <a:lnTo>
                      <a:pt x="63" y="313"/>
                    </a:lnTo>
                    <a:lnTo>
                      <a:pt x="44" y="342"/>
                    </a:lnTo>
                    <a:lnTo>
                      <a:pt x="71" y="373"/>
                    </a:lnTo>
                    <a:lnTo>
                      <a:pt x="79" y="547"/>
                    </a:lnTo>
                    <a:lnTo>
                      <a:pt x="84" y="551"/>
                    </a:lnTo>
                    <a:lnTo>
                      <a:pt x="436" y="512"/>
                    </a:lnTo>
                    <a:lnTo>
                      <a:pt x="432" y="484"/>
                    </a:lnTo>
                    <a:lnTo>
                      <a:pt x="321" y="420"/>
                    </a:lnTo>
                    <a:lnTo>
                      <a:pt x="313" y="326"/>
                    </a:lnTo>
                    <a:lnTo>
                      <a:pt x="352" y="278"/>
                    </a:lnTo>
                    <a:lnTo>
                      <a:pt x="348" y="238"/>
                    </a:lnTo>
                    <a:lnTo>
                      <a:pt x="348" y="215"/>
                    </a:lnTo>
                    <a:lnTo>
                      <a:pt x="364" y="211"/>
                    </a:lnTo>
                  </a:path>
                </a:pathLst>
              </a:custGeom>
              <a:grpFill/>
              <a:ln w="12700" cmpd="sng">
                <a:solidFill>
                  <a:srgbClr val="FFCC66"/>
                </a:solidFill>
                <a:prstDash val="solid"/>
                <a:round/>
                <a:headEnd/>
                <a:tailEnd/>
              </a:ln>
            </p:spPr>
            <p:txBody>
              <a:bodyPr/>
              <a:lstStyle/>
              <a:p>
                <a:endParaRPr lang="en-US" dirty="0"/>
              </a:p>
            </p:txBody>
          </p:sp>
          <p:sp>
            <p:nvSpPr>
              <p:cNvPr id="8312" name="Freeform 86"/>
              <p:cNvSpPr>
                <a:spLocks/>
              </p:cNvSpPr>
              <p:nvPr/>
            </p:nvSpPr>
            <p:spPr bwMode="auto">
              <a:xfrm>
                <a:off x="2859" y="1809"/>
                <a:ext cx="456" cy="316"/>
              </a:xfrm>
              <a:custGeom>
                <a:avLst/>
                <a:gdLst>
                  <a:gd name="T0" fmla="*/ 16 w 456"/>
                  <a:gd name="T1" fmla="*/ 35 h 316"/>
                  <a:gd name="T2" fmla="*/ 0 w 456"/>
                  <a:gd name="T3" fmla="*/ 47 h 316"/>
                  <a:gd name="T4" fmla="*/ 8 w 456"/>
                  <a:gd name="T5" fmla="*/ 117 h 316"/>
                  <a:gd name="T6" fmla="*/ 12 w 456"/>
                  <a:gd name="T7" fmla="*/ 150 h 316"/>
                  <a:gd name="T8" fmla="*/ 68 w 456"/>
                  <a:gd name="T9" fmla="*/ 275 h 316"/>
                  <a:gd name="T10" fmla="*/ 72 w 456"/>
                  <a:gd name="T11" fmla="*/ 300 h 316"/>
                  <a:gd name="T12" fmla="*/ 76 w 456"/>
                  <a:gd name="T13" fmla="*/ 316 h 316"/>
                  <a:gd name="T14" fmla="*/ 369 w 456"/>
                  <a:gd name="T15" fmla="*/ 296 h 316"/>
                  <a:gd name="T16" fmla="*/ 384 w 456"/>
                  <a:gd name="T17" fmla="*/ 308 h 316"/>
                  <a:gd name="T18" fmla="*/ 416 w 456"/>
                  <a:gd name="T19" fmla="*/ 236 h 316"/>
                  <a:gd name="T20" fmla="*/ 408 w 456"/>
                  <a:gd name="T21" fmla="*/ 213 h 316"/>
                  <a:gd name="T22" fmla="*/ 452 w 456"/>
                  <a:gd name="T23" fmla="*/ 185 h 316"/>
                  <a:gd name="T24" fmla="*/ 456 w 456"/>
                  <a:gd name="T25" fmla="*/ 134 h 316"/>
                  <a:gd name="T26" fmla="*/ 443 w 456"/>
                  <a:gd name="T27" fmla="*/ 125 h 316"/>
                  <a:gd name="T28" fmla="*/ 424 w 456"/>
                  <a:gd name="T29" fmla="*/ 109 h 316"/>
                  <a:gd name="T30" fmla="*/ 392 w 456"/>
                  <a:gd name="T31" fmla="*/ 78 h 316"/>
                  <a:gd name="T32" fmla="*/ 373 w 456"/>
                  <a:gd name="T33" fmla="*/ 0 h 316"/>
                  <a:gd name="T34" fmla="*/ 21 w 456"/>
                  <a:gd name="T35" fmla="*/ 39 h 316"/>
                  <a:gd name="T36" fmla="*/ 16 w 456"/>
                  <a:gd name="T37" fmla="*/ 35 h 316"/>
                  <a:gd name="T38" fmla="*/ 16 w 456"/>
                  <a:gd name="T39" fmla="*/ 35 h 3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6"/>
                  <a:gd name="T61" fmla="*/ 0 h 316"/>
                  <a:gd name="T62" fmla="*/ 456 w 456"/>
                  <a:gd name="T63" fmla="*/ 316 h 3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6" h="316">
                    <a:moveTo>
                      <a:pt x="16" y="35"/>
                    </a:moveTo>
                    <a:lnTo>
                      <a:pt x="0" y="47"/>
                    </a:lnTo>
                    <a:lnTo>
                      <a:pt x="8" y="117"/>
                    </a:lnTo>
                    <a:lnTo>
                      <a:pt x="12" y="150"/>
                    </a:lnTo>
                    <a:lnTo>
                      <a:pt x="68" y="275"/>
                    </a:lnTo>
                    <a:lnTo>
                      <a:pt x="72" y="300"/>
                    </a:lnTo>
                    <a:lnTo>
                      <a:pt x="76" y="316"/>
                    </a:lnTo>
                    <a:lnTo>
                      <a:pt x="369" y="296"/>
                    </a:lnTo>
                    <a:lnTo>
                      <a:pt x="384" y="308"/>
                    </a:lnTo>
                    <a:lnTo>
                      <a:pt x="416" y="236"/>
                    </a:lnTo>
                    <a:lnTo>
                      <a:pt x="408" y="213"/>
                    </a:lnTo>
                    <a:lnTo>
                      <a:pt x="452" y="185"/>
                    </a:lnTo>
                    <a:lnTo>
                      <a:pt x="456" y="134"/>
                    </a:lnTo>
                    <a:lnTo>
                      <a:pt x="443" y="125"/>
                    </a:lnTo>
                    <a:lnTo>
                      <a:pt x="424" y="109"/>
                    </a:lnTo>
                    <a:lnTo>
                      <a:pt x="392" y="78"/>
                    </a:lnTo>
                    <a:lnTo>
                      <a:pt x="373" y="0"/>
                    </a:lnTo>
                    <a:lnTo>
                      <a:pt x="21" y="39"/>
                    </a:lnTo>
                    <a:lnTo>
                      <a:pt x="16" y="35"/>
                    </a:lnTo>
                    <a:close/>
                  </a:path>
                </a:pathLst>
              </a:custGeom>
              <a:grpFill/>
              <a:ln w="12700" cmpd="sng">
                <a:solidFill>
                  <a:srgbClr val="FFCC66"/>
                </a:solidFill>
                <a:round/>
                <a:headEnd/>
                <a:tailEnd/>
              </a:ln>
            </p:spPr>
            <p:txBody>
              <a:bodyPr/>
              <a:lstStyle/>
              <a:p>
                <a:endParaRPr lang="en-US" dirty="0"/>
              </a:p>
            </p:txBody>
          </p:sp>
          <p:sp>
            <p:nvSpPr>
              <p:cNvPr id="8313" name="Freeform 87"/>
              <p:cNvSpPr>
                <a:spLocks/>
              </p:cNvSpPr>
              <p:nvPr/>
            </p:nvSpPr>
            <p:spPr bwMode="auto">
              <a:xfrm>
                <a:off x="2859" y="1809"/>
                <a:ext cx="456" cy="316"/>
              </a:xfrm>
              <a:custGeom>
                <a:avLst/>
                <a:gdLst>
                  <a:gd name="T0" fmla="*/ 16 w 456"/>
                  <a:gd name="T1" fmla="*/ 35 h 316"/>
                  <a:gd name="T2" fmla="*/ 0 w 456"/>
                  <a:gd name="T3" fmla="*/ 47 h 316"/>
                  <a:gd name="T4" fmla="*/ 8 w 456"/>
                  <a:gd name="T5" fmla="*/ 117 h 316"/>
                  <a:gd name="T6" fmla="*/ 12 w 456"/>
                  <a:gd name="T7" fmla="*/ 150 h 316"/>
                  <a:gd name="T8" fmla="*/ 68 w 456"/>
                  <a:gd name="T9" fmla="*/ 275 h 316"/>
                  <a:gd name="T10" fmla="*/ 72 w 456"/>
                  <a:gd name="T11" fmla="*/ 300 h 316"/>
                  <a:gd name="T12" fmla="*/ 76 w 456"/>
                  <a:gd name="T13" fmla="*/ 316 h 316"/>
                  <a:gd name="T14" fmla="*/ 369 w 456"/>
                  <a:gd name="T15" fmla="*/ 296 h 316"/>
                  <a:gd name="T16" fmla="*/ 384 w 456"/>
                  <a:gd name="T17" fmla="*/ 308 h 316"/>
                  <a:gd name="T18" fmla="*/ 416 w 456"/>
                  <a:gd name="T19" fmla="*/ 236 h 316"/>
                  <a:gd name="T20" fmla="*/ 408 w 456"/>
                  <a:gd name="T21" fmla="*/ 213 h 316"/>
                  <a:gd name="T22" fmla="*/ 452 w 456"/>
                  <a:gd name="T23" fmla="*/ 185 h 316"/>
                  <a:gd name="T24" fmla="*/ 456 w 456"/>
                  <a:gd name="T25" fmla="*/ 134 h 316"/>
                  <a:gd name="T26" fmla="*/ 443 w 456"/>
                  <a:gd name="T27" fmla="*/ 125 h 316"/>
                  <a:gd name="T28" fmla="*/ 424 w 456"/>
                  <a:gd name="T29" fmla="*/ 109 h 316"/>
                  <a:gd name="T30" fmla="*/ 392 w 456"/>
                  <a:gd name="T31" fmla="*/ 78 h 316"/>
                  <a:gd name="T32" fmla="*/ 373 w 456"/>
                  <a:gd name="T33" fmla="*/ 0 h 316"/>
                  <a:gd name="T34" fmla="*/ 21 w 456"/>
                  <a:gd name="T35" fmla="*/ 39 h 316"/>
                  <a:gd name="T36" fmla="*/ 16 w 456"/>
                  <a:gd name="T37" fmla="*/ 35 h 316"/>
                  <a:gd name="T38" fmla="*/ 16 w 456"/>
                  <a:gd name="T39" fmla="*/ 35 h 3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6"/>
                  <a:gd name="T61" fmla="*/ 0 h 316"/>
                  <a:gd name="T62" fmla="*/ 456 w 456"/>
                  <a:gd name="T63" fmla="*/ 316 h 3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6" h="316">
                    <a:moveTo>
                      <a:pt x="16" y="35"/>
                    </a:moveTo>
                    <a:lnTo>
                      <a:pt x="0" y="47"/>
                    </a:lnTo>
                    <a:lnTo>
                      <a:pt x="8" y="117"/>
                    </a:lnTo>
                    <a:lnTo>
                      <a:pt x="12" y="150"/>
                    </a:lnTo>
                    <a:lnTo>
                      <a:pt x="68" y="275"/>
                    </a:lnTo>
                    <a:lnTo>
                      <a:pt x="72" y="300"/>
                    </a:lnTo>
                    <a:lnTo>
                      <a:pt x="76" y="316"/>
                    </a:lnTo>
                    <a:lnTo>
                      <a:pt x="369" y="296"/>
                    </a:lnTo>
                    <a:lnTo>
                      <a:pt x="384" y="308"/>
                    </a:lnTo>
                    <a:lnTo>
                      <a:pt x="416" y="236"/>
                    </a:lnTo>
                    <a:lnTo>
                      <a:pt x="408" y="213"/>
                    </a:lnTo>
                    <a:lnTo>
                      <a:pt x="452" y="185"/>
                    </a:lnTo>
                    <a:lnTo>
                      <a:pt x="456" y="134"/>
                    </a:lnTo>
                    <a:lnTo>
                      <a:pt x="443" y="125"/>
                    </a:lnTo>
                    <a:lnTo>
                      <a:pt x="424" y="109"/>
                    </a:lnTo>
                    <a:lnTo>
                      <a:pt x="392" y="78"/>
                    </a:lnTo>
                    <a:lnTo>
                      <a:pt x="373" y="0"/>
                    </a:lnTo>
                    <a:lnTo>
                      <a:pt x="21" y="39"/>
                    </a:lnTo>
                    <a:lnTo>
                      <a:pt x="16" y="35"/>
                    </a:lnTo>
                  </a:path>
                </a:pathLst>
              </a:custGeom>
              <a:grpFill/>
              <a:ln w="12700" cmpd="sng">
                <a:solidFill>
                  <a:srgbClr val="FFCC66"/>
                </a:solidFill>
                <a:prstDash val="solid"/>
                <a:round/>
                <a:headEnd/>
                <a:tailEnd/>
              </a:ln>
            </p:spPr>
            <p:txBody>
              <a:bodyPr/>
              <a:lstStyle/>
              <a:p>
                <a:endParaRPr lang="en-US" dirty="0"/>
              </a:p>
            </p:txBody>
          </p:sp>
          <p:sp>
            <p:nvSpPr>
              <p:cNvPr id="8314" name="Freeform 88"/>
              <p:cNvSpPr>
                <a:spLocks/>
              </p:cNvSpPr>
              <p:nvPr/>
            </p:nvSpPr>
            <p:spPr bwMode="auto">
              <a:xfrm>
                <a:off x="2935" y="2105"/>
                <a:ext cx="518" cy="419"/>
              </a:xfrm>
              <a:custGeom>
                <a:avLst/>
                <a:gdLst>
                  <a:gd name="T0" fmla="*/ 301 w 518"/>
                  <a:gd name="T1" fmla="*/ 36 h 419"/>
                  <a:gd name="T2" fmla="*/ 308 w 518"/>
                  <a:gd name="T3" fmla="*/ 12 h 419"/>
                  <a:gd name="T4" fmla="*/ 293 w 518"/>
                  <a:gd name="T5" fmla="*/ 0 h 419"/>
                  <a:gd name="T6" fmla="*/ 0 w 518"/>
                  <a:gd name="T7" fmla="*/ 20 h 419"/>
                  <a:gd name="T8" fmla="*/ 31 w 518"/>
                  <a:gd name="T9" fmla="*/ 75 h 419"/>
                  <a:gd name="T10" fmla="*/ 95 w 518"/>
                  <a:gd name="T11" fmla="*/ 174 h 419"/>
                  <a:gd name="T12" fmla="*/ 111 w 518"/>
                  <a:gd name="T13" fmla="*/ 352 h 419"/>
                  <a:gd name="T14" fmla="*/ 115 w 518"/>
                  <a:gd name="T15" fmla="*/ 395 h 419"/>
                  <a:gd name="T16" fmla="*/ 459 w 518"/>
                  <a:gd name="T17" fmla="*/ 364 h 419"/>
                  <a:gd name="T18" fmla="*/ 447 w 518"/>
                  <a:gd name="T19" fmla="*/ 415 h 419"/>
                  <a:gd name="T20" fmla="*/ 482 w 518"/>
                  <a:gd name="T21" fmla="*/ 419 h 419"/>
                  <a:gd name="T22" fmla="*/ 506 w 518"/>
                  <a:gd name="T23" fmla="*/ 360 h 419"/>
                  <a:gd name="T24" fmla="*/ 518 w 518"/>
                  <a:gd name="T25" fmla="*/ 317 h 419"/>
                  <a:gd name="T26" fmla="*/ 518 w 518"/>
                  <a:gd name="T27" fmla="*/ 301 h 419"/>
                  <a:gd name="T28" fmla="*/ 494 w 518"/>
                  <a:gd name="T29" fmla="*/ 301 h 419"/>
                  <a:gd name="T30" fmla="*/ 494 w 518"/>
                  <a:gd name="T31" fmla="*/ 281 h 419"/>
                  <a:gd name="T32" fmla="*/ 478 w 518"/>
                  <a:gd name="T33" fmla="*/ 260 h 419"/>
                  <a:gd name="T34" fmla="*/ 424 w 518"/>
                  <a:gd name="T35" fmla="*/ 206 h 419"/>
                  <a:gd name="T36" fmla="*/ 431 w 518"/>
                  <a:gd name="T37" fmla="*/ 174 h 419"/>
                  <a:gd name="T38" fmla="*/ 420 w 518"/>
                  <a:gd name="T39" fmla="*/ 126 h 419"/>
                  <a:gd name="T40" fmla="*/ 388 w 518"/>
                  <a:gd name="T41" fmla="*/ 139 h 419"/>
                  <a:gd name="T42" fmla="*/ 320 w 518"/>
                  <a:gd name="T43" fmla="*/ 67 h 419"/>
                  <a:gd name="T44" fmla="*/ 301 w 518"/>
                  <a:gd name="T45" fmla="*/ 36 h 419"/>
                  <a:gd name="T46" fmla="*/ 301 w 518"/>
                  <a:gd name="T47" fmla="*/ 36 h 419"/>
                  <a:gd name="T48" fmla="*/ 301 w 518"/>
                  <a:gd name="T49" fmla="*/ 36 h 4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8"/>
                  <a:gd name="T76" fmla="*/ 0 h 419"/>
                  <a:gd name="T77" fmla="*/ 518 w 518"/>
                  <a:gd name="T78" fmla="*/ 419 h 4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8" h="419">
                    <a:moveTo>
                      <a:pt x="301" y="36"/>
                    </a:moveTo>
                    <a:lnTo>
                      <a:pt x="308" y="12"/>
                    </a:lnTo>
                    <a:lnTo>
                      <a:pt x="293" y="0"/>
                    </a:lnTo>
                    <a:lnTo>
                      <a:pt x="0" y="20"/>
                    </a:lnTo>
                    <a:lnTo>
                      <a:pt x="31" y="75"/>
                    </a:lnTo>
                    <a:lnTo>
                      <a:pt x="95" y="174"/>
                    </a:lnTo>
                    <a:lnTo>
                      <a:pt x="111" y="352"/>
                    </a:lnTo>
                    <a:lnTo>
                      <a:pt x="115" y="395"/>
                    </a:lnTo>
                    <a:lnTo>
                      <a:pt x="459" y="364"/>
                    </a:lnTo>
                    <a:lnTo>
                      <a:pt x="447" y="415"/>
                    </a:lnTo>
                    <a:lnTo>
                      <a:pt x="482" y="419"/>
                    </a:lnTo>
                    <a:lnTo>
                      <a:pt x="506" y="360"/>
                    </a:lnTo>
                    <a:lnTo>
                      <a:pt x="518" y="317"/>
                    </a:lnTo>
                    <a:lnTo>
                      <a:pt x="518" y="301"/>
                    </a:lnTo>
                    <a:lnTo>
                      <a:pt x="494" y="301"/>
                    </a:lnTo>
                    <a:lnTo>
                      <a:pt x="494" y="281"/>
                    </a:lnTo>
                    <a:lnTo>
                      <a:pt x="478" y="260"/>
                    </a:lnTo>
                    <a:lnTo>
                      <a:pt x="424" y="206"/>
                    </a:lnTo>
                    <a:lnTo>
                      <a:pt x="431" y="174"/>
                    </a:lnTo>
                    <a:lnTo>
                      <a:pt x="420" y="126"/>
                    </a:lnTo>
                    <a:lnTo>
                      <a:pt x="388" y="139"/>
                    </a:lnTo>
                    <a:lnTo>
                      <a:pt x="320" y="67"/>
                    </a:lnTo>
                    <a:lnTo>
                      <a:pt x="301" y="36"/>
                    </a:lnTo>
                    <a:close/>
                  </a:path>
                </a:pathLst>
              </a:custGeom>
              <a:grpFill/>
              <a:ln w="12700" cmpd="sng">
                <a:solidFill>
                  <a:srgbClr val="FFCC66"/>
                </a:solidFill>
                <a:round/>
                <a:headEnd/>
                <a:tailEnd/>
              </a:ln>
            </p:spPr>
            <p:txBody>
              <a:bodyPr/>
              <a:lstStyle/>
              <a:p>
                <a:endParaRPr lang="en-US" dirty="0"/>
              </a:p>
            </p:txBody>
          </p:sp>
          <p:sp>
            <p:nvSpPr>
              <p:cNvPr id="8315" name="Freeform 89"/>
              <p:cNvSpPr>
                <a:spLocks/>
              </p:cNvSpPr>
              <p:nvPr/>
            </p:nvSpPr>
            <p:spPr bwMode="auto">
              <a:xfrm>
                <a:off x="2935" y="2105"/>
                <a:ext cx="518" cy="419"/>
              </a:xfrm>
              <a:custGeom>
                <a:avLst/>
                <a:gdLst>
                  <a:gd name="T0" fmla="*/ 301 w 518"/>
                  <a:gd name="T1" fmla="*/ 36 h 419"/>
                  <a:gd name="T2" fmla="*/ 308 w 518"/>
                  <a:gd name="T3" fmla="*/ 12 h 419"/>
                  <a:gd name="T4" fmla="*/ 293 w 518"/>
                  <a:gd name="T5" fmla="*/ 0 h 419"/>
                  <a:gd name="T6" fmla="*/ 0 w 518"/>
                  <a:gd name="T7" fmla="*/ 20 h 419"/>
                  <a:gd name="T8" fmla="*/ 31 w 518"/>
                  <a:gd name="T9" fmla="*/ 75 h 419"/>
                  <a:gd name="T10" fmla="*/ 95 w 518"/>
                  <a:gd name="T11" fmla="*/ 174 h 419"/>
                  <a:gd name="T12" fmla="*/ 111 w 518"/>
                  <a:gd name="T13" fmla="*/ 352 h 419"/>
                  <a:gd name="T14" fmla="*/ 115 w 518"/>
                  <a:gd name="T15" fmla="*/ 395 h 419"/>
                  <a:gd name="T16" fmla="*/ 459 w 518"/>
                  <a:gd name="T17" fmla="*/ 364 h 419"/>
                  <a:gd name="T18" fmla="*/ 447 w 518"/>
                  <a:gd name="T19" fmla="*/ 415 h 419"/>
                  <a:gd name="T20" fmla="*/ 482 w 518"/>
                  <a:gd name="T21" fmla="*/ 419 h 419"/>
                  <a:gd name="T22" fmla="*/ 506 w 518"/>
                  <a:gd name="T23" fmla="*/ 360 h 419"/>
                  <a:gd name="T24" fmla="*/ 518 w 518"/>
                  <a:gd name="T25" fmla="*/ 317 h 419"/>
                  <a:gd name="T26" fmla="*/ 518 w 518"/>
                  <a:gd name="T27" fmla="*/ 301 h 419"/>
                  <a:gd name="T28" fmla="*/ 494 w 518"/>
                  <a:gd name="T29" fmla="*/ 301 h 419"/>
                  <a:gd name="T30" fmla="*/ 494 w 518"/>
                  <a:gd name="T31" fmla="*/ 281 h 419"/>
                  <a:gd name="T32" fmla="*/ 478 w 518"/>
                  <a:gd name="T33" fmla="*/ 260 h 419"/>
                  <a:gd name="T34" fmla="*/ 424 w 518"/>
                  <a:gd name="T35" fmla="*/ 206 h 419"/>
                  <a:gd name="T36" fmla="*/ 431 w 518"/>
                  <a:gd name="T37" fmla="*/ 174 h 419"/>
                  <a:gd name="T38" fmla="*/ 420 w 518"/>
                  <a:gd name="T39" fmla="*/ 126 h 419"/>
                  <a:gd name="T40" fmla="*/ 388 w 518"/>
                  <a:gd name="T41" fmla="*/ 139 h 419"/>
                  <a:gd name="T42" fmla="*/ 320 w 518"/>
                  <a:gd name="T43" fmla="*/ 67 h 419"/>
                  <a:gd name="T44" fmla="*/ 301 w 518"/>
                  <a:gd name="T45" fmla="*/ 36 h 419"/>
                  <a:gd name="T46" fmla="*/ 301 w 518"/>
                  <a:gd name="T47" fmla="*/ 36 h 41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18"/>
                  <a:gd name="T73" fmla="*/ 0 h 419"/>
                  <a:gd name="T74" fmla="*/ 518 w 518"/>
                  <a:gd name="T75" fmla="*/ 419 h 41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18" h="419">
                    <a:moveTo>
                      <a:pt x="301" y="36"/>
                    </a:moveTo>
                    <a:lnTo>
                      <a:pt x="308" y="12"/>
                    </a:lnTo>
                    <a:lnTo>
                      <a:pt x="293" y="0"/>
                    </a:lnTo>
                    <a:lnTo>
                      <a:pt x="0" y="20"/>
                    </a:lnTo>
                    <a:lnTo>
                      <a:pt x="31" y="75"/>
                    </a:lnTo>
                    <a:lnTo>
                      <a:pt x="95" y="174"/>
                    </a:lnTo>
                    <a:lnTo>
                      <a:pt x="111" y="352"/>
                    </a:lnTo>
                    <a:lnTo>
                      <a:pt x="115" y="395"/>
                    </a:lnTo>
                    <a:lnTo>
                      <a:pt x="459" y="364"/>
                    </a:lnTo>
                    <a:lnTo>
                      <a:pt x="447" y="415"/>
                    </a:lnTo>
                    <a:lnTo>
                      <a:pt x="482" y="419"/>
                    </a:lnTo>
                    <a:lnTo>
                      <a:pt x="506" y="360"/>
                    </a:lnTo>
                    <a:lnTo>
                      <a:pt x="518" y="317"/>
                    </a:lnTo>
                    <a:lnTo>
                      <a:pt x="518" y="301"/>
                    </a:lnTo>
                    <a:lnTo>
                      <a:pt x="494" y="301"/>
                    </a:lnTo>
                    <a:lnTo>
                      <a:pt x="494" y="281"/>
                    </a:lnTo>
                    <a:lnTo>
                      <a:pt x="478" y="260"/>
                    </a:lnTo>
                    <a:lnTo>
                      <a:pt x="424" y="206"/>
                    </a:lnTo>
                    <a:lnTo>
                      <a:pt x="431" y="174"/>
                    </a:lnTo>
                    <a:lnTo>
                      <a:pt x="420" y="126"/>
                    </a:lnTo>
                    <a:lnTo>
                      <a:pt x="388" y="139"/>
                    </a:lnTo>
                    <a:lnTo>
                      <a:pt x="320" y="67"/>
                    </a:lnTo>
                    <a:lnTo>
                      <a:pt x="301" y="36"/>
                    </a:lnTo>
                  </a:path>
                </a:pathLst>
              </a:custGeom>
              <a:grpFill/>
              <a:ln w="12700" cmpd="sng">
                <a:solidFill>
                  <a:srgbClr val="FFCC66"/>
                </a:solidFill>
                <a:prstDash val="solid"/>
                <a:round/>
                <a:headEnd/>
                <a:tailEnd/>
              </a:ln>
            </p:spPr>
            <p:txBody>
              <a:bodyPr/>
              <a:lstStyle/>
              <a:p>
                <a:endParaRPr lang="en-US" dirty="0"/>
              </a:p>
            </p:txBody>
          </p:sp>
          <p:sp>
            <p:nvSpPr>
              <p:cNvPr id="8316" name="Freeform 90"/>
              <p:cNvSpPr>
                <a:spLocks/>
              </p:cNvSpPr>
              <p:nvPr/>
            </p:nvSpPr>
            <p:spPr bwMode="auto">
              <a:xfrm>
                <a:off x="3050" y="2469"/>
                <a:ext cx="367" cy="363"/>
              </a:xfrm>
              <a:custGeom>
                <a:avLst/>
                <a:gdLst>
                  <a:gd name="T0" fmla="*/ 288 w 367"/>
                  <a:gd name="T1" fmla="*/ 351 h 363"/>
                  <a:gd name="T2" fmla="*/ 281 w 367"/>
                  <a:gd name="T3" fmla="*/ 312 h 363"/>
                  <a:gd name="T4" fmla="*/ 336 w 367"/>
                  <a:gd name="T5" fmla="*/ 150 h 363"/>
                  <a:gd name="T6" fmla="*/ 367 w 367"/>
                  <a:gd name="T7" fmla="*/ 55 h 363"/>
                  <a:gd name="T8" fmla="*/ 332 w 367"/>
                  <a:gd name="T9" fmla="*/ 51 h 363"/>
                  <a:gd name="T10" fmla="*/ 344 w 367"/>
                  <a:gd name="T11" fmla="*/ 0 h 363"/>
                  <a:gd name="T12" fmla="*/ 0 w 367"/>
                  <a:gd name="T13" fmla="*/ 31 h 363"/>
                  <a:gd name="T14" fmla="*/ 20 w 367"/>
                  <a:gd name="T15" fmla="*/ 308 h 363"/>
                  <a:gd name="T16" fmla="*/ 59 w 367"/>
                  <a:gd name="T17" fmla="*/ 320 h 363"/>
                  <a:gd name="T18" fmla="*/ 67 w 367"/>
                  <a:gd name="T19" fmla="*/ 363 h 363"/>
                  <a:gd name="T20" fmla="*/ 289 w 367"/>
                  <a:gd name="T21" fmla="*/ 351 h 363"/>
                  <a:gd name="T22" fmla="*/ 289 w 367"/>
                  <a:gd name="T23" fmla="*/ 351 h 363"/>
                  <a:gd name="T24" fmla="*/ 288 w 367"/>
                  <a:gd name="T25" fmla="*/ 351 h 3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7"/>
                  <a:gd name="T40" fmla="*/ 0 h 363"/>
                  <a:gd name="T41" fmla="*/ 367 w 367"/>
                  <a:gd name="T42" fmla="*/ 363 h 36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7" h="363">
                    <a:moveTo>
                      <a:pt x="288" y="351"/>
                    </a:moveTo>
                    <a:lnTo>
                      <a:pt x="281" y="312"/>
                    </a:lnTo>
                    <a:lnTo>
                      <a:pt x="336" y="150"/>
                    </a:lnTo>
                    <a:lnTo>
                      <a:pt x="367" y="55"/>
                    </a:lnTo>
                    <a:lnTo>
                      <a:pt x="332" y="51"/>
                    </a:lnTo>
                    <a:lnTo>
                      <a:pt x="344" y="0"/>
                    </a:lnTo>
                    <a:lnTo>
                      <a:pt x="0" y="31"/>
                    </a:lnTo>
                    <a:lnTo>
                      <a:pt x="20" y="308"/>
                    </a:lnTo>
                    <a:lnTo>
                      <a:pt x="59" y="320"/>
                    </a:lnTo>
                    <a:lnTo>
                      <a:pt x="67" y="363"/>
                    </a:lnTo>
                    <a:lnTo>
                      <a:pt x="289" y="351"/>
                    </a:lnTo>
                    <a:lnTo>
                      <a:pt x="288" y="351"/>
                    </a:lnTo>
                    <a:close/>
                  </a:path>
                </a:pathLst>
              </a:custGeom>
              <a:grpFill/>
              <a:ln w="12700" cmpd="sng">
                <a:solidFill>
                  <a:srgbClr val="FFCC66"/>
                </a:solidFill>
                <a:round/>
                <a:headEnd/>
                <a:tailEnd/>
              </a:ln>
            </p:spPr>
            <p:txBody>
              <a:bodyPr/>
              <a:lstStyle/>
              <a:p>
                <a:endParaRPr lang="en-US" dirty="0"/>
              </a:p>
            </p:txBody>
          </p:sp>
          <p:sp>
            <p:nvSpPr>
              <p:cNvPr id="8317" name="Freeform 91"/>
              <p:cNvSpPr>
                <a:spLocks/>
              </p:cNvSpPr>
              <p:nvPr/>
            </p:nvSpPr>
            <p:spPr bwMode="auto">
              <a:xfrm>
                <a:off x="3050" y="2469"/>
                <a:ext cx="367" cy="363"/>
              </a:xfrm>
              <a:custGeom>
                <a:avLst/>
                <a:gdLst>
                  <a:gd name="T0" fmla="*/ 288 w 367"/>
                  <a:gd name="T1" fmla="*/ 351 h 363"/>
                  <a:gd name="T2" fmla="*/ 281 w 367"/>
                  <a:gd name="T3" fmla="*/ 312 h 363"/>
                  <a:gd name="T4" fmla="*/ 336 w 367"/>
                  <a:gd name="T5" fmla="*/ 150 h 363"/>
                  <a:gd name="T6" fmla="*/ 367 w 367"/>
                  <a:gd name="T7" fmla="*/ 55 h 363"/>
                  <a:gd name="T8" fmla="*/ 332 w 367"/>
                  <a:gd name="T9" fmla="*/ 51 h 363"/>
                  <a:gd name="T10" fmla="*/ 344 w 367"/>
                  <a:gd name="T11" fmla="*/ 0 h 363"/>
                  <a:gd name="T12" fmla="*/ 0 w 367"/>
                  <a:gd name="T13" fmla="*/ 31 h 363"/>
                  <a:gd name="T14" fmla="*/ 20 w 367"/>
                  <a:gd name="T15" fmla="*/ 308 h 363"/>
                  <a:gd name="T16" fmla="*/ 59 w 367"/>
                  <a:gd name="T17" fmla="*/ 320 h 363"/>
                  <a:gd name="T18" fmla="*/ 67 w 367"/>
                  <a:gd name="T19" fmla="*/ 363 h 363"/>
                  <a:gd name="T20" fmla="*/ 289 w 367"/>
                  <a:gd name="T21" fmla="*/ 351 h 363"/>
                  <a:gd name="T22" fmla="*/ 289 w 367"/>
                  <a:gd name="T23" fmla="*/ 351 h 3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7"/>
                  <a:gd name="T37" fmla="*/ 0 h 363"/>
                  <a:gd name="T38" fmla="*/ 367 w 367"/>
                  <a:gd name="T39" fmla="*/ 363 h 3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7" h="363">
                    <a:moveTo>
                      <a:pt x="288" y="351"/>
                    </a:moveTo>
                    <a:lnTo>
                      <a:pt x="281" y="312"/>
                    </a:lnTo>
                    <a:lnTo>
                      <a:pt x="336" y="150"/>
                    </a:lnTo>
                    <a:lnTo>
                      <a:pt x="367" y="55"/>
                    </a:lnTo>
                    <a:lnTo>
                      <a:pt x="332" y="51"/>
                    </a:lnTo>
                    <a:lnTo>
                      <a:pt x="344" y="0"/>
                    </a:lnTo>
                    <a:lnTo>
                      <a:pt x="0" y="31"/>
                    </a:lnTo>
                    <a:lnTo>
                      <a:pt x="20" y="308"/>
                    </a:lnTo>
                    <a:lnTo>
                      <a:pt x="59" y="320"/>
                    </a:lnTo>
                    <a:lnTo>
                      <a:pt x="67" y="363"/>
                    </a:lnTo>
                    <a:lnTo>
                      <a:pt x="289" y="351"/>
                    </a:lnTo>
                  </a:path>
                </a:pathLst>
              </a:custGeom>
              <a:grpFill/>
              <a:ln w="12700" cmpd="sng">
                <a:solidFill>
                  <a:srgbClr val="FFCC66"/>
                </a:solidFill>
                <a:prstDash val="solid"/>
                <a:round/>
                <a:headEnd/>
                <a:tailEnd/>
              </a:ln>
            </p:spPr>
            <p:txBody>
              <a:bodyPr/>
              <a:lstStyle/>
              <a:p>
                <a:endParaRPr lang="en-US" dirty="0"/>
              </a:p>
            </p:txBody>
          </p:sp>
          <p:sp>
            <p:nvSpPr>
              <p:cNvPr id="8318" name="Freeform 92"/>
              <p:cNvSpPr>
                <a:spLocks/>
              </p:cNvSpPr>
              <p:nvPr/>
            </p:nvSpPr>
            <p:spPr bwMode="auto">
              <a:xfrm>
                <a:off x="2337" y="1294"/>
                <a:ext cx="522" cy="316"/>
              </a:xfrm>
              <a:custGeom>
                <a:avLst/>
                <a:gdLst>
                  <a:gd name="T0" fmla="*/ 522 w 522"/>
                  <a:gd name="T1" fmla="*/ 316 h 316"/>
                  <a:gd name="T2" fmla="*/ 0 w 522"/>
                  <a:gd name="T3" fmla="*/ 304 h 316"/>
                  <a:gd name="T4" fmla="*/ 12 w 522"/>
                  <a:gd name="T5" fmla="*/ 0 h 316"/>
                  <a:gd name="T6" fmla="*/ 459 w 522"/>
                  <a:gd name="T7" fmla="*/ 11 h 316"/>
                  <a:gd name="T8" fmla="*/ 459 w 522"/>
                  <a:gd name="T9" fmla="*/ 19 h 316"/>
                  <a:gd name="T10" fmla="*/ 471 w 522"/>
                  <a:gd name="T11" fmla="*/ 118 h 316"/>
                  <a:gd name="T12" fmla="*/ 487 w 522"/>
                  <a:gd name="T13" fmla="*/ 158 h 316"/>
                  <a:gd name="T14" fmla="*/ 522 w 522"/>
                  <a:gd name="T15" fmla="*/ 316 h 316"/>
                  <a:gd name="T16" fmla="*/ 522 w 522"/>
                  <a:gd name="T17" fmla="*/ 316 h 316"/>
                  <a:gd name="T18" fmla="*/ 522 w 522"/>
                  <a:gd name="T19" fmla="*/ 316 h 3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2"/>
                  <a:gd name="T31" fmla="*/ 0 h 316"/>
                  <a:gd name="T32" fmla="*/ 522 w 522"/>
                  <a:gd name="T33" fmla="*/ 316 h 3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2" h="316">
                    <a:moveTo>
                      <a:pt x="522" y="316"/>
                    </a:moveTo>
                    <a:lnTo>
                      <a:pt x="0" y="304"/>
                    </a:lnTo>
                    <a:lnTo>
                      <a:pt x="12" y="0"/>
                    </a:lnTo>
                    <a:lnTo>
                      <a:pt x="459" y="11"/>
                    </a:lnTo>
                    <a:lnTo>
                      <a:pt x="459" y="19"/>
                    </a:lnTo>
                    <a:lnTo>
                      <a:pt x="471" y="118"/>
                    </a:lnTo>
                    <a:lnTo>
                      <a:pt x="487" y="158"/>
                    </a:lnTo>
                    <a:lnTo>
                      <a:pt x="522" y="316"/>
                    </a:lnTo>
                    <a:close/>
                  </a:path>
                </a:pathLst>
              </a:custGeom>
              <a:grpFill/>
              <a:ln w="12700" cmpd="sng">
                <a:solidFill>
                  <a:srgbClr val="FFCC66"/>
                </a:solidFill>
                <a:round/>
                <a:headEnd/>
                <a:tailEnd/>
              </a:ln>
            </p:spPr>
            <p:txBody>
              <a:bodyPr/>
              <a:lstStyle/>
              <a:p>
                <a:endParaRPr lang="en-US" dirty="0"/>
              </a:p>
            </p:txBody>
          </p:sp>
          <p:sp>
            <p:nvSpPr>
              <p:cNvPr id="8319" name="Freeform 93"/>
              <p:cNvSpPr>
                <a:spLocks/>
              </p:cNvSpPr>
              <p:nvPr/>
            </p:nvSpPr>
            <p:spPr bwMode="auto">
              <a:xfrm>
                <a:off x="2337" y="1294"/>
                <a:ext cx="522" cy="316"/>
              </a:xfrm>
              <a:custGeom>
                <a:avLst/>
                <a:gdLst>
                  <a:gd name="T0" fmla="*/ 522 w 522"/>
                  <a:gd name="T1" fmla="*/ 316 h 316"/>
                  <a:gd name="T2" fmla="*/ 0 w 522"/>
                  <a:gd name="T3" fmla="*/ 304 h 316"/>
                  <a:gd name="T4" fmla="*/ 12 w 522"/>
                  <a:gd name="T5" fmla="*/ 0 h 316"/>
                  <a:gd name="T6" fmla="*/ 459 w 522"/>
                  <a:gd name="T7" fmla="*/ 11 h 316"/>
                  <a:gd name="T8" fmla="*/ 459 w 522"/>
                  <a:gd name="T9" fmla="*/ 19 h 316"/>
                  <a:gd name="T10" fmla="*/ 471 w 522"/>
                  <a:gd name="T11" fmla="*/ 118 h 316"/>
                  <a:gd name="T12" fmla="*/ 487 w 522"/>
                  <a:gd name="T13" fmla="*/ 158 h 316"/>
                  <a:gd name="T14" fmla="*/ 522 w 522"/>
                  <a:gd name="T15" fmla="*/ 316 h 316"/>
                  <a:gd name="T16" fmla="*/ 522 w 522"/>
                  <a:gd name="T17" fmla="*/ 316 h 3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2"/>
                  <a:gd name="T28" fmla="*/ 0 h 316"/>
                  <a:gd name="T29" fmla="*/ 522 w 522"/>
                  <a:gd name="T30" fmla="*/ 316 h 3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2" h="316">
                    <a:moveTo>
                      <a:pt x="522" y="316"/>
                    </a:moveTo>
                    <a:lnTo>
                      <a:pt x="0" y="304"/>
                    </a:lnTo>
                    <a:lnTo>
                      <a:pt x="12" y="0"/>
                    </a:lnTo>
                    <a:lnTo>
                      <a:pt x="459" y="11"/>
                    </a:lnTo>
                    <a:lnTo>
                      <a:pt x="459" y="19"/>
                    </a:lnTo>
                    <a:lnTo>
                      <a:pt x="471" y="118"/>
                    </a:lnTo>
                    <a:lnTo>
                      <a:pt x="487" y="158"/>
                    </a:lnTo>
                    <a:lnTo>
                      <a:pt x="522" y="316"/>
                    </a:lnTo>
                  </a:path>
                </a:pathLst>
              </a:custGeom>
              <a:grpFill/>
              <a:ln w="12700" cmpd="sng">
                <a:solidFill>
                  <a:srgbClr val="FFCC66"/>
                </a:solidFill>
                <a:prstDash val="solid"/>
                <a:round/>
                <a:headEnd/>
                <a:tailEnd/>
              </a:ln>
            </p:spPr>
            <p:txBody>
              <a:bodyPr/>
              <a:lstStyle/>
              <a:p>
                <a:endParaRPr lang="en-US" dirty="0"/>
              </a:p>
            </p:txBody>
          </p:sp>
          <p:sp>
            <p:nvSpPr>
              <p:cNvPr id="8320" name="Freeform 94"/>
              <p:cNvSpPr>
                <a:spLocks/>
              </p:cNvSpPr>
              <p:nvPr/>
            </p:nvSpPr>
            <p:spPr bwMode="auto">
              <a:xfrm>
                <a:off x="2330" y="1598"/>
                <a:ext cx="545" cy="328"/>
              </a:xfrm>
              <a:custGeom>
                <a:avLst/>
                <a:gdLst>
                  <a:gd name="T0" fmla="*/ 529 w 545"/>
                  <a:gd name="T1" fmla="*/ 12 h 328"/>
                  <a:gd name="T2" fmla="*/ 7 w 545"/>
                  <a:gd name="T3" fmla="*/ 0 h 328"/>
                  <a:gd name="T4" fmla="*/ 4 w 545"/>
                  <a:gd name="T5" fmla="*/ 88 h 328"/>
                  <a:gd name="T6" fmla="*/ 0 w 545"/>
                  <a:gd name="T7" fmla="*/ 281 h 328"/>
                  <a:gd name="T8" fmla="*/ 392 w 545"/>
                  <a:gd name="T9" fmla="*/ 285 h 328"/>
                  <a:gd name="T10" fmla="*/ 443 w 545"/>
                  <a:gd name="T11" fmla="*/ 305 h 328"/>
                  <a:gd name="T12" fmla="*/ 474 w 545"/>
                  <a:gd name="T13" fmla="*/ 297 h 328"/>
                  <a:gd name="T14" fmla="*/ 498 w 545"/>
                  <a:gd name="T15" fmla="*/ 305 h 328"/>
                  <a:gd name="T16" fmla="*/ 498 w 545"/>
                  <a:gd name="T17" fmla="*/ 309 h 328"/>
                  <a:gd name="T18" fmla="*/ 537 w 545"/>
                  <a:gd name="T19" fmla="*/ 328 h 328"/>
                  <a:gd name="T20" fmla="*/ 529 w 545"/>
                  <a:gd name="T21" fmla="*/ 258 h 328"/>
                  <a:gd name="T22" fmla="*/ 545 w 545"/>
                  <a:gd name="T23" fmla="*/ 246 h 328"/>
                  <a:gd name="T24" fmla="*/ 537 w 545"/>
                  <a:gd name="T25" fmla="*/ 72 h 328"/>
                  <a:gd name="T26" fmla="*/ 510 w 545"/>
                  <a:gd name="T27" fmla="*/ 41 h 328"/>
                  <a:gd name="T28" fmla="*/ 529 w 545"/>
                  <a:gd name="T29" fmla="*/ 12 h 328"/>
                  <a:gd name="T30" fmla="*/ 529 w 545"/>
                  <a:gd name="T31" fmla="*/ 12 h 328"/>
                  <a:gd name="T32" fmla="*/ 529 w 545"/>
                  <a:gd name="T33" fmla="*/ 12 h 3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5"/>
                  <a:gd name="T52" fmla="*/ 0 h 328"/>
                  <a:gd name="T53" fmla="*/ 545 w 545"/>
                  <a:gd name="T54" fmla="*/ 328 h 3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5" h="328">
                    <a:moveTo>
                      <a:pt x="529" y="12"/>
                    </a:moveTo>
                    <a:lnTo>
                      <a:pt x="7" y="0"/>
                    </a:lnTo>
                    <a:lnTo>
                      <a:pt x="4" y="88"/>
                    </a:lnTo>
                    <a:lnTo>
                      <a:pt x="0" y="281"/>
                    </a:lnTo>
                    <a:lnTo>
                      <a:pt x="392" y="285"/>
                    </a:lnTo>
                    <a:lnTo>
                      <a:pt x="443" y="305"/>
                    </a:lnTo>
                    <a:lnTo>
                      <a:pt x="474" y="297"/>
                    </a:lnTo>
                    <a:lnTo>
                      <a:pt x="498" y="305"/>
                    </a:lnTo>
                    <a:lnTo>
                      <a:pt x="498" y="309"/>
                    </a:lnTo>
                    <a:lnTo>
                      <a:pt x="537" y="328"/>
                    </a:lnTo>
                    <a:lnTo>
                      <a:pt x="529" y="258"/>
                    </a:lnTo>
                    <a:lnTo>
                      <a:pt x="545" y="246"/>
                    </a:lnTo>
                    <a:lnTo>
                      <a:pt x="537" y="72"/>
                    </a:lnTo>
                    <a:lnTo>
                      <a:pt x="510" y="41"/>
                    </a:lnTo>
                    <a:lnTo>
                      <a:pt x="529" y="12"/>
                    </a:lnTo>
                    <a:close/>
                  </a:path>
                </a:pathLst>
              </a:custGeom>
              <a:grpFill/>
              <a:ln w="12700" cmpd="sng">
                <a:solidFill>
                  <a:srgbClr val="FFCC66"/>
                </a:solidFill>
                <a:round/>
                <a:headEnd/>
                <a:tailEnd/>
              </a:ln>
            </p:spPr>
            <p:txBody>
              <a:bodyPr/>
              <a:lstStyle/>
              <a:p>
                <a:endParaRPr lang="en-US" dirty="0"/>
              </a:p>
            </p:txBody>
          </p:sp>
          <p:sp>
            <p:nvSpPr>
              <p:cNvPr id="8321" name="Freeform 95"/>
              <p:cNvSpPr>
                <a:spLocks/>
              </p:cNvSpPr>
              <p:nvPr/>
            </p:nvSpPr>
            <p:spPr bwMode="auto">
              <a:xfrm>
                <a:off x="2330" y="1598"/>
                <a:ext cx="545" cy="328"/>
              </a:xfrm>
              <a:custGeom>
                <a:avLst/>
                <a:gdLst>
                  <a:gd name="T0" fmla="*/ 529 w 545"/>
                  <a:gd name="T1" fmla="*/ 12 h 328"/>
                  <a:gd name="T2" fmla="*/ 7 w 545"/>
                  <a:gd name="T3" fmla="*/ 0 h 328"/>
                  <a:gd name="T4" fmla="*/ 4 w 545"/>
                  <a:gd name="T5" fmla="*/ 88 h 328"/>
                  <a:gd name="T6" fmla="*/ 0 w 545"/>
                  <a:gd name="T7" fmla="*/ 281 h 328"/>
                  <a:gd name="T8" fmla="*/ 392 w 545"/>
                  <a:gd name="T9" fmla="*/ 285 h 328"/>
                  <a:gd name="T10" fmla="*/ 443 w 545"/>
                  <a:gd name="T11" fmla="*/ 305 h 328"/>
                  <a:gd name="T12" fmla="*/ 474 w 545"/>
                  <a:gd name="T13" fmla="*/ 297 h 328"/>
                  <a:gd name="T14" fmla="*/ 498 w 545"/>
                  <a:gd name="T15" fmla="*/ 305 h 328"/>
                  <a:gd name="T16" fmla="*/ 498 w 545"/>
                  <a:gd name="T17" fmla="*/ 309 h 328"/>
                  <a:gd name="T18" fmla="*/ 537 w 545"/>
                  <a:gd name="T19" fmla="*/ 328 h 328"/>
                  <a:gd name="T20" fmla="*/ 529 w 545"/>
                  <a:gd name="T21" fmla="*/ 258 h 328"/>
                  <a:gd name="T22" fmla="*/ 545 w 545"/>
                  <a:gd name="T23" fmla="*/ 246 h 328"/>
                  <a:gd name="T24" fmla="*/ 537 w 545"/>
                  <a:gd name="T25" fmla="*/ 72 h 328"/>
                  <a:gd name="T26" fmla="*/ 510 w 545"/>
                  <a:gd name="T27" fmla="*/ 41 h 328"/>
                  <a:gd name="T28" fmla="*/ 529 w 545"/>
                  <a:gd name="T29" fmla="*/ 12 h 328"/>
                  <a:gd name="T30" fmla="*/ 529 w 545"/>
                  <a:gd name="T31" fmla="*/ 12 h 3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45"/>
                  <a:gd name="T49" fmla="*/ 0 h 328"/>
                  <a:gd name="T50" fmla="*/ 545 w 545"/>
                  <a:gd name="T51" fmla="*/ 328 h 32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45" h="328">
                    <a:moveTo>
                      <a:pt x="529" y="12"/>
                    </a:moveTo>
                    <a:lnTo>
                      <a:pt x="7" y="0"/>
                    </a:lnTo>
                    <a:lnTo>
                      <a:pt x="4" y="88"/>
                    </a:lnTo>
                    <a:lnTo>
                      <a:pt x="0" y="281"/>
                    </a:lnTo>
                    <a:lnTo>
                      <a:pt x="392" y="285"/>
                    </a:lnTo>
                    <a:lnTo>
                      <a:pt x="443" y="305"/>
                    </a:lnTo>
                    <a:lnTo>
                      <a:pt x="474" y="297"/>
                    </a:lnTo>
                    <a:lnTo>
                      <a:pt x="498" y="305"/>
                    </a:lnTo>
                    <a:lnTo>
                      <a:pt x="498" y="309"/>
                    </a:lnTo>
                    <a:lnTo>
                      <a:pt x="537" y="328"/>
                    </a:lnTo>
                    <a:lnTo>
                      <a:pt x="529" y="258"/>
                    </a:lnTo>
                    <a:lnTo>
                      <a:pt x="545" y="246"/>
                    </a:lnTo>
                    <a:lnTo>
                      <a:pt x="537" y="72"/>
                    </a:lnTo>
                    <a:lnTo>
                      <a:pt x="510" y="41"/>
                    </a:lnTo>
                    <a:lnTo>
                      <a:pt x="529" y="12"/>
                    </a:lnTo>
                  </a:path>
                </a:pathLst>
              </a:custGeom>
              <a:grpFill/>
              <a:ln w="12700" cmpd="sng">
                <a:solidFill>
                  <a:srgbClr val="FFCC66"/>
                </a:solidFill>
                <a:prstDash val="solid"/>
                <a:round/>
                <a:headEnd/>
                <a:tailEnd/>
              </a:ln>
            </p:spPr>
            <p:txBody>
              <a:bodyPr/>
              <a:lstStyle/>
              <a:p>
                <a:endParaRPr lang="en-US" dirty="0"/>
              </a:p>
            </p:txBody>
          </p:sp>
          <p:sp>
            <p:nvSpPr>
              <p:cNvPr id="8322" name="Freeform 96"/>
              <p:cNvSpPr>
                <a:spLocks/>
              </p:cNvSpPr>
              <p:nvPr/>
            </p:nvSpPr>
            <p:spPr bwMode="auto">
              <a:xfrm>
                <a:off x="2326" y="1879"/>
                <a:ext cx="640" cy="301"/>
              </a:xfrm>
              <a:custGeom>
                <a:avLst/>
                <a:gdLst>
                  <a:gd name="T0" fmla="*/ 502 w 640"/>
                  <a:gd name="T1" fmla="*/ 28 h 301"/>
                  <a:gd name="T2" fmla="*/ 502 w 640"/>
                  <a:gd name="T3" fmla="*/ 24 h 301"/>
                  <a:gd name="T4" fmla="*/ 478 w 640"/>
                  <a:gd name="T5" fmla="*/ 16 h 301"/>
                  <a:gd name="T6" fmla="*/ 447 w 640"/>
                  <a:gd name="T7" fmla="*/ 24 h 301"/>
                  <a:gd name="T8" fmla="*/ 396 w 640"/>
                  <a:gd name="T9" fmla="*/ 4 h 301"/>
                  <a:gd name="T10" fmla="*/ 4 w 640"/>
                  <a:gd name="T11" fmla="*/ 0 h 301"/>
                  <a:gd name="T12" fmla="*/ 0 w 640"/>
                  <a:gd name="T13" fmla="*/ 182 h 301"/>
                  <a:gd name="T14" fmla="*/ 127 w 640"/>
                  <a:gd name="T15" fmla="*/ 186 h 301"/>
                  <a:gd name="T16" fmla="*/ 123 w 640"/>
                  <a:gd name="T17" fmla="*/ 277 h 301"/>
                  <a:gd name="T18" fmla="*/ 502 w 640"/>
                  <a:gd name="T19" fmla="*/ 293 h 301"/>
                  <a:gd name="T20" fmla="*/ 640 w 640"/>
                  <a:gd name="T21" fmla="*/ 301 h 301"/>
                  <a:gd name="T22" fmla="*/ 609 w 640"/>
                  <a:gd name="T23" fmla="*/ 246 h 301"/>
                  <a:gd name="T24" fmla="*/ 605 w 640"/>
                  <a:gd name="T25" fmla="*/ 230 h 301"/>
                  <a:gd name="T26" fmla="*/ 601 w 640"/>
                  <a:gd name="T27" fmla="*/ 205 h 301"/>
                  <a:gd name="T28" fmla="*/ 545 w 640"/>
                  <a:gd name="T29" fmla="*/ 80 h 301"/>
                  <a:gd name="T30" fmla="*/ 541 w 640"/>
                  <a:gd name="T31" fmla="*/ 47 h 301"/>
                  <a:gd name="T32" fmla="*/ 502 w 640"/>
                  <a:gd name="T33" fmla="*/ 28 h 301"/>
                  <a:gd name="T34" fmla="*/ 502 w 640"/>
                  <a:gd name="T35" fmla="*/ 28 h 3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0"/>
                  <a:gd name="T55" fmla="*/ 0 h 301"/>
                  <a:gd name="T56" fmla="*/ 640 w 640"/>
                  <a:gd name="T57" fmla="*/ 301 h 30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0" h="301">
                    <a:moveTo>
                      <a:pt x="502" y="28"/>
                    </a:moveTo>
                    <a:lnTo>
                      <a:pt x="502" y="24"/>
                    </a:lnTo>
                    <a:lnTo>
                      <a:pt x="478" y="16"/>
                    </a:lnTo>
                    <a:lnTo>
                      <a:pt x="447" y="24"/>
                    </a:lnTo>
                    <a:lnTo>
                      <a:pt x="396" y="4"/>
                    </a:lnTo>
                    <a:lnTo>
                      <a:pt x="4" y="0"/>
                    </a:lnTo>
                    <a:lnTo>
                      <a:pt x="0" y="182"/>
                    </a:lnTo>
                    <a:lnTo>
                      <a:pt x="127" y="186"/>
                    </a:lnTo>
                    <a:lnTo>
                      <a:pt x="123" y="277"/>
                    </a:lnTo>
                    <a:lnTo>
                      <a:pt x="502" y="293"/>
                    </a:lnTo>
                    <a:lnTo>
                      <a:pt x="640" y="301"/>
                    </a:lnTo>
                    <a:lnTo>
                      <a:pt x="609" y="246"/>
                    </a:lnTo>
                    <a:lnTo>
                      <a:pt x="605" y="230"/>
                    </a:lnTo>
                    <a:lnTo>
                      <a:pt x="601" y="205"/>
                    </a:lnTo>
                    <a:lnTo>
                      <a:pt x="545" y="80"/>
                    </a:lnTo>
                    <a:lnTo>
                      <a:pt x="541" y="47"/>
                    </a:lnTo>
                    <a:lnTo>
                      <a:pt x="502" y="28"/>
                    </a:lnTo>
                    <a:close/>
                  </a:path>
                </a:pathLst>
              </a:custGeom>
              <a:grpFill/>
              <a:ln w="12700" cmpd="sng">
                <a:solidFill>
                  <a:srgbClr val="FFCC66"/>
                </a:solidFill>
                <a:round/>
                <a:headEnd/>
                <a:tailEnd/>
              </a:ln>
            </p:spPr>
            <p:txBody>
              <a:bodyPr/>
              <a:lstStyle/>
              <a:p>
                <a:endParaRPr lang="en-US" dirty="0"/>
              </a:p>
            </p:txBody>
          </p:sp>
          <p:sp>
            <p:nvSpPr>
              <p:cNvPr id="8323" name="Freeform 97"/>
              <p:cNvSpPr>
                <a:spLocks/>
              </p:cNvSpPr>
              <p:nvPr/>
            </p:nvSpPr>
            <p:spPr bwMode="auto">
              <a:xfrm>
                <a:off x="2326" y="1879"/>
                <a:ext cx="640" cy="301"/>
              </a:xfrm>
              <a:custGeom>
                <a:avLst/>
                <a:gdLst>
                  <a:gd name="T0" fmla="*/ 502 w 640"/>
                  <a:gd name="T1" fmla="*/ 28 h 301"/>
                  <a:gd name="T2" fmla="*/ 502 w 640"/>
                  <a:gd name="T3" fmla="*/ 24 h 301"/>
                  <a:gd name="T4" fmla="*/ 478 w 640"/>
                  <a:gd name="T5" fmla="*/ 16 h 301"/>
                  <a:gd name="T6" fmla="*/ 447 w 640"/>
                  <a:gd name="T7" fmla="*/ 24 h 301"/>
                  <a:gd name="T8" fmla="*/ 396 w 640"/>
                  <a:gd name="T9" fmla="*/ 4 h 301"/>
                  <a:gd name="T10" fmla="*/ 4 w 640"/>
                  <a:gd name="T11" fmla="*/ 0 h 301"/>
                  <a:gd name="T12" fmla="*/ 0 w 640"/>
                  <a:gd name="T13" fmla="*/ 182 h 301"/>
                  <a:gd name="T14" fmla="*/ 127 w 640"/>
                  <a:gd name="T15" fmla="*/ 186 h 301"/>
                  <a:gd name="T16" fmla="*/ 123 w 640"/>
                  <a:gd name="T17" fmla="*/ 277 h 301"/>
                  <a:gd name="T18" fmla="*/ 502 w 640"/>
                  <a:gd name="T19" fmla="*/ 293 h 301"/>
                  <a:gd name="T20" fmla="*/ 640 w 640"/>
                  <a:gd name="T21" fmla="*/ 301 h 301"/>
                  <a:gd name="T22" fmla="*/ 609 w 640"/>
                  <a:gd name="T23" fmla="*/ 246 h 301"/>
                  <a:gd name="T24" fmla="*/ 605 w 640"/>
                  <a:gd name="T25" fmla="*/ 230 h 301"/>
                  <a:gd name="T26" fmla="*/ 601 w 640"/>
                  <a:gd name="T27" fmla="*/ 205 h 301"/>
                  <a:gd name="T28" fmla="*/ 545 w 640"/>
                  <a:gd name="T29" fmla="*/ 80 h 301"/>
                  <a:gd name="T30" fmla="*/ 541 w 640"/>
                  <a:gd name="T31" fmla="*/ 47 h 301"/>
                  <a:gd name="T32" fmla="*/ 502 w 640"/>
                  <a:gd name="T33" fmla="*/ 28 h 301"/>
                  <a:gd name="T34" fmla="*/ 502 w 640"/>
                  <a:gd name="T35" fmla="*/ 28 h 3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0"/>
                  <a:gd name="T55" fmla="*/ 0 h 301"/>
                  <a:gd name="T56" fmla="*/ 640 w 640"/>
                  <a:gd name="T57" fmla="*/ 301 h 30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0" h="301">
                    <a:moveTo>
                      <a:pt x="502" y="28"/>
                    </a:moveTo>
                    <a:lnTo>
                      <a:pt x="502" y="24"/>
                    </a:lnTo>
                    <a:lnTo>
                      <a:pt x="478" y="16"/>
                    </a:lnTo>
                    <a:lnTo>
                      <a:pt x="447" y="24"/>
                    </a:lnTo>
                    <a:lnTo>
                      <a:pt x="396" y="4"/>
                    </a:lnTo>
                    <a:lnTo>
                      <a:pt x="4" y="0"/>
                    </a:lnTo>
                    <a:lnTo>
                      <a:pt x="0" y="182"/>
                    </a:lnTo>
                    <a:lnTo>
                      <a:pt x="127" y="186"/>
                    </a:lnTo>
                    <a:lnTo>
                      <a:pt x="123" y="277"/>
                    </a:lnTo>
                    <a:lnTo>
                      <a:pt x="502" y="293"/>
                    </a:lnTo>
                    <a:lnTo>
                      <a:pt x="640" y="301"/>
                    </a:lnTo>
                    <a:lnTo>
                      <a:pt x="609" y="246"/>
                    </a:lnTo>
                    <a:lnTo>
                      <a:pt x="605" y="230"/>
                    </a:lnTo>
                    <a:lnTo>
                      <a:pt x="601" y="205"/>
                    </a:lnTo>
                    <a:lnTo>
                      <a:pt x="545" y="80"/>
                    </a:lnTo>
                    <a:lnTo>
                      <a:pt x="541" y="47"/>
                    </a:lnTo>
                    <a:lnTo>
                      <a:pt x="502" y="28"/>
                    </a:lnTo>
                  </a:path>
                </a:pathLst>
              </a:custGeom>
              <a:grpFill/>
              <a:ln w="12700" cmpd="sng">
                <a:solidFill>
                  <a:srgbClr val="FFCC66"/>
                </a:solidFill>
                <a:prstDash val="solid"/>
                <a:round/>
                <a:headEnd/>
                <a:tailEnd/>
              </a:ln>
            </p:spPr>
            <p:txBody>
              <a:bodyPr/>
              <a:lstStyle/>
              <a:p>
                <a:endParaRPr lang="en-US" dirty="0"/>
              </a:p>
            </p:txBody>
          </p:sp>
          <p:sp>
            <p:nvSpPr>
              <p:cNvPr id="8324" name="Freeform 98"/>
              <p:cNvSpPr>
                <a:spLocks/>
              </p:cNvSpPr>
              <p:nvPr/>
            </p:nvSpPr>
            <p:spPr bwMode="auto">
              <a:xfrm>
                <a:off x="2449" y="2156"/>
                <a:ext cx="597" cy="301"/>
              </a:xfrm>
              <a:custGeom>
                <a:avLst/>
                <a:gdLst>
                  <a:gd name="T0" fmla="*/ 0 w 597"/>
                  <a:gd name="T1" fmla="*/ 273 h 301"/>
                  <a:gd name="T2" fmla="*/ 597 w 597"/>
                  <a:gd name="T3" fmla="*/ 301 h 301"/>
                  <a:gd name="T4" fmla="*/ 581 w 597"/>
                  <a:gd name="T5" fmla="*/ 123 h 301"/>
                  <a:gd name="T6" fmla="*/ 517 w 597"/>
                  <a:gd name="T7" fmla="*/ 24 h 301"/>
                  <a:gd name="T8" fmla="*/ 379 w 597"/>
                  <a:gd name="T9" fmla="*/ 16 h 301"/>
                  <a:gd name="T10" fmla="*/ 0 w 597"/>
                  <a:gd name="T11" fmla="*/ 0 h 301"/>
                  <a:gd name="T12" fmla="*/ 0 w 597"/>
                  <a:gd name="T13" fmla="*/ 273 h 301"/>
                  <a:gd name="T14" fmla="*/ 0 w 597"/>
                  <a:gd name="T15" fmla="*/ 273 h 301"/>
                  <a:gd name="T16" fmla="*/ 0 60000 65536"/>
                  <a:gd name="T17" fmla="*/ 0 60000 65536"/>
                  <a:gd name="T18" fmla="*/ 0 60000 65536"/>
                  <a:gd name="T19" fmla="*/ 0 60000 65536"/>
                  <a:gd name="T20" fmla="*/ 0 60000 65536"/>
                  <a:gd name="T21" fmla="*/ 0 60000 65536"/>
                  <a:gd name="T22" fmla="*/ 0 60000 65536"/>
                  <a:gd name="T23" fmla="*/ 0 60000 65536"/>
                  <a:gd name="T24" fmla="*/ 0 w 597"/>
                  <a:gd name="T25" fmla="*/ 0 h 301"/>
                  <a:gd name="T26" fmla="*/ 597 w 597"/>
                  <a:gd name="T27" fmla="*/ 301 h 3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97" h="301">
                    <a:moveTo>
                      <a:pt x="0" y="273"/>
                    </a:moveTo>
                    <a:lnTo>
                      <a:pt x="597" y="301"/>
                    </a:lnTo>
                    <a:lnTo>
                      <a:pt x="581" y="123"/>
                    </a:lnTo>
                    <a:lnTo>
                      <a:pt x="517" y="24"/>
                    </a:lnTo>
                    <a:lnTo>
                      <a:pt x="379" y="16"/>
                    </a:lnTo>
                    <a:lnTo>
                      <a:pt x="0" y="0"/>
                    </a:lnTo>
                    <a:lnTo>
                      <a:pt x="0" y="273"/>
                    </a:lnTo>
                    <a:close/>
                  </a:path>
                </a:pathLst>
              </a:custGeom>
              <a:grpFill/>
              <a:ln w="12700" cmpd="sng">
                <a:solidFill>
                  <a:srgbClr val="FFCC66"/>
                </a:solidFill>
                <a:round/>
                <a:headEnd/>
                <a:tailEnd/>
              </a:ln>
            </p:spPr>
            <p:txBody>
              <a:bodyPr/>
              <a:lstStyle/>
              <a:p>
                <a:endParaRPr lang="en-US" dirty="0"/>
              </a:p>
            </p:txBody>
          </p:sp>
          <p:sp>
            <p:nvSpPr>
              <p:cNvPr id="8325" name="Freeform 99"/>
              <p:cNvSpPr>
                <a:spLocks/>
              </p:cNvSpPr>
              <p:nvPr/>
            </p:nvSpPr>
            <p:spPr bwMode="auto">
              <a:xfrm>
                <a:off x="2449" y="2156"/>
                <a:ext cx="597" cy="301"/>
              </a:xfrm>
              <a:custGeom>
                <a:avLst/>
                <a:gdLst>
                  <a:gd name="T0" fmla="*/ 0 w 597"/>
                  <a:gd name="T1" fmla="*/ 273 h 301"/>
                  <a:gd name="T2" fmla="*/ 597 w 597"/>
                  <a:gd name="T3" fmla="*/ 301 h 301"/>
                  <a:gd name="T4" fmla="*/ 581 w 597"/>
                  <a:gd name="T5" fmla="*/ 123 h 301"/>
                  <a:gd name="T6" fmla="*/ 517 w 597"/>
                  <a:gd name="T7" fmla="*/ 24 h 301"/>
                  <a:gd name="T8" fmla="*/ 379 w 597"/>
                  <a:gd name="T9" fmla="*/ 16 h 301"/>
                  <a:gd name="T10" fmla="*/ 0 w 597"/>
                  <a:gd name="T11" fmla="*/ 0 h 301"/>
                  <a:gd name="T12" fmla="*/ 0 w 597"/>
                  <a:gd name="T13" fmla="*/ 273 h 301"/>
                  <a:gd name="T14" fmla="*/ 0 w 597"/>
                  <a:gd name="T15" fmla="*/ 273 h 301"/>
                  <a:gd name="T16" fmla="*/ 0 60000 65536"/>
                  <a:gd name="T17" fmla="*/ 0 60000 65536"/>
                  <a:gd name="T18" fmla="*/ 0 60000 65536"/>
                  <a:gd name="T19" fmla="*/ 0 60000 65536"/>
                  <a:gd name="T20" fmla="*/ 0 60000 65536"/>
                  <a:gd name="T21" fmla="*/ 0 60000 65536"/>
                  <a:gd name="T22" fmla="*/ 0 60000 65536"/>
                  <a:gd name="T23" fmla="*/ 0 60000 65536"/>
                  <a:gd name="T24" fmla="*/ 0 w 597"/>
                  <a:gd name="T25" fmla="*/ 0 h 301"/>
                  <a:gd name="T26" fmla="*/ 597 w 597"/>
                  <a:gd name="T27" fmla="*/ 301 h 3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97" h="301">
                    <a:moveTo>
                      <a:pt x="0" y="273"/>
                    </a:moveTo>
                    <a:lnTo>
                      <a:pt x="597" y="301"/>
                    </a:lnTo>
                    <a:lnTo>
                      <a:pt x="581" y="123"/>
                    </a:lnTo>
                    <a:lnTo>
                      <a:pt x="517" y="24"/>
                    </a:lnTo>
                    <a:lnTo>
                      <a:pt x="379" y="16"/>
                    </a:lnTo>
                    <a:lnTo>
                      <a:pt x="0" y="0"/>
                    </a:lnTo>
                    <a:lnTo>
                      <a:pt x="0" y="273"/>
                    </a:lnTo>
                  </a:path>
                </a:pathLst>
              </a:custGeom>
              <a:grpFill/>
              <a:ln w="12700" cmpd="sng">
                <a:solidFill>
                  <a:srgbClr val="FFCC66"/>
                </a:solidFill>
                <a:prstDash val="solid"/>
                <a:round/>
                <a:headEnd/>
                <a:tailEnd/>
              </a:ln>
            </p:spPr>
            <p:txBody>
              <a:bodyPr/>
              <a:lstStyle/>
              <a:p>
                <a:endParaRPr lang="en-US" dirty="0"/>
              </a:p>
            </p:txBody>
          </p:sp>
          <p:sp>
            <p:nvSpPr>
              <p:cNvPr id="8326" name="Freeform 100"/>
              <p:cNvSpPr>
                <a:spLocks/>
              </p:cNvSpPr>
              <p:nvPr/>
            </p:nvSpPr>
            <p:spPr bwMode="auto">
              <a:xfrm>
                <a:off x="2365" y="2422"/>
                <a:ext cx="705" cy="355"/>
              </a:xfrm>
              <a:custGeom>
                <a:avLst/>
                <a:gdLst>
                  <a:gd name="T0" fmla="*/ 681 w 705"/>
                  <a:gd name="T1" fmla="*/ 35 h 355"/>
                  <a:gd name="T2" fmla="*/ 685 w 705"/>
                  <a:gd name="T3" fmla="*/ 78 h 355"/>
                  <a:gd name="T4" fmla="*/ 705 w 705"/>
                  <a:gd name="T5" fmla="*/ 355 h 355"/>
                  <a:gd name="T6" fmla="*/ 652 w 705"/>
                  <a:gd name="T7" fmla="*/ 339 h 355"/>
                  <a:gd name="T8" fmla="*/ 490 w 705"/>
                  <a:gd name="T9" fmla="*/ 343 h 355"/>
                  <a:gd name="T10" fmla="*/ 238 w 705"/>
                  <a:gd name="T11" fmla="*/ 275 h 355"/>
                  <a:gd name="T12" fmla="*/ 230 w 705"/>
                  <a:gd name="T13" fmla="*/ 66 h 355"/>
                  <a:gd name="T14" fmla="*/ 0 w 705"/>
                  <a:gd name="T15" fmla="*/ 51 h 355"/>
                  <a:gd name="T16" fmla="*/ 0 w 705"/>
                  <a:gd name="T17" fmla="*/ 0 h 355"/>
                  <a:gd name="T18" fmla="*/ 84 w 705"/>
                  <a:gd name="T19" fmla="*/ 7 h 355"/>
                  <a:gd name="T20" fmla="*/ 681 w 705"/>
                  <a:gd name="T21" fmla="*/ 35 h 355"/>
                  <a:gd name="T22" fmla="*/ 681 w 705"/>
                  <a:gd name="T23" fmla="*/ 35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05"/>
                  <a:gd name="T37" fmla="*/ 0 h 355"/>
                  <a:gd name="T38" fmla="*/ 705 w 705"/>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05" h="355">
                    <a:moveTo>
                      <a:pt x="681" y="35"/>
                    </a:moveTo>
                    <a:lnTo>
                      <a:pt x="685" y="78"/>
                    </a:lnTo>
                    <a:lnTo>
                      <a:pt x="705" y="355"/>
                    </a:lnTo>
                    <a:lnTo>
                      <a:pt x="652" y="339"/>
                    </a:lnTo>
                    <a:lnTo>
                      <a:pt x="490" y="343"/>
                    </a:lnTo>
                    <a:lnTo>
                      <a:pt x="238" y="275"/>
                    </a:lnTo>
                    <a:lnTo>
                      <a:pt x="230" y="66"/>
                    </a:lnTo>
                    <a:lnTo>
                      <a:pt x="0" y="51"/>
                    </a:lnTo>
                    <a:lnTo>
                      <a:pt x="0" y="0"/>
                    </a:lnTo>
                    <a:lnTo>
                      <a:pt x="84" y="7"/>
                    </a:lnTo>
                    <a:lnTo>
                      <a:pt x="681" y="35"/>
                    </a:lnTo>
                    <a:close/>
                  </a:path>
                </a:pathLst>
              </a:custGeom>
              <a:grpFill/>
              <a:ln w="12700" cmpd="sng">
                <a:solidFill>
                  <a:srgbClr val="FFCC66"/>
                </a:solidFill>
                <a:round/>
                <a:headEnd/>
                <a:tailEnd/>
              </a:ln>
            </p:spPr>
            <p:txBody>
              <a:bodyPr/>
              <a:lstStyle/>
              <a:p>
                <a:endParaRPr lang="en-US" dirty="0"/>
              </a:p>
            </p:txBody>
          </p:sp>
          <p:sp>
            <p:nvSpPr>
              <p:cNvPr id="8327" name="Freeform 101"/>
              <p:cNvSpPr>
                <a:spLocks/>
              </p:cNvSpPr>
              <p:nvPr/>
            </p:nvSpPr>
            <p:spPr bwMode="auto">
              <a:xfrm>
                <a:off x="2365" y="2422"/>
                <a:ext cx="705" cy="355"/>
              </a:xfrm>
              <a:custGeom>
                <a:avLst/>
                <a:gdLst>
                  <a:gd name="T0" fmla="*/ 681 w 705"/>
                  <a:gd name="T1" fmla="*/ 35 h 355"/>
                  <a:gd name="T2" fmla="*/ 685 w 705"/>
                  <a:gd name="T3" fmla="*/ 78 h 355"/>
                  <a:gd name="T4" fmla="*/ 705 w 705"/>
                  <a:gd name="T5" fmla="*/ 355 h 355"/>
                  <a:gd name="T6" fmla="*/ 652 w 705"/>
                  <a:gd name="T7" fmla="*/ 339 h 355"/>
                  <a:gd name="T8" fmla="*/ 490 w 705"/>
                  <a:gd name="T9" fmla="*/ 343 h 355"/>
                  <a:gd name="T10" fmla="*/ 238 w 705"/>
                  <a:gd name="T11" fmla="*/ 275 h 355"/>
                  <a:gd name="T12" fmla="*/ 230 w 705"/>
                  <a:gd name="T13" fmla="*/ 66 h 355"/>
                  <a:gd name="T14" fmla="*/ 0 w 705"/>
                  <a:gd name="T15" fmla="*/ 51 h 355"/>
                  <a:gd name="T16" fmla="*/ 0 w 705"/>
                  <a:gd name="T17" fmla="*/ 0 h 355"/>
                  <a:gd name="T18" fmla="*/ 84 w 705"/>
                  <a:gd name="T19" fmla="*/ 7 h 355"/>
                  <a:gd name="T20" fmla="*/ 681 w 705"/>
                  <a:gd name="T21" fmla="*/ 35 h 355"/>
                  <a:gd name="T22" fmla="*/ 681 w 705"/>
                  <a:gd name="T23" fmla="*/ 35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05"/>
                  <a:gd name="T37" fmla="*/ 0 h 355"/>
                  <a:gd name="T38" fmla="*/ 705 w 705"/>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05" h="355">
                    <a:moveTo>
                      <a:pt x="681" y="35"/>
                    </a:moveTo>
                    <a:lnTo>
                      <a:pt x="685" y="78"/>
                    </a:lnTo>
                    <a:lnTo>
                      <a:pt x="705" y="355"/>
                    </a:lnTo>
                    <a:lnTo>
                      <a:pt x="652" y="339"/>
                    </a:lnTo>
                    <a:lnTo>
                      <a:pt x="490" y="343"/>
                    </a:lnTo>
                    <a:lnTo>
                      <a:pt x="238" y="275"/>
                    </a:lnTo>
                    <a:lnTo>
                      <a:pt x="230" y="66"/>
                    </a:lnTo>
                    <a:lnTo>
                      <a:pt x="0" y="51"/>
                    </a:lnTo>
                    <a:lnTo>
                      <a:pt x="0" y="0"/>
                    </a:lnTo>
                    <a:lnTo>
                      <a:pt x="84" y="7"/>
                    </a:lnTo>
                    <a:lnTo>
                      <a:pt x="681" y="35"/>
                    </a:lnTo>
                  </a:path>
                </a:pathLst>
              </a:custGeom>
              <a:grpFill/>
              <a:ln w="12700" cmpd="sng">
                <a:solidFill>
                  <a:srgbClr val="FFCC66"/>
                </a:solidFill>
                <a:prstDash val="solid"/>
                <a:round/>
                <a:headEnd/>
                <a:tailEnd/>
              </a:ln>
            </p:spPr>
            <p:txBody>
              <a:bodyPr/>
              <a:lstStyle/>
              <a:p>
                <a:endParaRPr lang="en-US" dirty="0"/>
              </a:p>
            </p:txBody>
          </p:sp>
          <p:sp>
            <p:nvSpPr>
              <p:cNvPr id="8328" name="Freeform 102"/>
              <p:cNvSpPr>
                <a:spLocks/>
              </p:cNvSpPr>
              <p:nvPr/>
            </p:nvSpPr>
            <p:spPr bwMode="auto">
              <a:xfrm>
                <a:off x="2045" y="2473"/>
                <a:ext cx="1120" cy="1036"/>
              </a:xfrm>
              <a:custGeom>
                <a:avLst/>
                <a:gdLst>
                  <a:gd name="T0" fmla="*/ 11 w 1120"/>
                  <a:gd name="T1" fmla="*/ 451 h 1036"/>
                  <a:gd name="T2" fmla="*/ 19 w 1120"/>
                  <a:gd name="T3" fmla="*/ 431 h 1036"/>
                  <a:gd name="T4" fmla="*/ 304 w 1120"/>
                  <a:gd name="T5" fmla="*/ 451 h 1036"/>
                  <a:gd name="T6" fmla="*/ 320 w 1120"/>
                  <a:gd name="T7" fmla="*/ 0 h 1036"/>
                  <a:gd name="T8" fmla="*/ 550 w 1120"/>
                  <a:gd name="T9" fmla="*/ 15 h 1036"/>
                  <a:gd name="T10" fmla="*/ 558 w 1120"/>
                  <a:gd name="T11" fmla="*/ 224 h 1036"/>
                  <a:gd name="T12" fmla="*/ 810 w 1120"/>
                  <a:gd name="T13" fmla="*/ 292 h 1036"/>
                  <a:gd name="T14" fmla="*/ 972 w 1120"/>
                  <a:gd name="T15" fmla="*/ 288 h 1036"/>
                  <a:gd name="T16" fmla="*/ 1025 w 1120"/>
                  <a:gd name="T17" fmla="*/ 304 h 1036"/>
                  <a:gd name="T18" fmla="*/ 1064 w 1120"/>
                  <a:gd name="T19" fmla="*/ 316 h 1036"/>
                  <a:gd name="T20" fmla="*/ 1072 w 1120"/>
                  <a:gd name="T21" fmla="*/ 359 h 1036"/>
                  <a:gd name="T22" fmla="*/ 1083 w 1120"/>
                  <a:gd name="T23" fmla="*/ 458 h 1036"/>
                  <a:gd name="T24" fmla="*/ 1107 w 1120"/>
                  <a:gd name="T25" fmla="*/ 474 h 1036"/>
                  <a:gd name="T26" fmla="*/ 1120 w 1120"/>
                  <a:gd name="T27" fmla="*/ 585 h 1036"/>
                  <a:gd name="T28" fmla="*/ 1095 w 1120"/>
                  <a:gd name="T29" fmla="*/ 605 h 1036"/>
                  <a:gd name="T30" fmla="*/ 1103 w 1120"/>
                  <a:gd name="T31" fmla="*/ 664 h 1036"/>
                  <a:gd name="T32" fmla="*/ 933 w 1120"/>
                  <a:gd name="T33" fmla="*/ 775 h 1036"/>
                  <a:gd name="T34" fmla="*/ 921 w 1120"/>
                  <a:gd name="T35" fmla="*/ 783 h 1036"/>
                  <a:gd name="T36" fmla="*/ 898 w 1120"/>
                  <a:gd name="T37" fmla="*/ 771 h 1036"/>
                  <a:gd name="T38" fmla="*/ 806 w 1120"/>
                  <a:gd name="T39" fmla="*/ 913 h 1036"/>
                  <a:gd name="T40" fmla="*/ 847 w 1120"/>
                  <a:gd name="T41" fmla="*/ 1032 h 1036"/>
                  <a:gd name="T42" fmla="*/ 806 w 1120"/>
                  <a:gd name="T43" fmla="*/ 1036 h 1036"/>
                  <a:gd name="T44" fmla="*/ 625 w 1120"/>
                  <a:gd name="T45" fmla="*/ 997 h 1036"/>
                  <a:gd name="T46" fmla="*/ 566 w 1120"/>
                  <a:gd name="T47" fmla="*/ 862 h 1036"/>
                  <a:gd name="T48" fmla="*/ 507 w 1120"/>
                  <a:gd name="T49" fmla="*/ 810 h 1036"/>
                  <a:gd name="T50" fmla="*/ 466 w 1120"/>
                  <a:gd name="T51" fmla="*/ 716 h 1036"/>
                  <a:gd name="T52" fmla="*/ 411 w 1120"/>
                  <a:gd name="T53" fmla="*/ 668 h 1036"/>
                  <a:gd name="T54" fmla="*/ 332 w 1120"/>
                  <a:gd name="T55" fmla="*/ 656 h 1036"/>
                  <a:gd name="T56" fmla="*/ 285 w 1120"/>
                  <a:gd name="T57" fmla="*/ 763 h 1036"/>
                  <a:gd name="T58" fmla="*/ 154 w 1120"/>
                  <a:gd name="T59" fmla="*/ 668 h 1036"/>
                  <a:gd name="T60" fmla="*/ 126 w 1120"/>
                  <a:gd name="T61" fmla="*/ 577 h 1036"/>
                  <a:gd name="T62" fmla="*/ 0 w 1120"/>
                  <a:gd name="T63" fmla="*/ 451 h 1036"/>
                  <a:gd name="T64" fmla="*/ 11 w 1120"/>
                  <a:gd name="T65" fmla="*/ 451 h 1036"/>
                  <a:gd name="T66" fmla="*/ 11 w 1120"/>
                  <a:gd name="T67" fmla="*/ 451 h 1036"/>
                  <a:gd name="T68" fmla="*/ 11 w 1120"/>
                  <a:gd name="T69" fmla="*/ 451 h 10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20"/>
                  <a:gd name="T106" fmla="*/ 0 h 1036"/>
                  <a:gd name="T107" fmla="*/ 1120 w 1120"/>
                  <a:gd name="T108" fmla="*/ 1036 h 10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20" h="1036">
                    <a:moveTo>
                      <a:pt x="11" y="451"/>
                    </a:moveTo>
                    <a:lnTo>
                      <a:pt x="19" y="431"/>
                    </a:lnTo>
                    <a:lnTo>
                      <a:pt x="304" y="451"/>
                    </a:lnTo>
                    <a:lnTo>
                      <a:pt x="320" y="0"/>
                    </a:lnTo>
                    <a:lnTo>
                      <a:pt x="550" y="15"/>
                    </a:lnTo>
                    <a:lnTo>
                      <a:pt x="558" y="224"/>
                    </a:lnTo>
                    <a:lnTo>
                      <a:pt x="810" y="292"/>
                    </a:lnTo>
                    <a:lnTo>
                      <a:pt x="972" y="288"/>
                    </a:lnTo>
                    <a:lnTo>
                      <a:pt x="1025" y="304"/>
                    </a:lnTo>
                    <a:lnTo>
                      <a:pt x="1064" y="316"/>
                    </a:lnTo>
                    <a:lnTo>
                      <a:pt x="1072" y="359"/>
                    </a:lnTo>
                    <a:lnTo>
                      <a:pt x="1083" y="458"/>
                    </a:lnTo>
                    <a:lnTo>
                      <a:pt x="1107" y="474"/>
                    </a:lnTo>
                    <a:lnTo>
                      <a:pt x="1120" y="585"/>
                    </a:lnTo>
                    <a:lnTo>
                      <a:pt x="1095" y="605"/>
                    </a:lnTo>
                    <a:lnTo>
                      <a:pt x="1103" y="664"/>
                    </a:lnTo>
                    <a:lnTo>
                      <a:pt x="933" y="775"/>
                    </a:lnTo>
                    <a:lnTo>
                      <a:pt x="921" y="783"/>
                    </a:lnTo>
                    <a:lnTo>
                      <a:pt x="898" y="771"/>
                    </a:lnTo>
                    <a:lnTo>
                      <a:pt x="806" y="913"/>
                    </a:lnTo>
                    <a:lnTo>
                      <a:pt x="847" y="1032"/>
                    </a:lnTo>
                    <a:lnTo>
                      <a:pt x="806" y="1036"/>
                    </a:lnTo>
                    <a:lnTo>
                      <a:pt x="625" y="997"/>
                    </a:lnTo>
                    <a:lnTo>
                      <a:pt x="566" y="862"/>
                    </a:lnTo>
                    <a:lnTo>
                      <a:pt x="507" y="810"/>
                    </a:lnTo>
                    <a:lnTo>
                      <a:pt x="466" y="716"/>
                    </a:lnTo>
                    <a:lnTo>
                      <a:pt x="411" y="668"/>
                    </a:lnTo>
                    <a:lnTo>
                      <a:pt x="332" y="656"/>
                    </a:lnTo>
                    <a:lnTo>
                      <a:pt x="285" y="763"/>
                    </a:lnTo>
                    <a:lnTo>
                      <a:pt x="154" y="668"/>
                    </a:lnTo>
                    <a:lnTo>
                      <a:pt x="126" y="577"/>
                    </a:lnTo>
                    <a:lnTo>
                      <a:pt x="0" y="451"/>
                    </a:lnTo>
                    <a:lnTo>
                      <a:pt x="11" y="451"/>
                    </a:lnTo>
                    <a:close/>
                  </a:path>
                </a:pathLst>
              </a:custGeom>
              <a:grpFill/>
              <a:ln w="12700" cmpd="sng">
                <a:solidFill>
                  <a:srgbClr val="FFCC66"/>
                </a:solidFill>
                <a:round/>
                <a:headEnd/>
                <a:tailEnd/>
              </a:ln>
            </p:spPr>
            <p:txBody>
              <a:bodyPr/>
              <a:lstStyle/>
              <a:p>
                <a:endParaRPr lang="en-US" dirty="0"/>
              </a:p>
            </p:txBody>
          </p:sp>
          <p:sp>
            <p:nvSpPr>
              <p:cNvPr id="8329" name="Freeform 103"/>
              <p:cNvSpPr>
                <a:spLocks/>
              </p:cNvSpPr>
              <p:nvPr/>
            </p:nvSpPr>
            <p:spPr bwMode="auto">
              <a:xfrm>
                <a:off x="2045" y="2473"/>
                <a:ext cx="1120" cy="1036"/>
              </a:xfrm>
              <a:custGeom>
                <a:avLst/>
                <a:gdLst>
                  <a:gd name="T0" fmla="*/ 11 w 1120"/>
                  <a:gd name="T1" fmla="*/ 451 h 1036"/>
                  <a:gd name="T2" fmla="*/ 19 w 1120"/>
                  <a:gd name="T3" fmla="*/ 431 h 1036"/>
                  <a:gd name="T4" fmla="*/ 304 w 1120"/>
                  <a:gd name="T5" fmla="*/ 451 h 1036"/>
                  <a:gd name="T6" fmla="*/ 320 w 1120"/>
                  <a:gd name="T7" fmla="*/ 0 h 1036"/>
                  <a:gd name="T8" fmla="*/ 550 w 1120"/>
                  <a:gd name="T9" fmla="*/ 15 h 1036"/>
                  <a:gd name="T10" fmla="*/ 558 w 1120"/>
                  <a:gd name="T11" fmla="*/ 224 h 1036"/>
                  <a:gd name="T12" fmla="*/ 810 w 1120"/>
                  <a:gd name="T13" fmla="*/ 292 h 1036"/>
                  <a:gd name="T14" fmla="*/ 972 w 1120"/>
                  <a:gd name="T15" fmla="*/ 288 h 1036"/>
                  <a:gd name="T16" fmla="*/ 1025 w 1120"/>
                  <a:gd name="T17" fmla="*/ 304 h 1036"/>
                  <a:gd name="T18" fmla="*/ 1064 w 1120"/>
                  <a:gd name="T19" fmla="*/ 316 h 1036"/>
                  <a:gd name="T20" fmla="*/ 1072 w 1120"/>
                  <a:gd name="T21" fmla="*/ 359 h 1036"/>
                  <a:gd name="T22" fmla="*/ 1083 w 1120"/>
                  <a:gd name="T23" fmla="*/ 458 h 1036"/>
                  <a:gd name="T24" fmla="*/ 1107 w 1120"/>
                  <a:gd name="T25" fmla="*/ 474 h 1036"/>
                  <a:gd name="T26" fmla="*/ 1120 w 1120"/>
                  <a:gd name="T27" fmla="*/ 585 h 1036"/>
                  <a:gd name="T28" fmla="*/ 1095 w 1120"/>
                  <a:gd name="T29" fmla="*/ 605 h 1036"/>
                  <a:gd name="T30" fmla="*/ 1103 w 1120"/>
                  <a:gd name="T31" fmla="*/ 664 h 1036"/>
                  <a:gd name="T32" fmla="*/ 933 w 1120"/>
                  <a:gd name="T33" fmla="*/ 775 h 1036"/>
                  <a:gd name="T34" fmla="*/ 921 w 1120"/>
                  <a:gd name="T35" fmla="*/ 783 h 1036"/>
                  <a:gd name="T36" fmla="*/ 898 w 1120"/>
                  <a:gd name="T37" fmla="*/ 771 h 1036"/>
                  <a:gd name="T38" fmla="*/ 806 w 1120"/>
                  <a:gd name="T39" fmla="*/ 913 h 1036"/>
                  <a:gd name="T40" fmla="*/ 847 w 1120"/>
                  <a:gd name="T41" fmla="*/ 1032 h 1036"/>
                  <a:gd name="T42" fmla="*/ 806 w 1120"/>
                  <a:gd name="T43" fmla="*/ 1036 h 1036"/>
                  <a:gd name="T44" fmla="*/ 625 w 1120"/>
                  <a:gd name="T45" fmla="*/ 997 h 1036"/>
                  <a:gd name="T46" fmla="*/ 566 w 1120"/>
                  <a:gd name="T47" fmla="*/ 862 h 1036"/>
                  <a:gd name="T48" fmla="*/ 507 w 1120"/>
                  <a:gd name="T49" fmla="*/ 810 h 1036"/>
                  <a:gd name="T50" fmla="*/ 466 w 1120"/>
                  <a:gd name="T51" fmla="*/ 716 h 1036"/>
                  <a:gd name="T52" fmla="*/ 411 w 1120"/>
                  <a:gd name="T53" fmla="*/ 668 h 1036"/>
                  <a:gd name="T54" fmla="*/ 332 w 1120"/>
                  <a:gd name="T55" fmla="*/ 656 h 1036"/>
                  <a:gd name="T56" fmla="*/ 285 w 1120"/>
                  <a:gd name="T57" fmla="*/ 763 h 1036"/>
                  <a:gd name="T58" fmla="*/ 154 w 1120"/>
                  <a:gd name="T59" fmla="*/ 668 h 1036"/>
                  <a:gd name="T60" fmla="*/ 126 w 1120"/>
                  <a:gd name="T61" fmla="*/ 577 h 1036"/>
                  <a:gd name="T62" fmla="*/ 0 w 1120"/>
                  <a:gd name="T63" fmla="*/ 451 h 1036"/>
                  <a:gd name="T64" fmla="*/ 11 w 1120"/>
                  <a:gd name="T65" fmla="*/ 451 h 1036"/>
                  <a:gd name="T66" fmla="*/ 11 w 1120"/>
                  <a:gd name="T67" fmla="*/ 451 h 10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20"/>
                  <a:gd name="T103" fmla="*/ 0 h 1036"/>
                  <a:gd name="T104" fmla="*/ 1120 w 1120"/>
                  <a:gd name="T105" fmla="*/ 1036 h 10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20" h="1036">
                    <a:moveTo>
                      <a:pt x="11" y="451"/>
                    </a:moveTo>
                    <a:lnTo>
                      <a:pt x="19" y="431"/>
                    </a:lnTo>
                    <a:lnTo>
                      <a:pt x="304" y="451"/>
                    </a:lnTo>
                    <a:lnTo>
                      <a:pt x="320" y="0"/>
                    </a:lnTo>
                    <a:lnTo>
                      <a:pt x="550" y="15"/>
                    </a:lnTo>
                    <a:lnTo>
                      <a:pt x="558" y="224"/>
                    </a:lnTo>
                    <a:lnTo>
                      <a:pt x="810" y="292"/>
                    </a:lnTo>
                    <a:lnTo>
                      <a:pt x="972" y="288"/>
                    </a:lnTo>
                    <a:lnTo>
                      <a:pt x="1025" y="304"/>
                    </a:lnTo>
                    <a:lnTo>
                      <a:pt x="1064" y="316"/>
                    </a:lnTo>
                    <a:lnTo>
                      <a:pt x="1072" y="359"/>
                    </a:lnTo>
                    <a:lnTo>
                      <a:pt x="1083" y="458"/>
                    </a:lnTo>
                    <a:lnTo>
                      <a:pt x="1107" y="474"/>
                    </a:lnTo>
                    <a:lnTo>
                      <a:pt x="1120" y="585"/>
                    </a:lnTo>
                    <a:lnTo>
                      <a:pt x="1095" y="605"/>
                    </a:lnTo>
                    <a:lnTo>
                      <a:pt x="1103" y="664"/>
                    </a:lnTo>
                    <a:lnTo>
                      <a:pt x="933" y="775"/>
                    </a:lnTo>
                    <a:lnTo>
                      <a:pt x="921" y="783"/>
                    </a:lnTo>
                    <a:lnTo>
                      <a:pt x="898" y="771"/>
                    </a:lnTo>
                    <a:lnTo>
                      <a:pt x="806" y="913"/>
                    </a:lnTo>
                    <a:lnTo>
                      <a:pt x="847" y="1032"/>
                    </a:lnTo>
                    <a:lnTo>
                      <a:pt x="806" y="1036"/>
                    </a:lnTo>
                    <a:lnTo>
                      <a:pt x="625" y="997"/>
                    </a:lnTo>
                    <a:lnTo>
                      <a:pt x="566" y="862"/>
                    </a:lnTo>
                    <a:lnTo>
                      <a:pt x="507" y="810"/>
                    </a:lnTo>
                    <a:lnTo>
                      <a:pt x="466" y="716"/>
                    </a:lnTo>
                    <a:lnTo>
                      <a:pt x="411" y="668"/>
                    </a:lnTo>
                    <a:lnTo>
                      <a:pt x="332" y="656"/>
                    </a:lnTo>
                    <a:lnTo>
                      <a:pt x="285" y="763"/>
                    </a:lnTo>
                    <a:lnTo>
                      <a:pt x="154" y="668"/>
                    </a:lnTo>
                    <a:lnTo>
                      <a:pt x="126" y="577"/>
                    </a:lnTo>
                    <a:lnTo>
                      <a:pt x="0" y="451"/>
                    </a:lnTo>
                    <a:lnTo>
                      <a:pt x="11" y="451"/>
                    </a:lnTo>
                  </a:path>
                </a:pathLst>
              </a:custGeom>
              <a:solidFill>
                <a:srgbClr val="E6EDF6"/>
              </a:solidFill>
              <a:ln w="12700" cmpd="sng">
                <a:solidFill>
                  <a:srgbClr val="FFCC66"/>
                </a:solidFill>
                <a:prstDash val="solid"/>
                <a:round/>
                <a:headEnd/>
                <a:tailEnd/>
              </a:ln>
            </p:spPr>
            <p:txBody>
              <a:bodyPr/>
              <a:lstStyle/>
              <a:p>
                <a:endParaRPr lang="en-US" dirty="0"/>
              </a:p>
            </p:txBody>
          </p:sp>
          <p:sp>
            <p:nvSpPr>
              <p:cNvPr id="8330" name="Freeform 104"/>
              <p:cNvSpPr>
                <a:spLocks/>
              </p:cNvSpPr>
              <p:nvPr/>
            </p:nvSpPr>
            <p:spPr bwMode="auto">
              <a:xfrm>
                <a:off x="1578" y="1207"/>
                <a:ext cx="771" cy="479"/>
              </a:xfrm>
              <a:custGeom>
                <a:avLst/>
                <a:gdLst>
                  <a:gd name="T0" fmla="*/ 0 w 771"/>
                  <a:gd name="T1" fmla="*/ 118 h 479"/>
                  <a:gd name="T2" fmla="*/ 64 w 771"/>
                  <a:gd name="T3" fmla="*/ 260 h 479"/>
                  <a:gd name="T4" fmla="*/ 80 w 771"/>
                  <a:gd name="T5" fmla="*/ 266 h 479"/>
                  <a:gd name="T6" fmla="*/ 60 w 771"/>
                  <a:gd name="T7" fmla="*/ 364 h 479"/>
                  <a:gd name="T8" fmla="*/ 91 w 771"/>
                  <a:gd name="T9" fmla="*/ 364 h 479"/>
                  <a:gd name="T10" fmla="*/ 158 w 771"/>
                  <a:gd name="T11" fmla="*/ 471 h 479"/>
                  <a:gd name="T12" fmla="*/ 277 w 771"/>
                  <a:gd name="T13" fmla="*/ 475 h 479"/>
                  <a:gd name="T14" fmla="*/ 281 w 771"/>
                  <a:gd name="T15" fmla="*/ 447 h 479"/>
                  <a:gd name="T16" fmla="*/ 756 w 771"/>
                  <a:gd name="T17" fmla="*/ 479 h 479"/>
                  <a:gd name="T18" fmla="*/ 759 w 771"/>
                  <a:gd name="T19" fmla="*/ 391 h 479"/>
                  <a:gd name="T20" fmla="*/ 771 w 771"/>
                  <a:gd name="T21" fmla="*/ 87 h 479"/>
                  <a:gd name="T22" fmla="*/ 633 w 771"/>
                  <a:gd name="T23" fmla="*/ 79 h 479"/>
                  <a:gd name="T24" fmla="*/ 617 w 771"/>
                  <a:gd name="T25" fmla="*/ 79 h 479"/>
                  <a:gd name="T26" fmla="*/ 597 w 771"/>
                  <a:gd name="T27" fmla="*/ 75 h 479"/>
                  <a:gd name="T28" fmla="*/ 273 w 771"/>
                  <a:gd name="T29" fmla="*/ 32 h 479"/>
                  <a:gd name="T30" fmla="*/ 19 w 771"/>
                  <a:gd name="T31" fmla="*/ 0 h 479"/>
                  <a:gd name="T32" fmla="*/ 0 w 771"/>
                  <a:gd name="T33" fmla="*/ 118 h 479"/>
                  <a:gd name="T34" fmla="*/ 0 w 771"/>
                  <a:gd name="T35" fmla="*/ 118 h 479"/>
                  <a:gd name="T36" fmla="*/ 0 w 771"/>
                  <a:gd name="T37" fmla="*/ 118 h 4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71"/>
                  <a:gd name="T58" fmla="*/ 0 h 479"/>
                  <a:gd name="T59" fmla="*/ 771 w 771"/>
                  <a:gd name="T60" fmla="*/ 479 h 4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71" h="479">
                    <a:moveTo>
                      <a:pt x="0" y="118"/>
                    </a:moveTo>
                    <a:lnTo>
                      <a:pt x="64" y="260"/>
                    </a:lnTo>
                    <a:lnTo>
                      <a:pt x="80" y="266"/>
                    </a:lnTo>
                    <a:lnTo>
                      <a:pt x="60" y="364"/>
                    </a:lnTo>
                    <a:lnTo>
                      <a:pt x="91" y="364"/>
                    </a:lnTo>
                    <a:lnTo>
                      <a:pt x="158" y="471"/>
                    </a:lnTo>
                    <a:lnTo>
                      <a:pt x="277" y="475"/>
                    </a:lnTo>
                    <a:lnTo>
                      <a:pt x="281" y="447"/>
                    </a:lnTo>
                    <a:lnTo>
                      <a:pt x="756" y="479"/>
                    </a:lnTo>
                    <a:lnTo>
                      <a:pt x="759" y="391"/>
                    </a:lnTo>
                    <a:lnTo>
                      <a:pt x="771" y="87"/>
                    </a:lnTo>
                    <a:lnTo>
                      <a:pt x="633" y="79"/>
                    </a:lnTo>
                    <a:lnTo>
                      <a:pt x="617" y="79"/>
                    </a:lnTo>
                    <a:lnTo>
                      <a:pt x="597" y="75"/>
                    </a:lnTo>
                    <a:lnTo>
                      <a:pt x="273" y="32"/>
                    </a:lnTo>
                    <a:lnTo>
                      <a:pt x="19" y="0"/>
                    </a:lnTo>
                    <a:lnTo>
                      <a:pt x="0" y="118"/>
                    </a:lnTo>
                    <a:close/>
                  </a:path>
                </a:pathLst>
              </a:custGeom>
              <a:grpFill/>
              <a:ln w="12700" cmpd="sng">
                <a:solidFill>
                  <a:srgbClr val="FFCC66"/>
                </a:solidFill>
                <a:round/>
                <a:headEnd/>
                <a:tailEnd/>
              </a:ln>
            </p:spPr>
            <p:txBody>
              <a:bodyPr/>
              <a:lstStyle/>
              <a:p>
                <a:endParaRPr lang="en-US" dirty="0"/>
              </a:p>
            </p:txBody>
          </p:sp>
          <p:sp>
            <p:nvSpPr>
              <p:cNvPr id="8331" name="Freeform 105"/>
              <p:cNvSpPr>
                <a:spLocks/>
              </p:cNvSpPr>
              <p:nvPr/>
            </p:nvSpPr>
            <p:spPr bwMode="auto">
              <a:xfrm>
                <a:off x="1578" y="1207"/>
                <a:ext cx="771" cy="479"/>
              </a:xfrm>
              <a:custGeom>
                <a:avLst/>
                <a:gdLst>
                  <a:gd name="T0" fmla="*/ 0 w 771"/>
                  <a:gd name="T1" fmla="*/ 118 h 479"/>
                  <a:gd name="T2" fmla="*/ 64 w 771"/>
                  <a:gd name="T3" fmla="*/ 260 h 479"/>
                  <a:gd name="T4" fmla="*/ 80 w 771"/>
                  <a:gd name="T5" fmla="*/ 266 h 479"/>
                  <a:gd name="T6" fmla="*/ 60 w 771"/>
                  <a:gd name="T7" fmla="*/ 364 h 479"/>
                  <a:gd name="T8" fmla="*/ 91 w 771"/>
                  <a:gd name="T9" fmla="*/ 364 h 479"/>
                  <a:gd name="T10" fmla="*/ 158 w 771"/>
                  <a:gd name="T11" fmla="*/ 471 h 479"/>
                  <a:gd name="T12" fmla="*/ 277 w 771"/>
                  <a:gd name="T13" fmla="*/ 475 h 479"/>
                  <a:gd name="T14" fmla="*/ 281 w 771"/>
                  <a:gd name="T15" fmla="*/ 447 h 479"/>
                  <a:gd name="T16" fmla="*/ 756 w 771"/>
                  <a:gd name="T17" fmla="*/ 479 h 479"/>
                  <a:gd name="T18" fmla="*/ 759 w 771"/>
                  <a:gd name="T19" fmla="*/ 391 h 479"/>
                  <a:gd name="T20" fmla="*/ 771 w 771"/>
                  <a:gd name="T21" fmla="*/ 87 h 479"/>
                  <a:gd name="T22" fmla="*/ 633 w 771"/>
                  <a:gd name="T23" fmla="*/ 79 h 479"/>
                  <a:gd name="T24" fmla="*/ 617 w 771"/>
                  <a:gd name="T25" fmla="*/ 79 h 479"/>
                  <a:gd name="T26" fmla="*/ 597 w 771"/>
                  <a:gd name="T27" fmla="*/ 75 h 479"/>
                  <a:gd name="T28" fmla="*/ 273 w 771"/>
                  <a:gd name="T29" fmla="*/ 32 h 479"/>
                  <a:gd name="T30" fmla="*/ 19 w 771"/>
                  <a:gd name="T31" fmla="*/ 0 h 479"/>
                  <a:gd name="T32" fmla="*/ 0 w 771"/>
                  <a:gd name="T33" fmla="*/ 118 h 479"/>
                  <a:gd name="T34" fmla="*/ 0 w 771"/>
                  <a:gd name="T35" fmla="*/ 118 h 4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71"/>
                  <a:gd name="T55" fmla="*/ 0 h 479"/>
                  <a:gd name="T56" fmla="*/ 771 w 771"/>
                  <a:gd name="T57" fmla="*/ 479 h 47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71" h="479">
                    <a:moveTo>
                      <a:pt x="0" y="118"/>
                    </a:moveTo>
                    <a:lnTo>
                      <a:pt x="64" y="260"/>
                    </a:lnTo>
                    <a:lnTo>
                      <a:pt x="80" y="266"/>
                    </a:lnTo>
                    <a:lnTo>
                      <a:pt x="60" y="364"/>
                    </a:lnTo>
                    <a:lnTo>
                      <a:pt x="91" y="364"/>
                    </a:lnTo>
                    <a:lnTo>
                      <a:pt x="158" y="471"/>
                    </a:lnTo>
                    <a:lnTo>
                      <a:pt x="277" y="475"/>
                    </a:lnTo>
                    <a:lnTo>
                      <a:pt x="281" y="447"/>
                    </a:lnTo>
                    <a:lnTo>
                      <a:pt x="756" y="479"/>
                    </a:lnTo>
                    <a:lnTo>
                      <a:pt x="759" y="391"/>
                    </a:lnTo>
                    <a:lnTo>
                      <a:pt x="771" y="87"/>
                    </a:lnTo>
                    <a:lnTo>
                      <a:pt x="633" y="79"/>
                    </a:lnTo>
                    <a:lnTo>
                      <a:pt x="617" y="79"/>
                    </a:lnTo>
                    <a:lnTo>
                      <a:pt x="597" y="75"/>
                    </a:lnTo>
                    <a:lnTo>
                      <a:pt x="273" y="32"/>
                    </a:lnTo>
                    <a:lnTo>
                      <a:pt x="19" y="0"/>
                    </a:lnTo>
                    <a:lnTo>
                      <a:pt x="0" y="118"/>
                    </a:lnTo>
                  </a:path>
                </a:pathLst>
              </a:custGeom>
              <a:grpFill/>
              <a:ln w="12700" cmpd="sng">
                <a:solidFill>
                  <a:srgbClr val="FFCC66"/>
                </a:solidFill>
                <a:prstDash val="solid"/>
                <a:round/>
                <a:headEnd/>
                <a:tailEnd/>
              </a:ln>
            </p:spPr>
            <p:txBody>
              <a:bodyPr/>
              <a:lstStyle/>
              <a:p>
                <a:endParaRPr lang="en-US" dirty="0"/>
              </a:p>
            </p:txBody>
          </p:sp>
          <p:sp>
            <p:nvSpPr>
              <p:cNvPr id="8332" name="Freeform 106"/>
              <p:cNvSpPr>
                <a:spLocks/>
              </p:cNvSpPr>
              <p:nvPr/>
            </p:nvSpPr>
            <p:spPr bwMode="auto">
              <a:xfrm>
                <a:off x="1820" y="1654"/>
                <a:ext cx="514" cy="407"/>
              </a:xfrm>
              <a:custGeom>
                <a:avLst/>
                <a:gdLst>
                  <a:gd name="T0" fmla="*/ 510 w 514"/>
                  <a:gd name="T1" fmla="*/ 225 h 407"/>
                  <a:gd name="T2" fmla="*/ 506 w 514"/>
                  <a:gd name="T3" fmla="*/ 407 h 407"/>
                  <a:gd name="T4" fmla="*/ 130 w 514"/>
                  <a:gd name="T5" fmla="*/ 387 h 407"/>
                  <a:gd name="T6" fmla="*/ 0 w 514"/>
                  <a:gd name="T7" fmla="*/ 379 h 407"/>
                  <a:gd name="T8" fmla="*/ 8 w 514"/>
                  <a:gd name="T9" fmla="*/ 280 h 407"/>
                  <a:gd name="T10" fmla="*/ 35 w 514"/>
                  <a:gd name="T11" fmla="*/ 28 h 407"/>
                  <a:gd name="T12" fmla="*/ 39 w 514"/>
                  <a:gd name="T13" fmla="*/ 0 h 407"/>
                  <a:gd name="T14" fmla="*/ 514 w 514"/>
                  <a:gd name="T15" fmla="*/ 32 h 407"/>
                  <a:gd name="T16" fmla="*/ 510 w 514"/>
                  <a:gd name="T17" fmla="*/ 225 h 407"/>
                  <a:gd name="T18" fmla="*/ 510 w 514"/>
                  <a:gd name="T19" fmla="*/ 225 h 4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4"/>
                  <a:gd name="T31" fmla="*/ 0 h 407"/>
                  <a:gd name="T32" fmla="*/ 514 w 514"/>
                  <a:gd name="T33" fmla="*/ 407 h 4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4" h="407">
                    <a:moveTo>
                      <a:pt x="510" y="225"/>
                    </a:moveTo>
                    <a:lnTo>
                      <a:pt x="506" y="407"/>
                    </a:lnTo>
                    <a:lnTo>
                      <a:pt x="130" y="387"/>
                    </a:lnTo>
                    <a:lnTo>
                      <a:pt x="0" y="379"/>
                    </a:lnTo>
                    <a:lnTo>
                      <a:pt x="8" y="280"/>
                    </a:lnTo>
                    <a:lnTo>
                      <a:pt x="35" y="28"/>
                    </a:lnTo>
                    <a:lnTo>
                      <a:pt x="39" y="0"/>
                    </a:lnTo>
                    <a:lnTo>
                      <a:pt x="514" y="32"/>
                    </a:lnTo>
                    <a:lnTo>
                      <a:pt x="510" y="225"/>
                    </a:lnTo>
                    <a:close/>
                  </a:path>
                </a:pathLst>
              </a:custGeom>
              <a:grpFill/>
              <a:ln w="12700" cmpd="sng">
                <a:solidFill>
                  <a:srgbClr val="FFCC66"/>
                </a:solidFill>
                <a:round/>
                <a:headEnd/>
                <a:tailEnd/>
              </a:ln>
            </p:spPr>
            <p:txBody>
              <a:bodyPr/>
              <a:lstStyle/>
              <a:p>
                <a:endParaRPr lang="en-US" dirty="0"/>
              </a:p>
            </p:txBody>
          </p:sp>
          <p:sp>
            <p:nvSpPr>
              <p:cNvPr id="8333" name="Freeform 107"/>
              <p:cNvSpPr>
                <a:spLocks/>
              </p:cNvSpPr>
              <p:nvPr/>
            </p:nvSpPr>
            <p:spPr bwMode="auto">
              <a:xfrm>
                <a:off x="1820" y="1654"/>
                <a:ext cx="514" cy="407"/>
              </a:xfrm>
              <a:custGeom>
                <a:avLst/>
                <a:gdLst>
                  <a:gd name="T0" fmla="*/ 510 w 514"/>
                  <a:gd name="T1" fmla="*/ 225 h 407"/>
                  <a:gd name="T2" fmla="*/ 506 w 514"/>
                  <a:gd name="T3" fmla="*/ 407 h 407"/>
                  <a:gd name="T4" fmla="*/ 130 w 514"/>
                  <a:gd name="T5" fmla="*/ 387 h 407"/>
                  <a:gd name="T6" fmla="*/ 0 w 514"/>
                  <a:gd name="T7" fmla="*/ 379 h 407"/>
                  <a:gd name="T8" fmla="*/ 8 w 514"/>
                  <a:gd name="T9" fmla="*/ 280 h 407"/>
                  <a:gd name="T10" fmla="*/ 35 w 514"/>
                  <a:gd name="T11" fmla="*/ 28 h 407"/>
                  <a:gd name="T12" fmla="*/ 39 w 514"/>
                  <a:gd name="T13" fmla="*/ 0 h 407"/>
                  <a:gd name="T14" fmla="*/ 514 w 514"/>
                  <a:gd name="T15" fmla="*/ 32 h 407"/>
                  <a:gd name="T16" fmla="*/ 510 w 514"/>
                  <a:gd name="T17" fmla="*/ 225 h 407"/>
                  <a:gd name="T18" fmla="*/ 510 w 514"/>
                  <a:gd name="T19" fmla="*/ 225 h 4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4"/>
                  <a:gd name="T31" fmla="*/ 0 h 407"/>
                  <a:gd name="T32" fmla="*/ 514 w 514"/>
                  <a:gd name="T33" fmla="*/ 407 h 4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4" h="407">
                    <a:moveTo>
                      <a:pt x="510" y="225"/>
                    </a:moveTo>
                    <a:lnTo>
                      <a:pt x="506" y="407"/>
                    </a:lnTo>
                    <a:lnTo>
                      <a:pt x="130" y="387"/>
                    </a:lnTo>
                    <a:lnTo>
                      <a:pt x="0" y="379"/>
                    </a:lnTo>
                    <a:lnTo>
                      <a:pt x="8" y="280"/>
                    </a:lnTo>
                    <a:lnTo>
                      <a:pt x="35" y="28"/>
                    </a:lnTo>
                    <a:lnTo>
                      <a:pt x="39" y="0"/>
                    </a:lnTo>
                    <a:lnTo>
                      <a:pt x="514" y="32"/>
                    </a:lnTo>
                    <a:lnTo>
                      <a:pt x="510" y="225"/>
                    </a:lnTo>
                  </a:path>
                </a:pathLst>
              </a:custGeom>
              <a:grpFill/>
              <a:ln w="12700" cmpd="sng">
                <a:solidFill>
                  <a:srgbClr val="FFCC66"/>
                </a:solidFill>
                <a:prstDash val="solid"/>
                <a:round/>
                <a:headEnd/>
                <a:tailEnd/>
              </a:ln>
            </p:spPr>
            <p:txBody>
              <a:bodyPr/>
              <a:lstStyle/>
              <a:p>
                <a:endParaRPr lang="en-US" dirty="0"/>
              </a:p>
            </p:txBody>
          </p:sp>
          <p:sp>
            <p:nvSpPr>
              <p:cNvPr id="8334" name="Freeform 108"/>
              <p:cNvSpPr>
                <a:spLocks/>
              </p:cNvSpPr>
              <p:nvPr/>
            </p:nvSpPr>
            <p:spPr bwMode="auto">
              <a:xfrm>
                <a:off x="1914" y="2041"/>
                <a:ext cx="539" cy="388"/>
              </a:xfrm>
              <a:custGeom>
                <a:avLst/>
                <a:gdLst>
                  <a:gd name="T0" fmla="*/ 451 w 539"/>
                  <a:gd name="T1" fmla="*/ 381 h 388"/>
                  <a:gd name="T2" fmla="*/ 0 w 539"/>
                  <a:gd name="T3" fmla="*/ 361 h 388"/>
                  <a:gd name="T4" fmla="*/ 23 w 539"/>
                  <a:gd name="T5" fmla="*/ 151 h 388"/>
                  <a:gd name="T6" fmla="*/ 36 w 539"/>
                  <a:gd name="T7" fmla="*/ 0 h 388"/>
                  <a:gd name="T8" fmla="*/ 412 w 539"/>
                  <a:gd name="T9" fmla="*/ 20 h 388"/>
                  <a:gd name="T10" fmla="*/ 539 w 539"/>
                  <a:gd name="T11" fmla="*/ 24 h 388"/>
                  <a:gd name="T12" fmla="*/ 535 w 539"/>
                  <a:gd name="T13" fmla="*/ 115 h 388"/>
                  <a:gd name="T14" fmla="*/ 535 w 539"/>
                  <a:gd name="T15" fmla="*/ 388 h 388"/>
                  <a:gd name="T16" fmla="*/ 451 w 539"/>
                  <a:gd name="T17" fmla="*/ 381 h 388"/>
                  <a:gd name="T18" fmla="*/ 451 w 539"/>
                  <a:gd name="T19" fmla="*/ 381 h 388"/>
                  <a:gd name="T20" fmla="*/ 451 w 539"/>
                  <a:gd name="T21" fmla="*/ 381 h 3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9"/>
                  <a:gd name="T34" fmla="*/ 0 h 388"/>
                  <a:gd name="T35" fmla="*/ 539 w 539"/>
                  <a:gd name="T36" fmla="*/ 388 h 3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9" h="388">
                    <a:moveTo>
                      <a:pt x="451" y="381"/>
                    </a:moveTo>
                    <a:lnTo>
                      <a:pt x="0" y="361"/>
                    </a:lnTo>
                    <a:lnTo>
                      <a:pt x="23" y="151"/>
                    </a:lnTo>
                    <a:lnTo>
                      <a:pt x="36" y="0"/>
                    </a:lnTo>
                    <a:lnTo>
                      <a:pt x="412" y="20"/>
                    </a:lnTo>
                    <a:lnTo>
                      <a:pt x="539" y="24"/>
                    </a:lnTo>
                    <a:lnTo>
                      <a:pt x="535" y="115"/>
                    </a:lnTo>
                    <a:lnTo>
                      <a:pt x="535" y="388"/>
                    </a:lnTo>
                    <a:lnTo>
                      <a:pt x="451" y="381"/>
                    </a:lnTo>
                    <a:close/>
                  </a:path>
                </a:pathLst>
              </a:custGeom>
              <a:grpFill/>
              <a:ln w="12700" cmpd="sng">
                <a:solidFill>
                  <a:srgbClr val="FFCC66"/>
                </a:solidFill>
                <a:round/>
                <a:headEnd/>
                <a:tailEnd/>
              </a:ln>
            </p:spPr>
            <p:txBody>
              <a:bodyPr/>
              <a:lstStyle/>
              <a:p>
                <a:endParaRPr lang="en-US" dirty="0"/>
              </a:p>
            </p:txBody>
          </p:sp>
          <p:sp>
            <p:nvSpPr>
              <p:cNvPr id="8335" name="Freeform 109"/>
              <p:cNvSpPr>
                <a:spLocks/>
              </p:cNvSpPr>
              <p:nvPr/>
            </p:nvSpPr>
            <p:spPr bwMode="auto">
              <a:xfrm>
                <a:off x="1914" y="2041"/>
                <a:ext cx="539" cy="388"/>
              </a:xfrm>
              <a:custGeom>
                <a:avLst/>
                <a:gdLst>
                  <a:gd name="T0" fmla="*/ 451 w 539"/>
                  <a:gd name="T1" fmla="*/ 381 h 388"/>
                  <a:gd name="T2" fmla="*/ 0 w 539"/>
                  <a:gd name="T3" fmla="*/ 361 h 388"/>
                  <a:gd name="T4" fmla="*/ 23 w 539"/>
                  <a:gd name="T5" fmla="*/ 151 h 388"/>
                  <a:gd name="T6" fmla="*/ 36 w 539"/>
                  <a:gd name="T7" fmla="*/ 0 h 388"/>
                  <a:gd name="T8" fmla="*/ 412 w 539"/>
                  <a:gd name="T9" fmla="*/ 20 h 388"/>
                  <a:gd name="T10" fmla="*/ 539 w 539"/>
                  <a:gd name="T11" fmla="*/ 24 h 388"/>
                  <a:gd name="T12" fmla="*/ 535 w 539"/>
                  <a:gd name="T13" fmla="*/ 115 h 388"/>
                  <a:gd name="T14" fmla="*/ 535 w 539"/>
                  <a:gd name="T15" fmla="*/ 388 h 388"/>
                  <a:gd name="T16" fmla="*/ 451 w 539"/>
                  <a:gd name="T17" fmla="*/ 381 h 388"/>
                  <a:gd name="T18" fmla="*/ 451 w 539"/>
                  <a:gd name="T19" fmla="*/ 381 h 3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9"/>
                  <a:gd name="T31" fmla="*/ 0 h 388"/>
                  <a:gd name="T32" fmla="*/ 539 w 539"/>
                  <a:gd name="T33" fmla="*/ 388 h 3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9" h="388">
                    <a:moveTo>
                      <a:pt x="451" y="381"/>
                    </a:moveTo>
                    <a:lnTo>
                      <a:pt x="0" y="361"/>
                    </a:lnTo>
                    <a:lnTo>
                      <a:pt x="23" y="151"/>
                    </a:lnTo>
                    <a:lnTo>
                      <a:pt x="36" y="0"/>
                    </a:lnTo>
                    <a:lnTo>
                      <a:pt x="412" y="20"/>
                    </a:lnTo>
                    <a:lnTo>
                      <a:pt x="539" y="24"/>
                    </a:lnTo>
                    <a:lnTo>
                      <a:pt x="535" y="115"/>
                    </a:lnTo>
                    <a:lnTo>
                      <a:pt x="535" y="388"/>
                    </a:lnTo>
                    <a:lnTo>
                      <a:pt x="451" y="381"/>
                    </a:lnTo>
                  </a:path>
                </a:pathLst>
              </a:custGeom>
              <a:grpFill/>
              <a:ln w="12700" cmpd="sng">
                <a:solidFill>
                  <a:srgbClr val="FFCC66"/>
                </a:solidFill>
                <a:prstDash val="solid"/>
                <a:round/>
                <a:headEnd/>
                <a:tailEnd/>
              </a:ln>
            </p:spPr>
            <p:txBody>
              <a:bodyPr/>
              <a:lstStyle/>
              <a:p>
                <a:endParaRPr lang="en-US" dirty="0"/>
              </a:p>
            </p:txBody>
          </p:sp>
          <p:sp>
            <p:nvSpPr>
              <p:cNvPr id="8336" name="Freeform 110"/>
              <p:cNvSpPr>
                <a:spLocks/>
              </p:cNvSpPr>
              <p:nvPr/>
            </p:nvSpPr>
            <p:spPr bwMode="auto">
              <a:xfrm>
                <a:off x="1855" y="2402"/>
                <a:ext cx="510" cy="557"/>
              </a:xfrm>
              <a:custGeom>
                <a:avLst/>
                <a:gdLst>
                  <a:gd name="T0" fmla="*/ 510 w 510"/>
                  <a:gd name="T1" fmla="*/ 20 h 557"/>
                  <a:gd name="T2" fmla="*/ 59 w 510"/>
                  <a:gd name="T3" fmla="*/ 0 h 557"/>
                  <a:gd name="T4" fmla="*/ 0 w 510"/>
                  <a:gd name="T5" fmla="*/ 549 h 557"/>
                  <a:gd name="T6" fmla="*/ 75 w 510"/>
                  <a:gd name="T7" fmla="*/ 557 h 557"/>
                  <a:gd name="T8" fmla="*/ 82 w 510"/>
                  <a:gd name="T9" fmla="*/ 510 h 557"/>
                  <a:gd name="T10" fmla="*/ 190 w 510"/>
                  <a:gd name="T11" fmla="*/ 522 h 557"/>
                  <a:gd name="T12" fmla="*/ 201 w 510"/>
                  <a:gd name="T13" fmla="*/ 522 h 557"/>
                  <a:gd name="T14" fmla="*/ 209 w 510"/>
                  <a:gd name="T15" fmla="*/ 502 h 557"/>
                  <a:gd name="T16" fmla="*/ 494 w 510"/>
                  <a:gd name="T17" fmla="*/ 522 h 557"/>
                  <a:gd name="T18" fmla="*/ 510 w 510"/>
                  <a:gd name="T19" fmla="*/ 71 h 557"/>
                  <a:gd name="T20" fmla="*/ 510 w 510"/>
                  <a:gd name="T21" fmla="*/ 20 h 557"/>
                  <a:gd name="T22" fmla="*/ 510 w 510"/>
                  <a:gd name="T23" fmla="*/ 20 h 557"/>
                  <a:gd name="T24" fmla="*/ 510 w 510"/>
                  <a:gd name="T25" fmla="*/ 20 h 5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0"/>
                  <a:gd name="T40" fmla="*/ 0 h 557"/>
                  <a:gd name="T41" fmla="*/ 510 w 510"/>
                  <a:gd name="T42" fmla="*/ 557 h 55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0" h="557">
                    <a:moveTo>
                      <a:pt x="510" y="20"/>
                    </a:moveTo>
                    <a:lnTo>
                      <a:pt x="59" y="0"/>
                    </a:lnTo>
                    <a:lnTo>
                      <a:pt x="0" y="549"/>
                    </a:lnTo>
                    <a:lnTo>
                      <a:pt x="75" y="557"/>
                    </a:lnTo>
                    <a:lnTo>
                      <a:pt x="82" y="510"/>
                    </a:lnTo>
                    <a:lnTo>
                      <a:pt x="190" y="522"/>
                    </a:lnTo>
                    <a:lnTo>
                      <a:pt x="201" y="522"/>
                    </a:lnTo>
                    <a:lnTo>
                      <a:pt x="209" y="502"/>
                    </a:lnTo>
                    <a:lnTo>
                      <a:pt x="494" y="522"/>
                    </a:lnTo>
                    <a:lnTo>
                      <a:pt x="510" y="71"/>
                    </a:lnTo>
                    <a:lnTo>
                      <a:pt x="510" y="20"/>
                    </a:lnTo>
                    <a:close/>
                  </a:path>
                </a:pathLst>
              </a:custGeom>
              <a:grpFill/>
              <a:ln w="12700" cmpd="sng">
                <a:solidFill>
                  <a:srgbClr val="FFCC66"/>
                </a:solidFill>
                <a:round/>
                <a:headEnd/>
                <a:tailEnd/>
              </a:ln>
            </p:spPr>
            <p:txBody>
              <a:bodyPr/>
              <a:lstStyle/>
              <a:p>
                <a:endParaRPr lang="en-US" dirty="0"/>
              </a:p>
            </p:txBody>
          </p:sp>
          <p:sp>
            <p:nvSpPr>
              <p:cNvPr id="8337" name="Freeform 111"/>
              <p:cNvSpPr>
                <a:spLocks/>
              </p:cNvSpPr>
              <p:nvPr/>
            </p:nvSpPr>
            <p:spPr bwMode="auto">
              <a:xfrm>
                <a:off x="1855" y="2402"/>
                <a:ext cx="510" cy="557"/>
              </a:xfrm>
              <a:custGeom>
                <a:avLst/>
                <a:gdLst>
                  <a:gd name="T0" fmla="*/ 510 w 510"/>
                  <a:gd name="T1" fmla="*/ 20 h 557"/>
                  <a:gd name="T2" fmla="*/ 59 w 510"/>
                  <a:gd name="T3" fmla="*/ 0 h 557"/>
                  <a:gd name="T4" fmla="*/ 0 w 510"/>
                  <a:gd name="T5" fmla="*/ 549 h 557"/>
                  <a:gd name="T6" fmla="*/ 75 w 510"/>
                  <a:gd name="T7" fmla="*/ 557 h 557"/>
                  <a:gd name="T8" fmla="*/ 82 w 510"/>
                  <a:gd name="T9" fmla="*/ 510 h 557"/>
                  <a:gd name="T10" fmla="*/ 190 w 510"/>
                  <a:gd name="T11" fmla="*/ 522 h 557"/>
                  <a:gd name="T12" fmla="*/ 201 w 510"/>
                  <a:gd name="T13" fmla="*/ 522 h 557"/>
                  <a:gd name="T14" fmla="*/ 209 w 510"/>
                  <a:gd name="T15" fmla="*/ 502 h 557"/>
                  <a:gd name="T16" fmla="*/ 494 w 510"/>
                  <a:gd name="T17" fmla="*/ 522 h 557"/>
                  <a:gd name="T18" fmla="*/ 510 w 510"/>
                  <a:gd name="T19" fmla="*/ 71 h 557"/>
                  <a:gd name="T20" fmla="*/ 510 w 510"/>
                  <a:gd name="T21" fmla="*/ 20 h 557"/>
                  <a:gd name="T22" fmla="*/ 510 w 510"/>
                  <a:gd name="T23" fmla="*/ 20 h 5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10"/>
                  <a:gd name="T37" fmla="*/ 0 h 557"/>
                  <a:gd name="T38" fmla="*/ 510 w 510"/>
                  <a:gd name="T39" fmla="*/ 557 h 5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10" h="557">
                    <a:moveTo>
                      <a:pt x="510" y="20"/>
                    </a:moveTo>
                    <a:lnTo>
                      <a:pt x="59" y="0"/>
                    </a:lnTo>
                    <a:lnTo>
                      <a:pt x="0" y="549"/>
                    </a:lnTo>
                    <a:lnTo>
                      <a:pt x="75" y="557"/>
                    </a:lnTo>
                    <a:lnTo>
                      <a:pt x="82" y="510"/>
                    </a:lnTo>
                    <a:lnTo>
                      <a:pt x="190" y="522"/>
                    </a:lnTo>
                    <a:lnTo>
                      <a:pt x="201" y="522"/>
                    </a:lnTo>
                    <a:lnTo>
                      <a:pt x="209" y="502"/>
                    </a:lnTo>
                    <a:lnTo>
                      <a:pt x="494" y="522"/>
                    </a:lnTo>
                    <a:lnTo>
                      <a:pt x="510" y="71"/>
                    </a:lnTo>
                    <a:lnTo>
                      <a:pt x="510" y="20"/>
                    </a:lnTo>
                  </a:path>
                </a:pathLst>
              </a:custGeom>
              <a:grpFill/>
              <a:ln w="12700" cmpd="sng">
                <a:solidFill>
                  <a:srgbClr val="FFCC66"/>
                </a:solidFill>
                <a:prstDash val="solid"/>
                <a:round/>
                <a:headEnd/>
                <a:tailEnd/>
              </a:ln>
            </p:spPr>
            <p:txBody>
              <a:bodyPr/>
              <a:lstStyle/>
              <a:p>
                <a:endParaRPr lang="en-US" dirty="0"/>
              </a:p>
            </p:txBody>
          </p:sp>
          <p:sp>
            <p:nvSpPr>
              <p:cNvPr id="8338" name="Freeform 112"/>
              <p:cNvSpPr>
                <a:spLocks/>
              </p:cNvSpPr>
              <p:nvPr/>
            </p:nvSpPr>
            <p:spPr bwMode="auto">
              <a:xfrm>
                <a:off x="1420" y="1199"/>
                <a:ext cx="435" cy="735"/>
              </a:xfrm>
              <a:custGeom>
                <a:avLst/>
                <a:gdLst>
                  <a:gd name="T0" fmla="*/ 177 w 435"/>
                  <a:gd name="T1" fmla="*/ 8 h 735"/>
                  <a:gd name="T2" fmla="*/ 158 w 435"/>
                  <a:gd name="T3" fmla="*/ 126 h 735"/>
                  <a:gd name="T4" fmla="*/ 222 w 435"/>
                  <a:gd name="T5" fmla="*/ 268 h 735"/>
                  <a:gd name="T6" fmla="*/ 238 w 435"/>
                  <a:gd name="T7" fmla="*/ 274 h 735"/>
                  <a:gd name="T8" fmla="*/ 218 w 435"/>
                  <a:gd name="T9" fmla="*/ 372 h 735"/>
                  <a:gd name="T10" fmla="*/ 249 w 435"/>
                  <a:gd name="T11" fmla="*/ 372 h 735"/>
                  <a:gd name="T12" fmla="*/ 312 w 435"/>
                  <a:gd name="T13" fmla="*/ 479 h 735"/>
                  <a:gd name="T14" fmla="*/ 435 w 435"/>
                  <a:gd name="T15" fmla="*/ 483 h 735"/>
                  <a:gd name="T16" fmla="*/ 408 w 435"/>
                  <a:gd name="T17" fmla="*/ 735 h 735"/>
                  <a:gd name="T18" fmla="*/ 202 w 435"/>
                  <a:gd name="T19" fmla="*/ 700 h 735"/>
                  <a:gd name="T20" fmla="*/ 0 w 435"/>
                  <a:gd name="T21" fmla="*/ 661 h 735"/>
                  <a:gd name="T22" fmla="*/ 15 w 435"/>
                  <a:gd name="T23" fmla="*/ 522 h 735"/>
                  <a:gd name="T24" fmla="*/ 39 w 435"/>
                  <a:gd name="T25" fmla="*/ 479 h 735"/>
                  <a:gd name="T26" fmla="*/ 23 w 435"/>
                  <a:gd name="T27" fmla="*/ 440 h 735"/>
                  <a:gd name="T28" fmla="*/ 99 w 435"/>
                  <a:gd name="T29" fmla="*/ 332 h 735"/>
                  <a:gd name="T30" fmla="*/ 72 w 435"/>
                  <a:gd name="T31" fmla="*/ 301 h 735"/>
                  <a:gd name="T32" fmla="*/ 115 w 435"/>
                  <a:gd name="T33" fmla="*/ 0 h 735"/>
                  <a:gd name="T34" fmla="*/ 177 w 435"/>
                  <a:gd name="T35" fmla="*/ 8 h 735"/>
                  <a:gd name="T36" fmla="*/ 177 w 435"/>
                  <a:gd name="T37" fmla="*/ 8 h 735"/>
                  <a:gd name="T38" fmla="*/ 177 w 435"/>
                  <a:gd name="T39" fmla="*/ 8 h 7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735"/>
                  <a:gd name="T62" fmla="*/ 435 w 435"/>
                  <a:gd name="T63" fmla="*/ 735 h 73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735">
                    <a:moveTo>
                      <a:pt x="177" y="8"/>
                    </a:moveTo>
                    <a:lnTo>
                      <a:pt x="158" y="126"/>
                    </a:lnTo>
                    <a:lnTo>
                      <a:pt x="222" y="268"/>
                    </a:lnTo>
                    <a:lnTo>
                      <a:pt x="238" y="274"/>
                    </a:lnTo>
                    <a:lnTo>
                      <a:pt x="218" y="372"/>
                    </a:lnTo>
                    <a:lnTo>
                      <a:pt x="249" y="372"/>
                    </a:lnTo>
                    <a:lnTo>
                      <a:pt x="312" y="479"/>
                    </a:lnTo>
                    <a:lnTo>
                      <a:pt x="435" y="483"/>
                    </a:lnTo>
                    <a:lnTo>
                      <a:pt x="408" y="735"/>
                    </a:lnTo>
                    <a:lnTo>
                      <a:pt x="202" y="700"/>
                    </a:lnTo>
                    <a:lnTo>
                      <a:pt x="0" y="661"/>
                    </a:lnTo>
                    <a:lnTo>
                      <a:pt x="15" y="522"/>
                    </a:lnTo>
                    <a:lnTo>
                      <a:pt x="39" y="479"/>
                    </a:lnTo>
                    <a:lnTo>
                      <a:pt x="23" y="440"/>
                    </a:lnTo>
                    <a:lnTo>
                      <a:pt x="99" y="332"/>
                    </a:lnTo>
                    <a:lnTo>
                      <a:pt x="72" y="301"/>
                    </a:lnTo>
                    <a:lnTo>
                      <a:pt x="115" y="0"/>
                    </a:lnTo>
                    <a:lnTo>
                      <a:pt x="177" y="8"/>
                    </a:lnTo>
                    <a:close/>
                  </a:path>
                </a:pathLst>
              </a:custGeom>
              <a:grpFill/>
              <a:ln w="12700" cmpd="sng">
                <a:solidFill>
                  <a:srgbClr val="FFCC66"/>
                </a:solidFill>
                <a:round/>
                <a:headEnd/>
                <a:tailEnd/>
              </a:ln>
            </p:spPr>
            <p:txBody>
              <a:bodyPr/>
              <a:lstStyle/>
              <a:p>
                <a:endParaRPr lang="en-US" dirty="0"/>
              </a:p>
            </p:txBody>
          </p:sp>
          <p:sp>
            <p:nvSpPr>
              <p:cNvPr id="8339" name="Freeform 113"/>
              <p:cNvSpPr>
                <a:spLocks/>
              </p:cNvSpPr>
              <p:nvPr/>
            </p:nvSpPr>
            <p:spPr bwMode="auto">
              <a:xfrm>
                <a:off x="1420" y="1199"/>
                <a:ext cx="435" cy="735"/>
              </a:xfrm>
              <a:custGeom>
                <a:avLst/>
                <a:gdLst>
                  <a:gd name="T0" fmla="*/ 177 w 435"/>
                  <a:gd name="T1" fmla="*/ 8 h 735"/>
                  <a:gd name="T2" fmla="*/ 158 w 435"/>
                  <a:gd name="T3" fmla="*/ 126 h 735"/>
                  <a:gd name="T4" fmla="*/ 222 w 435"/>
                  <a:gd name="T5" fmla="*/ 268 h 735"/>
                  <a:gd name="T6" fmla="*/ 238 w 435"/>
                  <a:gd name="T7" fmla="*/ 274 h 735"/>
                  <a:gd name="T8" fmla="*/ 218 w 435"/>
                  <a:gd name="T9" fmla="*/ 372 h 735"/>
                  <a:gd name="T10" fmla="*/ 249 w 435"/>
                  <a:gd name="T11" fmla="*/ 372 h 735"/>
                  <a:gd name="T12" fmla="*/ 312 w 435"/>
                  <a:gd name="T13" fmla="*/ 479 h 735"/>
                  <a:gd name="T14" fmla="*/ 435 w 435"/>
                  <a:gd name="T15" fmla="*/ 483 h 735"/>
                  <a:gd name="T16" fmla="*/ 408 w 435"/>
                  <a:gd name="T17" fmla="*/ 735 h 735"/>
                  <a:gd name="T18" fmla="*/ 202 w 435"/>
                  <a:gd name="T19" fmla="*/ 700 h 735"/>
                  <a:gd name="T20" fmla="*/ 0 w 435"/>
                  <a:gd name="T21" fmla="*/ 661 h 735"/>
                  <a:gd name="T22" fmla="*/ 15 w 435"/>
                  <a:gd name="T23" fmla="*/ 522 h 735"/>
                  <a:gd name="T24" fmla="*/ 39 w 435"/>
                  <a:gd name="T25" fmla="*/ 479 h 735"/>
                  <a:gd name="T26" fmla="*/ 23 w 435"/>
                  <a:gd name="T27" fmla="*/ 440 h 735"/>
                  <a:gd name="T28" fmla="*/ 99 w 435"/>
                  <a:gd name="T29" fmla="*/ 332 h 735"/>
                  <a:gd name="T30" fmla="*/ 72 w 435"/>
                  <a:gd name="T31" fmla="*/ 301 h 735"/>
                  <a:gd name="T32" fmla="*/ 115 w 435"/>
                  <a:gd name="T33" fmla="*/ 0 h 735"/>
                  <a:gd name="T34" fmla="*/ 177 w 435"/>
                  <a:gd name="T35" fmla="*/ 8 h 735"/>
                  <a:gd name="T36" fmla="*/ 177 w 435"/>
                  <a:gd name="T37" fmla="*/ 8 h 7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5"/>
                  <a:gd name="T58" fmla="*/ 0 h 735"/>
                  <a:gd name="T59" fmla="*/ 435 w 435"/>
                  <a:gd name="T60" fmla="*/ 735 h 7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5" h="735">
                    <a:moveTo>
                      <a:pt x="177" y="8"/>
                    </a:moveTo>
                    <a:lnTo>
                      <a:pt x="158" y="126"/>
                    </a:lnTo>
                    <a:lnTo>
                      <a:pt x="222" y="268"/>
                    </a:lnTo>
                    <a:lnTo>
                      <a:pt x="238" y="274"/>
                    </a:lnTo>
                    <a:lnTo>
                      <a:pt x="218" y="372"/>
                    </a:lnTo>
                    <a:lnTo>
                      <a:pt x="249" y="372"/>
                    </a:lnTo>
                    <a:lnTo>
                      <a:pt x="312" y="479"/>
                    </a:lnTo>
                    <a:lnTo>
                      <a:pt x="435" y="483"/>
                    </a:lnTo>
                    <a:lnTo>
                      <a:pt x="408" y="735"/>
                    </a:lnTo>
                    <a:lnTo>
                      <a:pt x="202" y="700"/>
                    </a:lnTo>
                    <a:lnTo>
                      <a:pt x="0" y="661"/>
                    </a:lnTo>
                    <a:lnTo>
                      <a:pt x="15" y="522"/>
                    </a:lnTo>
                    <a:lnTo>
                      <a:pt x="39" y="479"/>
                    </a:lnTo>
                    <a:lnTo>
                      <a:pt x="23" y="440"/>
                    </a:lnTo>
                    <a:lnTo>
                      <a:pt x="99" y="332"/>
                    </a:lnTo>
                    <a:lnTo>
                      <a:pt x="72" y="301"/>
                    </a:lnTo>
                    <a:lnTo>
                      <a:pt x="115" y="0"/>
                    </a:lnTo>
                    <a:lnTo>
                      <a:pt x="177" y="8"/>
                    </a:lnTo>
                  </a:path>
                </a:pathLst>
              </a:custGeom>
              <a:grpFill/>
              <a:ln w="12700" cmpd="sng">
                <a:solidFill>
                  <a:srgbClr val="FFCC66"/>
                </a:solidFill>
                <a:prstDash val="solid"/>
                <a:round/>
                <a:headEnd/>
                <a:tailEnd/>
              </a:ln>
            </p:spPr>
            <p:txBody>
              <a:bodyPr/>
              <a:lstStyle/>
              <a:p>
                <a:endParaRPr lang="en-US" dirty="0"/>
              </a:p>
            </p:txBody>
          </p:sp>
          <p:sp>
            <p:nvSpPr>
              <p:cNvPr id="8340" name="Freeform 114"/>
              <p:cNvSpPr>
                <a:spLocks/>
              </p:cNvSpPr>
              <p:nvPr/>
            </p:nvSpPr>
            <p:spPr bwMode="auto">
              <a:xfrm>
                <a:off x="1531" y="1899"/>
                <a:ext cx="419" cy="503"/>
              </a:xfrm>
              <a:custGeom>
                <a:avLst/>
                <a:gdLst>
                  <a:gd name="T0" fmla="*/ 297 w 419"/>
                  <a:gd name="T1" fmla="*/ 35 h 503"/>
                  <a:gd name="T2" fmla="*/ 289 w 419"/>
                  <a:gd name="T3" fmla="*/ 134 h 503"/>
                  <a:gd name="T4" fmla="*/ 419 w 419"/>
                  <a:gd name="T5" fmla="*/ 142 h 503"/>
                  <a:gd name="T6" fmla="*/ 406 w 419"/>
                  <a:gd name="T7" fmla="*/ 293 h 503"/>
                  <a:gd name="T8" fmla="*/ 383 w 419"/>
                  <a:gd name="T9" fmla="*/ 503 h 503"/>
                  <a:gd name="T10" fmla="*/ 0 w 419"/>
                  <a:gd name="T11" fmla="*/ 482 h 503"/>
                  <a:gd name="T12" fmla="*/ 91 w 419"/>
                  <a:gd name="T13" fmla="*/ 0 h 503"/>
                  <a:gd name="T14" fmla="*/ 297 w 419"/>
                  <a:gd name="T15" fmla="*/ 35 h 503"/>
                  <a:gd name="T16" fmla="*/ 297 w 419"/>
                  <a:gd name="T17" fmla="*/ 35 h 503"/>
                  <a:gd name="T18" fmla="*/ 297 w 419"/>
                  <a:gd name="T19" fmla="*/ 35 h 5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9"/>
                  <a:gd name="T31" fmla="*/ 0 h 503"/>
                  <a:gd name="T32" fmla="*/ 419 w 419"/>
                  <a:gd name="T33" fmla="*/ 503 h 50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9" h="503">
                    <a:moveTo>
                      <a:pt x="297" y="35"/>
                    </a:moveTo>
                    <a:lnTo>
                      <a:pt x="289" y="134"/>
                    </a:lnTo>
                    <a:lnTo>
                      <a:pt x="419" y="142"/>
                    </a:lnTo>
                    <a:lnTo>
                      <a:pt x="406" y="293"/>
                    </a:lnTo>
                    <a:lnTo>
                      <a:pt x="383" y="503"/>
                    </a:lnTo>
                    <a:lnTo>
                      <a:pt x="0" y="482"/>
                    </a:lnTo>
                    <a:lnTo>
                      <a:pt x="91" y="0"/>
                    </a:lnTo>
                    <a:lnTo>
                      <a:pt x="297" y="35"/>
                    </a:lnTo>
                    <a:close/>
                  </a:path>
                </a:pathLst>
              </a:custGeom>
              <a:grpFill/>
              <a:ln w="12700" cmpd="sng">
                <a:solidFill>
                  <a:srgbClr val="FFCC66"/>
                </a:solidFill>
                <a:round/>
                <a:headEnd/>
                <a:tailEnd/>
              </a:ln>
            </p:spPr>
            <p:txBody>
              <a:bodyPr/>
              <a:lstStyle/>
              <a:p>
                <a:endParaRPr lang="en-US" dirty="0"/>
              </a:p>
            </p:txBody>
          </p:sp>
          <p:sp>
            <p:nvSpPr>
              <p:cNvPr id="8341" name="Freeform 115"/>
              <p:cNvSpPr>
                <a:spLocks/>
              </p:cNvSpPr>
              <p:nvPr/>
            </p:nvSpPr>
            <p:spPr bwMode="auto">
              <a:xfrm>
                <a:off x="1531" y="1899"/>
                <a:ext cx="419" cy="503"/>
              </a:xfrm>
              <a:custGeom>
                <a:avLst/>
                <a:gdLst>
                  <a:gd name="T0" fmla="*/ 297 w 419"/>
                  <a:gd name="T1" fmla="*/ 35 h 503"/>
                  <a:gd name="T2" fmla="*/ 289 w 419"/>
                  <a:gd name="T3" fmla="*/ 134 h 503"/>
                  <a:gd name="T4" fmla="*/ 419 w 419"/>
                  <a:gd name="T5" fmla="*/ 142 h 503"/>
                  <a:gd name="T6" fmla="*/ 406 w 419"/>
                  <a:gd name="T7" fmla="*/ 293 h 503"/>
                  <a:gd name="T8" fmla="*/ 383 w 419"/>
                  <a:gd name="T9" fmla="*/ 503 h 503"/>
                  <a:gd name="T10" fmla="*/ 0 w 419"/>
                  <a:gd name="T11" fmla="*/ 482 h 503"/>
                  <a:gd name="T12" fmla="*/ 91 w 419"/>
                  <a:gd name="T13" fmla="*/ 0 h 503"/>
                  <a:gd name="T14" fmla="*/ 297 w 419"/>
                  <a:gd name="T15" fmla="*/ 35 h 503"/>
                  <a:gd name="T16" fmla="*/ 297 w 419"/>
                  <a:gd name="T17" fmla="*/ 35 h 5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9"/>
                  <a:gd name="T28" fmla="*/ 0 h 503"/>
                  <a:gd name="T29" fmla="*/ 419 w 419"/>
                  <a:gd name="T30" fmla="*/ 503 h 50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9" h="503">
                    <a:moveTo>
                      <a:pt x="297" y="35"/>
                    </a:moveTo>
                    <a:lnTo>
                      <a:pt x="289" y="134"/>
                    </a:lnTo>
                    <a:lnTo>
                      <a:pt x="419" y="142"/>
                    </a:lnTo>
                    <a:lnTo>
                      <a:pt x="406" y="293"/>
                    </a:lnTo>
                    <a:lnTo>
                      <a:pt x="383" y="503"/>
                    </a:lnTo>
                    <a:lnTo>
                      <a:pt x="0" y="482"/>
                    </a:lnTo>
                    <a:lnTo>
                      <a:pt x="91" y="0"/>
                    </a:lnTo>
                    <a:lnTo>
                      <a:pt x="297" y="35"/>
                    </a:lnTo>
                  </a:path>
                </a:pathLst>
              </a:custGeom>
              <a:grpFill/>
              <a:ln w="12700" cmpd="sng">
                <a:solidFill>
                  <a:srgbClr val="FFCC66"/>
                </a:solidFill>
                <a:prstDash val="solid"/>
                <a:round/>
                <a:headEnd/>
                <a:tailEnd/>
              </a:ln>
            </p:spPr>
            <p:txBody>
              <a:bodyPr/>
              <a:lstStyle/>
              <a:p>
                <a:endParaRPr lang="en-US" dirty="0"/>
              </a:p>
            </p:txBody>
          </p:sp>
          <p:sp>
            <p:nvSpPr>
              <p:cNvPr id="8342" name="Freeform 116"/>
              <p:cNvSpPr>
                <a:spLocks/>
              </p:cNvSpPr>
              <p:nvPr/>
            </p:nvSpPr>
            <p:spPr bwMode="auto">
              <a:xfrm>
                <a:off x="1427" y="2381"/>
                <a:ext cx="487" cy="570"/>
              </a:xfrm>
              <a:custGeom>
                <a:avLst/>
                <a:gdLst>
                  <a:gd name="T0" fmla="*/ 24 w 487"/>
                  <a:gd name="T1" fmla="*/ 357 h 570"/>
                  <a:gd name="T2" fmla="*/ 0 w 487"/>
                  <a:gd name="T3" fmla="*/ 404 h 570"/>
                  <a:gd name="T4" fmla="*/ 270 w 487"/>
                  <a:gd name="T5" fmla="*/ 558 h 570"/>
                  <a:gd name="T6" fmla="*/ 428 w 487"/>
                  <a:gd name="T7" fmla="*/ 570 h 570"/>
                  <a:gd name="T8" fmla="*/ 487 w 487"/>
                  <a:gd name="T9" fmla="*/ 21 h 570"/>
                  <a:gd name="T10" fmla="*/ 104 w 487"/>
                  <a:gd name="T11" fmla="*/ 0 h 570"/>
                  <a:gd name="T12" fmla="*/ 96 w 487"/>
                  <a:gd name="T13" fmla="*/ 68 h 570"/>
                  <a:gd name="T14" fmla="*/ 76 w 487"/>
                  <a:gd name="T15" fmla="*/ 76 h 570"/>
                  <a:gd name="T16" fmla="*/ 65 w 487"/>
                  <a:gd name="T17" fmla="*/ 60 h 570"/>
                  <a:gd name="T18" fmla="*/ 57 w 487"/>
                  <a:gd name="T19" fmla="*/ 56 h 570"/>
                  <a:gd name="T20" fmla="*/ 36 w 487"/>
                  <a:gd name="T21" fmla="*/ 152 h 570"/>
                  <a:gd name="T22" fmla="*/ 32 w 487"/>
                  <a:gd name="T23" fmla="*/ 163 h 570"/>
                  <a:gd name="T24" fmla="*/ 65 w 487"/>
                  <a:gd name="T25" fmla="*/ 258 h 570"/>
                  <a:gd name="T26" fmla="*/ 28 w 487"/>
                  <a:gd name="T27" fmla="*/ 281 h 570"/>
                  <a:gd name="T28" fmla="*/ 16 w 487"/>
                  <a:gd name="T29" fmla="*/ 333 h 570"/>
                  <a:gd name="T30" fmla="*/ 24 w 487"/>
                  <a:gd name="T31" fmla="*/ 357 h 570"/>
                  <a:gd name="T32" fmla="*/ 24 w 487"/>
                  <a:gd name="T33" fmla="*/ 357 h 570"/>
                  <a:gd name="T34" fmla="*/ 24 w 487"/>
                  <a:gd name="T35" fmla="*/ 357 h 57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7"/>
                  <a:gd name="T55" fmla="*/ 0 h 570"/>
                  <a:gd name="T56" fmla="*/ 487 w 487"/>
                  <a:gd name="T57" fmla="*/ 570 h 57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7" h="570">
                    <a:moveTo>
                      <a:pt x="24" y="357"/>
                    </a:moveTo>
                    <a:lnTo>
                      <a:pt x="0" y="404"/>
                    </a:lnTo>
                    <a:lnTo>
                      <a:pt x="270" y="558"/>
                    </a:lnTo>
                    <a:lnTo>
                      <a:pt x="428" y="570"/>
                    </a:lnTo>
                    <a:lnTo>
                      <a:pt x="487" y="21"/>
                    </a:lnTo>
                    <a:lnTo>
                      <a:pt x="104" y="0"/>
                    </a:lnTo>
                    <a:lnTo>
                      <a:pt x="96" y="68"/>
                    </a:lnTo>
                    <a:lnTo>
                      <a:pt x="76" y="76"/>
                    </a:lnTo>
                    <a:lnTo>
                      <a:pt x="65" y="60"/>
                    </a:lnTo>
                    <a:lnTo>
                      <a:pt x="57" y="56"/>
                    </a:lnTo>
                    <a:lnTo>
                      <a:pt x="36" y="152"/>
                    </a:lnTo>
                    <a:lnTo>
                      <a:pt x="32" y="163"/>
                    </a:lnTo>
                    <a:lnTo>
                      <a:pt x="65" y="258"/>
                    </a:lnTo>
                    <a:lnTo>
                      <a:pt x="28" y="281"/>
                    </a:lnTo>
                    <a:lnTo>
                      <a:pt x="16" y="333"/>
                    </a:lnTo>
                    <a:lnTo>
                      <a:pt x="24" y="357"/>
                    </a:lnTo>
                    <a:close/>
                  </a:path>
                </a:pathLst>
              </a:custGeom>
              <a:grpFill/>
              <a:ln w="12700" cmpd="sng">
                <a:solidFill>
                  <a:srgbClr val="FFCC66"/>
                </a:solidFill>
                <a:round/>
                <a:headEnd/>
                <a:tailEnd/>
              </a:ln>
            </p:spPr>
            <p:txBody>
              <a:bodyPr/>
              <a:lstStyle/>
              <a:p>
                <a:endParaRPr lang="en-US" dirty="0"/>
              </a:p>
            </p:txBody>
          </p:sp>
          <p:sp>
            <p:nvSpPr>
              <p:cNvPr id="8343" name="Freeform 117"/>
              <p:cNvSpPr>
                <a:spLocks/>
              </p:cNvSpPr>
              <p:nvPr/>
            </p:nvSpPr>
            <p:spPr bwMode="auto">
              <a:xfrm>
                <a:off x="1427" y="2381"/>
                <a:ext cx="487" cy="570"/>
              </a:xfrm>
              <a:custGeom>
                <a:avLst/>
                <a:gdLst>
                  <a:gd name="T0" fmla="*/ 24 w 487"/>
                  <a:gd name="T1" fmla="*/ 357 h 570"/>
                  <a:gd name="T2" fmla="*/ 0 w 487"/>
                  <a:gd name="T3" fmla="*/ 404 h 570"/>
                  <a:gd name="T4" fmla="*/ 270 w 487"/>
                  <a:gd name="T5" fmla="*/ 558 h 570"/>
                  <a:gd name="T6" fmla="*/ 428 w 487"/>
                  <a:gd name="T7" fmla="*/ 570 h 570"/>
                  <a:gd name="T8" fmla="*/ 487 w 487"/>
                  <a:gd name="T9" fmla="*/ 21 h 570"/>
                  <a:gd name="T10" fmla="*/ 104 w 487"/>
                  <a:gd name="T11" fmla="*/ 0 h 570"/>
                  <a:gd name="T12" fmla="*/ 96 w 487"/>
                  <a:gd name="T13" fmla="*/ 68 h 570"/>
                  <a:gd name="T14" fmla="*/ 76 w 487"/>
                  <a:gd name="T15" fmla="*/ 76 h 570"/>
                  <a:gd name="T16" fmla="*/ 65 w 487"/>
                  <a:gd name="T17" fmla="*/ 60 h 570"/>
                  <a:gd name="T18" fmla="*/ 57 w 487"/>
                  <a:gd name="T19" fmla="*/ 56 h 570"/>
                  <a:gd name="T20" fmla="*/ 36 w 487"/>
                  <a:gd name="T21" fmla="*/ 152 h 570"/>
                  <a:gd name="T22" fmla="*/ 32 w 487"/>
                  <a:gd name="T23" fmla="*/ 163 h 570"/>
                  <a:gd name="T24" fmla="*/ 65 w 487"/>
                  <a:gd name="T25" fmla="*/ 258 h 570"/>
                  <a:gd name="T26" fmla="*/ 28 w 487"/>
                  <a:gd name="T27" fmla="*/ 281 h 570"/>
                  <a:gd name="T28" fmla="*/ 16 w 487"/>
                  <a:gd name="T29" fmla="*/ 333 h 570"/>
                  <a:gd name="T30" fmla="*/ 24 w 487"/>
                  <a:gd name="T31" fmla="*/ 357 h 570"/>
                  <a:gd name="T32" fmla="*/ 24 w 487"/>
                  <a:gd name="T33" fmla="*/ 357 h 57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87"/>
                  <a:gd name="T52" fmla="*/ 0 h 570"/>
                  <a:gd name="T53" fmla="*/ 487 w 487"/>
                  <a:gd name="T54" fmla="*/ 570 h 57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87" h="570">
                    <a:moveTo>
                      <a:pt x="24" y="357"/>
                    </a:moveTo>
                    <a:lnTo>
                      <a:pt x="0" y="404"/>
                    </a:lnTo>
                    <a:lnTo>
                      <a:pt x="270" y="558"/>
                    </a:lnTo>
                    <a:lnTo>
                      <a:pt x="428" y="570"/>
                    </a:lnTo>
                    <a:lnTo>
                      <a:pt x="487" y="21"/>
                    </a:lnTo>
                    <a:lnTo>
                      <a:pt x="104" y="0"/>
                    </a:lnTo>
                    <a:lnTo>
                      <a:pt x="96" y="68"/>
                    </a:lnTo>
                    <a:lnTo>
                      <a:pt x="76" y="76"/>
                    </a:lnTo>
                    <a:lnTo>
                      <a:pt x="65" y="60"/>
                    </a:lnTo>
                    <a:lnTo>
                      <a:pt x="57" y="56"/>
                    </a:lnTo>
                    <a:lnTo>
                      <a:pt x="36" y="152"/>
                    </a:lnTo>
                    <a:lnTo>
                      <a:pt x="32" y="163"/>
                    </a:lnTo>
                    <a:lnTo>
                      <a:pt x="65" y="258"/>
                    </a:lnTo>
                    <a:lnTo>
                      <a:pt x="28" y="281"/>
                    </a:lnTo>
                    <a:lnTo>
                      <a:pt x="16" y="333"/>
                    </a:lnTo>
                    <a:lnTo>
                      <a:pt x="24" y="357"/>
                    </a:lnTo>
                  </a:path>
                </a:pathLst>
              </a:custGeom>
              <a:grpFill/>
              <a:ln w="12700" cmpd="sng">
                <a:solidFill>
                  <a:srgbClr val="FFCC66"/>
                </a:solidFill>
                <a:prstDash val="solid"/>
                <a:round/>
                <a:headEnd/>
                <a:tailEnd/>
              </a:ln>
            </p:spPr>
            <p:txBody>
              <a:bodyPr/>
              <a:lstStyle/>
              <a:p>
                <a:endParaRPr lang="en-US" dirty="0"/>
              </a:p>
            </p:txBody>
          </p:sp>
          <p:sp>
            <p:nvSpPr>
              <p:cNvPr id="8344" name="Freeform 118"/>
              <p:cNvSpPr>
                <a:spLocks/>
              </p:cNvSpPr>
              <p:nvPr/>
            </p:nvSpPr>
            <p:spPr bwMode="auto">
              <a:xfrm>
                <a:off x="1029" y="1116"/>
                <a:ext cx="506" cy="384"/>
              </a:xfrm>
              <a:custGeom>
                <a:avLst/>
                <a:gdLst>
                  <a:gd name="T0" fmla="*/ 287 w 506"/>
                  <a:gd name="T1" fmla="*/ 344 h 384"/>
                  <a:gd name="T2" fmla="*/ 117 w 506"/>
                  <a:gd name="T3" fmla="*/ 347 h 384"/>
                  <a:gd name="T4" fmla="*/ 78 w 506"/>
                  <a:gd name="T5" fmla="*/ 328 h 384"/>
                  <a:gd name="T6" fmla="*/ 78 w 506"/>
                  <a:gd name="T7" fmla="*/ 289 h 384"/>
                  <a:gd name="T8" fmla="*/ 12 w 506"/>
                  <a:gd name="T9" fmla="*/ 261 h 384"/>
                  <a:gd name="T10" fmla="*/ 8 w 506"/>
                  <a:gd name="T11" fmla="*/ 249 h 384"/>
                  <a:gd name="T12" fmla="*/ 12 w 506"/>
                  <a:gd name="T13" fmla="*/ 162 h 384"/>
                  <a:gd name="T14" fmla="*/ 12 w 506"/>
                  <a:gd name="T15" fmla="*/ 150 h 384"/>
                  <a:gd name="T16" fmla="*/ 8 w 506"/>
                  <a:gd name="T17" fmla="*/ 123 h 384"/>
                  <a:gd name="T18" fmla="*/ 4 w 506"/>
                  <a:gd name="T19" fmla="*/ 99 h 384"/>
                  <a:gd name="T20" fmla="*/ 0 w 506"/>
                  <a:gd name="T21" fmla="*/ 72 h 384"/>
                  <a:gd name="T22" fmla="*/ 23 w 506"/>
                  <a:gd name="T23" fmla="*/ 31 h 384"/>
                  <a:gd name="T24" fmla="*/ 90 w 506"/>
                  <a:gd name="T25" fmla="*/ 83 h 384"/>
                  <a:gd name="T26" fmla="*/ 121 w 506"/>
                  <a:gd name="T27" fmla="*/ 43 h 384"/>
                  <a:gd name="T28" fmla="*/ 117 w 506"/>
                  <a:gd name="T29" fmla="*/ 31 h 384"/>
                  <a:gd name="T30" fmla="*/ 117 w 506"/>
                  <a:gd name="T31" fmla="*/ 12 h 384"/>
                  <a:gd name="T32" fmla="*/ 121 w 506"/>
                  <a:gd name="T33" fmla="*/ 0 h 384"/>
                  <a:gd name="T34" fmla="*/ 506 w 506"/>
                  <a:gd name="T35" fmla="*/ 83 h 384"/>
                  <a:gd name="T36" fmla="*/ 463 w 506"/>
                  <a:gd name="T37" fmla="*/ 384 h 384"/>
                  <a:gd name="T38" fmla="*/ 287 w 506"/>
                  <a:gd name="T39" fmla="*/ 344 h 384"/>
                  <a:gd name="T40" fmla="*/ 287 w 506"/>
                  <a:gd name="T41" fmla="*/ 344 h 3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6"/>
                  <a:gd name="T64" fmla="*/ 0 h 384"/>
                  <a:gd name="T65" fmla="*/ 506 w 506"/>
                  <a:gd name="T66" fmla="*/ 384 h 3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6" h="384">
                    <a:moveTo>
                      <a:pt x="287" y="344"/>
                    </a:moveTo>
                    <a:lnTo>
                      <a:pt x="117" y="347"/>
                    </a:lnTo>
                    <a:lnTo>
                      <a:pt x="78" y="328"/>
                    </a:lnTo>
                    <a:lnTo>
                      <a:pt x="78" y="289"/>
                    </a:lnTo>
                    <a:lnTo>
                      <a:pt x="12" y="261"/>
                    </a:lnTo>
                    <a:lnTo>
                      <a:pt x="8" y="249"/>
                    </a:lnTo>
                    <a:lnTo>
                      <a:pt x="12" y="162"/>
                    </a:lnTo>
                    <a:lnTo>
                      <a:pt x="12" y="150"/>
                    </a:lnTo>
                    <a:lnTo>
                      <a:pt x="8" y="123"/>
                    </a:lnTo>
                    <a:lnTo>
                      <a:pt x="4" y="99"/>
                    </a:lnTo>
                    <a:lnTo>
                      <a:pt x="0" y="72"/>
                    </a:lnTo>
                    <a:lnTo>
                      <a:pt x="23" y="31"/>
                    </a:lnTo>
                    <a:lnTo>
                      <a:pt x="90" y="83"/>
                    </a:lnTo>
                    <a:lnTo>
                      <a:pt x="121" y="43"/>
                    </a:lnTo>
                    <a:lnTo>
                      <a:pt x="117" y="31"/>
                    </a:lnTo>
                    <a:lnTo>
                      <a:pt x="117" y="12"/>
                    </a:lnTo>
                    <a:lnTo>
                      <a:pt x="121" y="0"/>
                    </a:lnTo>
                    <a:lnTo>
                      <a:pt x="506" y="83"/>
                    </a:lnTo>
                    <a:lnTo>
                      <a:pt x="463" y="384"/>
                    </a:lnTo>
                    <a:lnTo>
                      <a:pt x="287" y="344"/>
                    </a:lnTo>
                    <a:close/>
                  </a:path>
                </a:pathLst>
              </a:custGeom>
              <a:grpFill/>
              <a:ln w="12700" cmpd="sng">
                <a:solidFill>
                  <a:srgbClr val="FFCC66"/>
                </a:solidFill>
                <a:round/>
                <a:headEnd/>
                <a:tailEnd/>
              </a:ln>
            </p:spPr>
            <p:txBody>
              <a:bodyPr/>
              <a:lstStyle/>
              <a:p>
                <a:endParaRPr lang="en-US" dirty="0"/>
              </a:p>
            </p:txBody>
          </p:sp>
          <p:sp>
            <p:nvSpPr>
              <p:cNvPr id="8345" name="Freeform 119"/>
              <p:cNvSpPr>
                <a:spLocks/>
              </p:cNvSpPr>
              <p:nvPr/>
            </p:nvSpPr>
            <p:spPr bwMode="auto">
              <a:xfrm>
                <a:off x="1029" y="1116"/>
                <a:ext cx="506" cy="384"/>
              </a:xfrm>
              <a:custGeom>
                <a:avLst/>
                <a:gdLst>
                  <a:gd name="T0" fmla="*/ 287 w 506"/>
                  <a:gd name="T1" fmla="*/ 344 h 384"/>
                  <a:gd name="T2" fmla="*/ 117 w 506"/>
                  <a:gd name="T3" fmla="*/ 347 h 384"/>
                  <a:gd name="T4" fmla="*/ 78 w 506"/>
                  <a:gd name="T5" fmla="*/ 328 h 384"/>
                  <a:gd name="T6" fmla="*/ 78 w 506"/>
                  <a:gd name="T7" fmla="*/ 289 h 384"/>
                  <a:gd name="T8" fmla="*/ 12 w 506"/>
                  <a:gd name="T9" fmla="*/ 261 h 384"/>
                  <a:gd name="T10" fmla="*/ 8 w 506"/>
                  <a:gd name="T11" fmla="*/ 249 h 384"/>
                  <a:gd name="T12" fmla="*/ 12 w 506"/>
                  <a:gd name="T13" fmla="*/ 162 h 384"/>
                  <a:gd name="T14" fmla="*/ 12 w 506"/>
                  <a:gd name="T15" fmla="*/ 150 h 384"/>
                  <a:gd name="T16" fmla="*/ 8 w 506"/>
                  <a:gd name="T17" fmla="*/ 123 h 384"/>
                  <a:gd name="T18" fmla="*/ 4 w 506"/>
                  <a:gd name="T19" fmla="*/ 99 h 384"/>
                  <a:gd name="T20" fmla="*/ 0 w 506"/>
                  <a:gd name="T21" fmla="*/ 72 h 384"/>
                  <a:gd name="T22" fmla="*/ 23 w 506"/>
                  <a:gd name="T23" fmla="*/ 31 h 384"/>
                  <a:gd name="T24" fmla="*/ 90 w 506"/>
                  <a:gd name="T25" fmla="*/ 83 h 384"/>
                  <a:gd name="T26" fmla="*/ 121 w 506"/>
                  <a:gd name="T27" fmla="*/ 43 h 384"/>
                  <a:gd name="T28" fmla="*/ 117 w 506"/>
                  <a:gd name="T29" fmla="*/ 31 h 384"/>
                  <a:gd name="T30" fmla="*/ 117 w 506"/>
                  <a:gd name="T31" fmla="*/ 12 h 384"/>
                  <a:gd name="T32" fmla="*/ 121 w 506"/>
                  <a:gd name="T33" fmla="*/ 0 h 384"/>
                  <a:gd name="T34" fmla="*/ 506 w 506"/>
                  <a:gd name="T35" fmla="*/ 83 h 384"/>
                  <a:gd name="T36" fmla="*/ 463 w 506"/>
                  <a:gd name="T37" fmla="*/ 384 h 384"/>
                  <a:gd name="T38" fmla="*/ 287 w 506"/>
                  <a:gd name="T39" fmla="*/ 344 h 384"/>
                  <a:gd name="T40" fmla="*/ 287 w 506"/>
                  <a:gd name="T41" fmla="*/ 344 h 3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6"/>
                  <a:gd name="T64" fmla="*/ 0 h 384"/>
                  <a:gd name="T65" fmla="*/ 506 w 506"/>
                  <a:gd name="T66" fmla="*/ 384 h 3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6" h="384">
                    <a:moveTo>
                      <a:pt x="287" y="344"/>
                    </a:moveTo>
                    <a:lnTo>
                      <a:pt x="117" y="347"/>
                    </a:lnTo>
                    <a:lnTo>
                      <a:pt x="78" y="328"/>
                    </a:lnTo>
                    <a:lnTo>
                      <a:pt x="78" y="289"/>
                    </a:lnTo>
                    <a:lnTo>
                      <a:pt x="12" y="261"/>
                    </a:lnTo>
                    <a:lnTo>
                      <a:pt x="8" y="249"/>
                    </a:lnTo>
                    <a:lnTo>
                      <a:pt x="12" y="162"/>
                    </a:lnTo>
                    <a:lnTo>
                      <a:pt x="12" y="150"/>
                    </a:lnTo>
                    <a:lnTo>
                      <a:pt x="8" y="123"/>
                    </a:lnTo>
                    <a:lnTo>
                      <a:pt x="4" y="99"/>
                    </a:lnTo>
                    <a:lnTo>
                      <a:pt x="0" y="72"/>
                    </a:lnTo>
                    <a:lnTo>
                      <a:pt x="23" y="31"/>
                    </a:lnTo>
                    <a:lnTo>
                      <a:pt x="90" y="83"/>
                    </a:lnTo>
                    <a:lnTo>
                      <a:pt x="121" y="43"/>
                    </a:lnTo>
                    <a:lnTo>
                      <a:pt x="117" y="31"/>
                    </a:lnTo>
                    <a:lnTo>
                      <a:pt x="117" y="12"/>
                    </a:lnTo>
                    <a:lnTo>
                      <a:pt x="121" y="0"/>
                    </a:lnTo>
                    <a:lnTo>
                      <a:pt x="506" y="83"/>
                    </a:lnTo>
                    <a:lnTo>
                      <a:pt x="463" y="384"/>
                    </a:lnTo>
                    <a:lnTo>
                      <a:pt x="287" y="344"/>
                    </a:lnTo>
                  </a:path>
                </a:pathLst>
              </a:custGeom>
              <a:grpFill/>
              <a:ln w="12700" cmpd="sng">
                <a:solidFill>
                  <a:srgbClr val="FFCC66"/>
                </a:solidFill>
                <a:prstDash val="solid"/>
                <a:round/>
                <a:headEnd/>
                <a:tailEnd/>
              </a:ln>
            </p:spPr>
            <p:txBody>
              <a:bodyPr/>
              <a:lstStyle/>
              <a:p>
                <a:endParaRPr lang="en-US" dirty="0"/>
              </a:p>
            </p:txBody>
          </p:sp>
          <p:sp>
            <p:nvSpPr>
              <p:cNvPr id="8346" name="Freeform 120"/>
              <p:cNvSpPr>
                <a:spLocks/>
              </p:cNvSpPr>
              <p:nvPr/>
            </p:nvSpPr>
            <p:spPr bwMode="auto">
              <a:xfrm>
                <a:off x="910" y="1377"/>
                <a:ext cx="609" cy="483"/>
              </a:xfrm>
              <a:custGeom>
                <a:avLst/>
                <a:gdLst>
                  <a:gd name="T0" fmla="*/ 0 w 609"/>
                  <a:gd name="T1" fmla="*/ 324 h 483"/>
                  <a:gd name="T2" fmla="*/ 12 w 609"/>
                  <a:gd name="T3" fmla="*/ 301 h 483"/>
                  <a:gd name="T4" fmla="*/ 123 w 609"/>
                  <a:gd name="T5" fmla="*/ 35 h 483"/>
                  <a:gd name="T6" fmla="*/ 131 w 609"/>
                  <a:gd name="T7" fmla="*/ 35 h 483"/>
                  <a:gd name="T8" fmla="*/ 131 w 609"/>
                  <a:gd name="T9" fmla="*/ 0 h 483"/>
                  <a:gd name="T10" fmla="*/ 197 w 609"/>
                  <a:gd name="T11" fmla="*/ 28 h 483"/>
                  <a:gd name="T12" fmla="*/ 197 w 609"/>
                  <a:gd name="T13" fmla="*/ 67 h 483"/>
                  <a:gd name="T14" fmla="*/ 236 w 609"/>
                  <a:gd name="T15" fmla="*/ 86 h 483"/>
                  <a:gd name="T16" fmla="*/ 406 w 609"/>
                  <a:gd name="T17" fmla="*/ 83 h 483"/>
                  <a:gd name="T18" fmla="*/ 582 w 609"/>
                  <a:gd name="T19" fmla="*/ 123 h 483"/>
                  <a:gd name="T20" fmla="*/ 609 w 609"/>
                  <a:gd name="T21" fmla="*/ 154 h 483"/>
                  <a:gd name="T22" fmla="*/ 533 w 609"/>
                  <a:gd name="T23" fmla="*/ 262 h 483"/>
                  <a:gd name="T24" fmla="*/ 549 w 609"/>
                  <a:gd name="T25" fmla="*/ 301 h 483"/>
                  <a:gd name="T26" fmla="*/ 525 w 609"/>
                  <a:gd name="T27" fmla="*/ 344 h 483"/>
                  <a:gd name="T28" fmla="*/ 510 w 609"/>
                  <a:gd name="T29" fmla="*/ 483 h 483"/>
                  <a:gd name="T30" fmla="*/ 304 w 609"/>
                  <a:gd name="T31" fmla="*/ 447 h 483"/>
                  <a:gd name="T32" fmla="*/ 8 w 609"/>
                  <a:gd name="T33" fmla="*/ 392 h 483"/>
                  <a:gd name="T34" fmla="*/ 0 w 609"/>
                  <a:gd name="T35" fmla="*/ 324 h 483"/>
                  <a:gd name="T36" fmla="*/ 0 w 609"/>
                  <a:gd name="T37" fmla="*/ 324 h 4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9"/>
                  <a:gd name="T58" fmla="*/ 0 h 483"/>
                  <a:gd name="T59" fmla="*/ 609 w 609"/>
                  <a:gd name="T60" fmla="*/ 483 h 48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9" h="483">
                    <a:moveTo>
                      <a:pt x="0" y="324"/>
                    </a:moveTo>
                    <a:lnTo>
                      <a:pt x="12" y="301"/>
                    </a:lnTo>
                    <a:lnTo>
                      <a:pt x="123" y="35"/>
                    </a:lnTo>
                    <a:lnTo>
                      <a:pt x="131" y="35"/>
                    </a:lnTo>
                    <a:lnTo>
                      <a:pt x="131" y="0"/>
                    </a:lnTo>
                    <a:lnTo>
                      <a:pt x="197" y="28"/>
                    </a:lnTo>
                    <a:lnTo>
                      <a:pt x="197" y="67"/>
                    </a:lnTo>
                    <a:lnTo>
                      <a:pt x="236" y="86"/>
                    </a:lnTo>
                    <a:lnTo>
                      <a:pt x="406" y="83"/>
                    </a:lnTo>
                    <a:lnTo>
                      <a:pt x="582" y="123"/>
                    </a:lnTo>
                    <a:lnTo>
                      <a:pt x="609" y="154"/>
                    </a:lnTo>
                    <a:lnTo>
                      <a:pt x="533" y="262"/>
                    </a:lnTo>
                    <a:lnTo>
                      <a:pt x="549" y="301"/>
                    </a:lnTo>
                    <a:lnTo>
                      <a:pt x="525" y="344"/>
                    </a:lnTo>
                    <a:lnTo>
                      <a:pt x="510" y="483"/>
                    </a:lnTo>
                    <a:lnTo>
                      <a:pt x="304" y="447"/>
                    </a:lnTo>
                    <a:lnTo>
                      <a:pt x="8" y="392"/>
                    </a:lnTo>
                    <a:lnTo>
                      <a:pt x="0" y="324"/>
                    </a:lnTo>
                    <a:close/>
                  </a:path>
                </a:pathLst>
              </a:custGeom>
              <a:grpFill/>
              <a:ln w="12700" cmpd="sng">
                <a:solidFill>
                  <a:srgbClr val="FFCC66"/>
                </a:solidFill>
                <a:round/>
                <a:headEnd/>
                <a:tailEnd/>
              </a:ln>
            </p:spPr>
            <p:txBody>
              <a:bodyPr/>
              <a:lstStyle/>
              <a:p>
                <a:endParaRPr lang="en-US" dirty="0"/>
              </a:p>
            </p:txBody>
          </p:sp>
          <p:sp>
            <p:nvSpPr>
              <p:cNvPr id="8347" name="Freeform 121"/>
              <p:cNvSpPr>
                <a:spLocks/>
              </p:cNvSpPr>
              <p:nvPr/>
            </p:nvSpPr>
            <p:spPr bwMode="auto">
              <a:xfrm>
                <a:off x="910" y="1377"/>
                <a:ext cx="609" cy="483"/>
              </a:xfrm>
              <a:custGeom>
                <a:avLst/>
                <a:gdLst>
                  <a:gd name="T0" fmla="*/ 0 w 609"/>
                  <a:gd name="T1" fmla="*/ 324 h 483"/>
                  <a:gd name="T2" fmla="*/ 12 w 609"/>
                  <a:gd name="T3" fmla="*/ 301 h 483"/>
                  <a:gd name="T4" fmla="*/ 123 w 609"/>
                  <a:gd name="T5" fmla="*/ 35 h 483"/>
                  <a:gd name="T6" fmla="*/ 131 w 609"/>
                  <a:gd name="T7" fmla="*/ 35 h 483"/>
                  <a:gd name="T8" fmla="*/ 131 w 609"/>
                  <a:gd name="T9" fmla="*/ 0 h 483"/>
                  <a:gd name="T10" fmla="*/ 197 w 609"/>
                  <a:gd name="T11" fmla="*/ 28 h 483"/>
                  <a:gd name="T12" fmla="*/ 197 w 609"/>
                  <a:gd name="T13" fmla="*/ 67 h 483"/>
                  <a:gd name="T14" fmla="*/ 236 w 609"/>
                  <a:gd name="T15" fmla="*/ 86 h 483"/>
                  <a:gd name="T16" fmla="*/ 406 w 609"/>
                  <a:gd name="T17" fmla="*/ 83 h 483"/>
                  <a:gd name="T18" fmla="*/ 582 w 609"/>
                  <a:gd name="T19" fmla="*/ 123 h 483"/>
                  <a:gd name="T20" fmla="*/ 609 w 609"/>
                  <a:gd name="T21" fmla="*/ 154 h 483"/>
                  <a:gd name="T22" fmla="*/ 533 w 609"/>
                  <a:gd name="T23" fmla="*/ 262 h 483"/>
                  <a:gd name="T24" fmla="*/ 549 w 609"/>
                  <a:gd name="T25" fmla="*/ 301 h 483"/>
                  <a:gd name="T26" fmla="*/ 525 w 609"/>
                  <a:gd name="T27" fmla="*/ 344 h 483"/>
                  <a:gd name="T28" fmla="*/ 510 w 609"/>
                  <a:gd name="T29" fmla="*/ 483 h 483"/>
                  <a:gd name="T30" fmla="*/ 304 w 609"/>
                  <a:gd name="T31" fmla="*/ 447 h 483"/>
                  <a:gd name="T32" fmla="*/ 8 w 609"/>
                  <a:gd name="T33" fmla="*/ 392 h 483"/>
                  <a:gd name="T34" fmla="*/ 0 w 609"/>
                  <a:gd name="T35" fmla="*/ 324 h 483"/>
                  <a:gd name="T36" fmla="*/ 0 w 609"/>
                  <a:gd name="T37" fmla="*/ 324 h 4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9"/>
                  <a:gd name="T58" fmla="*/ 0 h 483"/>
                  <a:gd name="T59" fmla="*/ 609 w 609"/>
                  <a:gd name="T60" fmla="*/ 483 h 48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9" h="483">
                    <a:moveTo>
                      <a:pt x="0" y="324"/>
                    </a:moveTo>
                    <a:lnTo>
                      <a:pt x="12" y="301"/>
                    </a:lnTo>
                    <a:lnTo>
                      <a:pt x="123" y="35"/>
                    </a:lnTo>
                    <a:lnTo>
                      <a:pt x="131" y="35"/>
                    </a:lnTo>
                    <a:lnTo>
                      <a:pt x="131" y="0"/>
                    </a:lnTo>
                    <a:lnTo>
                      <a:pt x="197" y="28"/>
                    </a:lnTo>
                    <a:lnTo>
                      <a:pt x="197" y="67"/>
                    </a:lnTo>
                    <a:lnTo>
                      <a:pt x="236" y="86"/>
                    </a:lnTo>
                    <a:lnTo>
                      <a:pt x="406" y="83"/>
                    </a:lnTo>
                    <a:lnTo>
                      <a:pt x="582" y="123"/>
                    </a:lnTo>
                    <a:lnTo>
                      <a:pt x="609" y="154"/>
                    </a:lnTo>
                    <a:lnTo>
                      <a:pt x="533" y="262"/>
                    </a:lnTo>
                    <a:lnTo>
                      <a:pt x="549" y="301"/>
                    </a:lnTo>
                    <a:lnTo>
                      <a:pt x="525" y="344"/>
                    </a:lnTo>
                    <a:lnTo>
                      <a:pt x="510" y="483"/>
                    </a:lnTo>
                    <a:lnTo>
                      <a:pt x="304" y="447"/>
                    </a:lnTo>
                    <a:lnTo>
                      <a:pt x="8" y="392"/>
                    </a:lnTo>
                    <a:lnTo>
                      <a:pt x="0" y="324"/>
                    </a:lnTo>
                  </a:path>
                </a:pathLst>
              </a:custGeom>
              <a:grpFill/>
              <a:ln w="12700" cmpd="sng">
                <a:solidFill>
                  <a:srgbClr val="FFCC66"/>
                </a:solidFill>
                <a:prstDash val="solid"/>
                <a:round/>
                <a:headEnd/>
                <a:tailEnd/>
              </a:ln>
            </p:spPr>
            <p:txBody>
              <a:bodyPr/>
              <a:lstStyle/>
              <a:p>
                <a:endParaRPr lang="en-US" dirty="0"/>
              </a:p>
            </p:txBody>
          </p:sp>
          <p:sp>
            <p:nvSpPr>
              <p:cNvPr id="8348" name="Freeform 122"/>
              <p:cNvSpPr>
                <a:spLocks/>
              </p:cNvSpPr>
              <p:nvPr/>
            </p:nvSpPr>
            <p:spPr bwMode="auto">
              <a:xfrm>
                <a:off x="1146" y="1824"/>
                <a:ext cx="476" cy="709"/>
              </a:xfrm>
              <a:custGeom>
                <a:avLst/>
                <a:gdLst>
                  <a:gd name="T0" fmla="*/ 274 w 476"/>
                  <a:gd name="T1" fmla="*/ 36 h 709"/>
                  <a:gd name="T2" fmla="*/ 476 w 476"/>
                  <a:gd name="T3" fmla="*/ 75 h 709"/>
                  <a:gd name="T4" fmla="*/ 385 w 476"/>
                  <a:gd name="T5" fmla="*/ 557 h 709"/>
                  <a:gd name="T6" fmla="*/ 377 w 476"/>
                  <a:gd name="T7" fmla="*/ 625 h 709"/>
                  <a:gd name="T8" fmla="*/ 357 w 476"/>
                  <a:gd name="T9" fmla="*/ 633 h 709"/>
                  <a:gd name="T10" fmla="*/ 346 w 476"/>
                  <a:gd name="T11" fmla="*/ 617 h 709"/>
                  <a:gd name="T12" fmla="*/ 338 w 476"/>
                  <a:gd name="T13" fmla="*/ 613 h 709"/>
                  <a:gd name="T14" fmla="*/ 317 w 476"/>
                  <a:gd name="T15" fmla="*/ 709 h 709"/>
                  <a:gd name="T16" fmla="*/ 0 w 476"/>
                  <a:gd name="T17" fmla="*/ 285 h 709"/>
                  <a:gd name="T18" fmla="*/ 68 w 476"/>
                  <a:gd name="T19" fmla="*/ 0 h 709"/>
                  <a:gd name="T20" fmla="*/ 274 w 476"/>
                  <a:gd name="T21" fmla="*/ 36 h 709"/>
                  <a:gd name="T22" fmla="*/ 274 w 476"/>
                  <a:gd name="T23" fmla="*/ 36 h 709"/>
                  <a:gd name="T24" fmla="*/ 274 w 476"/>
                  <a:gd name="T25" fmla="*/ 36 h 7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76"/>
                  <a:gd name="T40" fmla="*/ 0 h 709"/>
                  <a:gd name="T41" fmla="*/ 476 w 476"/>
                  <a:gd name="T42" fmla="*/ 709 h 70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76" h="709">
                    <a:moveTo>
                      <a:pt x="274" y="36"/>
                    </a:moveTo>
                    <a:lnTo>
                      <a:pt x="476" y="75"/>
                    </a:lnTo>
                    <a:lnTo>
                      <a:pt x="385" y="557"/>
                    </a:lnTo>
                    <a:lnTo>
                      <a:pt x="377" y="625"/>
                    </a:lnTo>
                    <a:lnTo>
                      <a:pt x="357" y="633"/>
                    </a:lnTo>
                    <a:lnTo>
                      <a:pt x="346" y="617"/>
                    </a:lnTo>
                    <a:lnTo>
                      <a:pt x="338" y="613"/>
                    </a:lnTo>
                    <a:lnTo>
                      <a:pt x="317" y="709"/>
                    </a:lnTo>
                    <a:lnTo>
                      <a:pt x="0" y="285"/>
                    </a:lnTo>
                    <a:lnTo>
                      <a:pt x="68" y="0"/>
                    </a:lnTo>
                    <a:lnTo>
                      <a:pt x="274" y="36"/>
                    </a:lnTo>
                    <a:close/>
                  </a:path>
                </a:pathLst>
              </a:custGeom>
              <a:grpFill/>
              <a:ln w="12700" cmpd="sng">
                <a:solidFill>
                  <a:srgbClr val="FFCC66"/>
                </a:solidFill>
                <a:round/>
                <a:headEnd/>
                <a:tailEnd/>
              </a:ln>
            </p:spPr>
            <p:txBody>
              <a:bodyPr/>
              <a:lstStyle/>
              <a:p>
                <a:endParaRPr lang="en-US" dirty="0"/>
              </a:p>
            </p:txBody>
          </p:sp>
          <p:sp>
            <p:nvSpPr>
              <p:cNvPr id="8349" name="Freeform 123"/>
              <p:cNvSpPr>
                <a:spLocks/>
              </p:cNvSpPr>
              <p:nvPr/>
            </p:nvSpPr>
            <p:spPr bwMode="auto">
              <a:xfrm>
                <a:off x="1146" y="1824"/>
                <a:ext cx="476" cy="709"/>
              </a:xfrm>
              <a:custGeom>
                <a:avLst/>
                <a:gdLst>
                  <a:gd name="T0" fmla="*/ 274 w 476"/>
                  <a:gd name="T1" fmla="*/ 36 h 709"/>
                  <a:gd name="T2" fmla="*/ 476 w 476"/>
                  <a:gd name="T3" fmla="*/ 75 h 709"/>
                  <a:gd name="T4" fmla="*/ 385 w 476"/>
                  <a:gd name="T5" fmla="*/ 557 h 709"/>
                  <a:gd name="T6" fmla="*/ 377 w 476"/>
                  <a:gd name="T7" fmla="*/ 625 h 709"/>
                  <a:gd name="T8" fmla="*/ 357 w 476"/>
                  <a:gd name="T9" fmla="*/ 633 h 709"/>
                  <a:gd name="T10" fmla="*/ 346 w 476"/>
                  <a:gd name="T11" fmla="*/ 617 h 709"/>
                  <a:gd name="T12" fmla="*/ 338 w 476"/>
                  <a:gd name="T13" fmla="*/ 613 h 709"/>
                  <a:gd name="T14" fmla="*/ 317 w 476"/>
                  <a:gd name="T15" fmla="*/ 709 h 709"/>
                  <a:gd name="T16" fmla="*/ 0 w 476"/>
                  <a:gd name="T17" fmla="*/ 285 h 709"/>
                  <a:gd name="T18" fmla="*/ 68 w 476"/>
                  <a:gd name="T19" fmla="*/ 0 h 709"/>
                  <a:gd name="T20" fmla="*/ 274 w 476"/>
                  <a:gd name="T21" fmla="*/ 36 h 709"/>
                  <a:gd name="T22" fmla="*/ 274 w 476"/>
                  <a:gd name="T23" fmla="*/ 36 h 7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76"/>
                  <a:gd name="T37" fmla="*/ 0 h 709"/>
                  <a:gd name="T38" fmla="*/ 476 w 476"/>
                  <a:gd name="T39" fmla="*/ 709 h 70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76" h="709">
                    <a:moveTo>
                      <a:pt x="274" y="36"/>
                    </a:moveTo>
                    <a:lnTo>
                      <a:pt x="476" y="75"/>
                    </a:lnTo>
                    <a:lnTo>
                      <a:pt x="385" y="557"/>
                    </a:lnTo>
                    <a:lnTo>
                      <a:pt x="377" y="625"/>
                    </a:lnTo>
                    <a:lnTo>
                      <a:pt x="357" y="633"/>
                    </a:lnTo>
                    <a:lnTo>
                      <a:pt x="346" y="617"/>
                    </a:lnTo>
                    <a:lnTo>
                      <a:pt x="338" y="613"/>
                    </a:lnTo>
                    <a:lnTo>
                      <a:pt x="317" y="709"/>
                    </a:lnTo>
                    <a:lnTo>
                      <a:pt x="0" y="285"/>
                    </a:lnTo>
                    <a:lnTo>
                      <a:pt x="68" y="0"/>
                    </a:lnTo>
                    <a:lnTo>
                      <a:pt x="274" y="36"/>
                    </a:lnTo>
                  </a:path>
                </a:pathLst>
              </a:custGeom>
              <a:grpFill/>
              <a:ln w="12700" cmpd="sng">
                <a:solidFill>
                  <a:srgbClr val="FFCC66"/>
                </a:solidFill>
                <a:prstDash val="solid"/>
                <a:round/>
                <a:headEnd/>
                <a:tailEnd/>
              </a:ln>
            </p:spPr>
            <p:txBody>
              <a:bodyPr/>
              <a:lstStyle/>
              <a:p>
                <a:endParaRPr lang="en-US" dirty="0"/>
              </a:p>
            </p:txBody>
          </p:sp>
          <p:sp>
            <p:nvSpPr>
              <p:cNvPr id="8350" name="Freeform 124"/>
              <p:cNvSpPr>
                <a:spLocks/>
              </p:cNvSpPr>
              <p:nvPr/>
            </p:nvSpPr>
            <p:spPr bwMode="auto">
              <a:xfrm>
                <a:off x="867" y="1768"/>
                <a:ext cx="625" cy="1017"/>
              </a:xfrm>
              <a:custGeom>
                <a:avLst/>
                <a:gdLst>
                  <a:gd name="T0" fmla="*/ 51 w 625"/>
                  <a:gd name="T1" fmla="*/ 0 h 1017"/>
                  <a:gd name="T2" fmla="*/ 347 w 625"/>
                  <a:gd name="T3" fmla="*/ 56 h 1017"/>
                  <a:gd name="T4" fmla="*/ 279 w 625"/>
                  <a:gd name="T5" fmla="*/ 337 h 1017"/>
                  <a:gd name="T6" fmla="*/ 596 w 625"/>
                  <a:gd name="T7" fmla="*/ 765 h 1017"/>
                  <a:gd name="T8" fmla="*/ 592 w 625"/>
                  <a:gd name="T9" fmla="*/ 776 h 1017"/>
                  <a:gd name="T10" fmla="*/ 625 w 625"/>
                  <a:gd name="T11" fmla="*/ 871 h 1017"/>
                  <a:gd name="T12" fmla="*/ 588 w 625"/>
                  <a:gd name="T13" fmla="*/ 894 h 1017"/>
                  <a:gd name="T14" fmla="*/ 576 w 625"/>
                  <a:gd name="T15" fmla="*/ 950 h 1017"/>
                  <a:gd name="T16" fmla="*/ 584 w 625"/>
                  <a:gd name="T17" fmla="*/ 970 h 1017"/>
                  <a:gd name="T18" fmla="*/ 560 w 625"/>
                  <a:gd name="T19" fmla="*/ 1017 h 1017"/>
                  <a:gd name="T20" fmla="*/ 545 w 625"/>
                  <a:gd name="T21" fmla="*/ 1005 h 1017"/>
                  <a:gd name="T22" fmla="*/ 553 w 625"/>
                  <a:gd name="T23" fmla="*/ 990 h 1017"/>
                  <a:gd name="T24" fmla="*/ 363 w 625"/>
                  <a:gd name="T25" fmla="*/ 970 h 1017"/>
                  <a:gd name="T26" fmla="*/ 359 w 625"/>
                  <a:gd name="T27" fmla="*/ 958 h 1017"/>
                  <a:gd name="T28" fmla="*/ 351 w 625"/>
                  <a:gd name="T29" fmla="*/ 914 h 1017"/>
                  <a:gd name="T30" fmla="*/ 351 w 625"/>
                  <a:gd name="T31" fmla="*/ 898 h 1017"/>
                  <a:gd name="T32" fmla="*/ 268 w 625"/>
                  <a:gd name="T33" fmla="*/ 804 h 1017"/>
                  <a:gd name="T34" fmla="*/ 138 w 625"/>
                  <a:gd name="T35" fmla="*/ 724 h 1017"/>
                  <a:gd name="T36" fmla="*/ 142 w 625"/>
                  <a:gd name="T37" fmla="*/ 681 h 1017"/>
                  <a:gd name="T38" fmla="*/ 62 w 625"/>
                  <a:gd name="T39" fmla="*/ 531 h 1017"/>
                  <a:gd name="T40" fmla="*/ 94 w 625"/>
                  <a:gd name="T41" fmla="*/ 511 h 1017"/>
                  <a:gd name="T42" fmla="*/ 90 w 625"/>
                  <a:gd name="T43" fmla="*/ 492 h 1017"/>
                  <a:gd name="T44" fmla="*/ 51 w 625"/>
                  <a:gd name="T45" fmla="*/ 484 h 1017"/>
                  <a:gd name="T46" fmla="*/ 62 w 625"/>
                  <a:gd name="T47" fmla="*/ 416 h 1017"/>
                  <a:gd name="T48" fmla="*/ 94 w 625"/>
                  <a:gd name="T49" fmla="*/ 435 h 1017"/>
                  <a:gd name="T50" fmla="*/ 78 w 625"/>
                  <a:gd name="T51" fmla="*/ 373 h 1017"/>
                  <a:gd name="T52" fmla="*/ 62 w 625"/>
                  <a:gd name="T53" fmla="*/ 392 h 1017"/>
                  <a:gd name="T54" fmla="*/ 35 w 625"/>
                  <a:gd name="T55" fmla="*/ 369 h 1017"/>
                  <a:gd name="T56" fmla="*/ 15 w 625"/>
                  <a:gd name="T57" fmla="*/ 305 h 1017"/>
                  <a:gd name="T58" fmla="*/ 15 w 625"/>
                  <a:gd name="T59" fmla="*/ 238 h 1017"/>
                  <a:gd name="T60" fmla="*/ 27 w 625"/>
                  <a:gd name="T61" fmla="*/ 191 h 1017"/>
                  <a:gd name="T62" fmla="*/ 4 w 625"/>
                  <a:gd name="T63" fmla="*/ 139 h 1017"/>
                  <a:gd name="T64" fmla="*/ 0 w 625"/>
                  <a:gd name="T65" fmla="*/ 131 h 1017"/>
                  <a:gd name="T66" fmla="*/ 51 w 625"/>
                  <a:gd name="T67" fmla="*/ 1 h 1017"/>
                  <a:gd name="T68" fmla="*/ 51 w 625"/>
                  <a:gd name="T69" fmla="*/ 1 h 1017"/>
                  <a:gd name="T70" fmla="*/ 51 w 625"/>
                  <a:gd name="T71" fmla="*/ 0 h 101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25"/>
                  <a:gd name="T109" fmla="*/ 0 h 1017"/>
                  <a:gd name="T110" fmla="*/ 625 w 625"/>
                  <a:gd name="T111" fmla="*/ 1017 h 101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25" h="1017">
                    <a:moveTo>
                      <a:pt x="51" y="0"/>
                    </a:moveTo>
                    <a:lnTo>
                      <a:pt x="347" y="56"/>
                    </a:lnTo>
                    <a:lnTo>
                      <a:pt x="279" y="337"/>
                    </a:lnTo>
                    <a:lnTo>
                      <a:pt x="596" y="765"/>
                    </a:lnTo>
                    <a:lnTo>
                      <a:pt x="592" y="776"/>
                    </a:lnTo>
                    <a:lnTo>
                      <a:pt x="625" y="871"/>
                    </a:lnTo>
                    <a:lnTo>
                      <a:pt x="588" y="894"/>
                    </a:lnTo>
                    <a:lnTo>
                      <a:pt x="576" y="950"/>
                    </a:lnTo>
                    <a:lnTo>
                      <a:pt x="584" y="970"/>
                    </a:lnTo>
                    <a:lnTo>
                      <a:pt x="560" y="1017"/>
                    </a:lnTo>
                    <a:lnTo>
                      <a:pt x="545" y="1005"/>
                    </a:lnTo>
                    <a:lnTo>
                      <a:pt x="553" y="990"/>
                    </a:lnTo>
                    <a:lnTo>
                      <a:pt x="363" y="970"/>
                    </a:lnTo>
                    <a:lnTo>
                      <a:pt x="359" y="958"/>
                    </a:lnTo>
                    <a:lnTo>
                      <a:pt x="351" y="914"/>
                    </a:lnTo>
                    <a:lnTo>
                      <a:pt x="351" y="898"/>
                    </a:lnTo>
                    <a:lnTo>
                      <a:pt x="268" y="804"/>
                    </a:lnTo>
                    <a:lnTo>
                      <a:pt x="138" y="724"/>
                    </a:lnTo>
                    <a:lnTo>
                      <a:pt x="142" y="681"/>
                    </a:lnTo>
                    <a:lnTo>
                      <a:pt x="62" y="531"/>
                    </a:lnTo>
                    <a:lnTo>
                      <a:pt x="94" y="511"/>
                    </a:lnTo>
                    <a:lnTo>
                      <a:pt x="90" y="492"/>
                    </a:lnTo>
                    <a:lnTo>
                      <a:pt x="51" y="484"/>
                    </a:lnTo>
                    <a:lnTo>
                      <a:pt x="62" y="416"/>
                    </a:lnTo>
                    <a:lnTo>
                      <a:pt x="94" y="435"/>
                    </a:lnTo>
                    <a:lnTo>
                      <a:pt x="78" y="373"/>
                    </a:lnTo>
                    <a:lnTo>
                      <a:pt x="62" y="392"/>
                    </a:lnTo>
                    <a:lnTo>
                      <a:pt x="35" y="369"/>
                    </a:lnTo>
                    <a:lnTo>
                      <a:pt x="15" y="305"/>
                    </a:lnTo>
                    <a:lnTo>
                      <a:pt x="15" y="238"/>
                    </a:lnTo>
                    <a:lnTo>
                      <a:pt x="27" y="191"/>
                    </a:lnTo>
                    <a:lnTo>
                      <a:pt x="4" y="139"/>
                    </a:lnTo>
                    <a:lnTo>
                      <a:pt x="0" y="131"/>
                    </a:lnTo>
                    <a:lnTo>
                      <a:pt x="51" y="1"/>
                    </a:lnTo>
                    <a:lnTo>
                      <a:pt x="51" y="0"/>
                    </a:lnTo>
                    <a:close/>
                  </a:path>
                </a:pathLst>
              </a:custGeom>
              <a:grpFill/>
              <a:ln w="12700" cmpd="sng">
                <a:solidFill>
                  <a:srgbClr val="FFCC66"/>
                </a:solidFill>
                <a:round/>
                <a:headEnd/>
                <a:tailEnd/>
              </a:ln>
            </p:spPr>
            <p:txBody>
              <a:bodyPr/>
              <a:lstStyle/>
              <a:p>
                <a:endParaRPr lang="en-US" dirty="0"/>
              </a:p>
            </p:txBody>
          </p:sp>
          <p:sp>
            <p:nvSpPr>
              <p:cNvPr id="8351" name="Freeform 125"/>
              <p:cNvSpPr>
                <a:spLocks/>
              </p:cNvSpPr>
              <p:nvPr/>
            </p:nvSpPr>
            <p:spPr bwMode="auto">
              <a:xfrm>
                <a:off x="867" y="1768"/>
                <a:ext cx="625" cy="1017"/>
              </a:xfrm>
              <a:custGeom>
                <a:avLst/>
                <a:gdLst>
                  <a:gd name="T0" fmla="*/ 51 w 625"/>
                  <a:gd name="T1" fmla="*/ 0 h 1017"/>
                  <a:gd name="T2" fmla="*/ 347 w 625"/>
                  <a:gd name="T3" fmla="*/ 56 h 1017"/>
                  <a:gd name="T4" fmla="*/ 279 w 625"/>
                  <a:gd name="T5" fmla="*/ 337 h 1017"/>
                  <a:gd name="T6" fmla="*/ 596 w 625"/>
                  <a:gd name="T7" fmla="*/ 765 h 1017"/>
                  <a:gd name="T8" fmla="*/ 592 w 625"/>
                  <a:gd name="T9" fmla="*/ 776 h 1017"/>
                  <a:gd name="T10" fmla="*/ 625 w 625"/>
                  <a:gd name="T11" fmla="*/ 871 h 1017"/>
                  <a:gd name="T12" fmla="*/ 588 w 625"/>
                  <a:gd name="T13" fmla="*/ 894 h 1017"/>
                  <a:gd name="T14" fmla="*/ 576 w 625"/>
                  <a:gd name="T15" fmla="*/ 950 h 1017"/>
                  <a:gd name="T16" fmla="*/ 584 w 625"/>
                  <a:gd name="T17" fmla="*/ 970 h 1017"/>
                  <a:gd name="T18" fmla="*/ 560 w 625"/>
                  <a:gd name="T19" fmla="*/ 1017 h 1017"/>
                  <a:gd name="T20" fmla="*/ 545 w 625"/>
                  <a:gd name="T21" fmla="*/ 1005 h 1017"/>
                  <a:gd name="T22" fmla="*/ 553 w 625"/>
                  <a:gd name="T23" fmla="*/ 990 h 1017"/>
                  <a:gd name="T24" fmla="*/ 363 w 625"/>
                  <a:gd name="T25" fmla="*/ 970 h 1017"/>
                  <a:gd name="T26" fmla="*/ 359 w 625"/>
                  <a:gd name="T27" fmla="*/ 958 h 1017"/>
                  <a:gd name="T28" fmla="*/ 351 w 625"/>
                  <a:gd name="T29" fmla="*/ 914 h 1017"/>
                  <a:gd name="T30" fmla="*/ 351 w 625"/>
                  <a:gd name="T31" fmla="*/ 898 h 1017"/>
                  <a:gd name="T32" fmla="*/ 268 w 625"/>
                  <a:gd name="T33" fmla="*/ 804 h 1017"/>
                  <a:gd name="T34" fmla="*/ 138 w 625"/>
                  <a:gd name="T35" fmla="*/ 724 h 1017"/>
                  <a:gd name="T36" fmla="*/ 142 w 625"/>
                  <a:gd name="T37" fmla="*/ 681 h 1017"/>
                  <a:gd name="T38" fmla="*/ 62 w 625"/>
                  <a:gd name="T39" fmla="*/ 531 h 1017"/>
                  <a:gd name="T40" fmla="*/ 94 w 625"/>
                  <a:gd name="T41" fmla="*/ 511 h 1017"/>
                  <a:gd name="T42" fmla="*/ 90 w 625"/>
                  <a:gd name="T43" fmla="*/ 492 h 1017"/>
                  <a:gd name="T44" fmla="*/ 51 w 625"/>
                  <a:gd name="T45" fmla="*/ 484 h 1017"/>
                  <a:gd name="T46" fmla="*/ 62 w 625"/>
                  <a:gd name="T47" fmla="*/ 416 h 1017"/>
                  <a:gd name="T48" fmla="*/ 94 w 625"/>
                  <a:gd name="T49" fmla="*/ 435 h 1017"/>
                  <a:gd name="T50" fmla="*/ 78 w 625"/>
                  <a:gd name="T51" fmla="*/ 373 h 1017"/>
                  <a:gd name="T52" fmla="*/ 62 w 625"/>
                  <a:gd name="T53" fmla="*/ 392 h 1017"/>
                  <a:gd name="T54" fmla="*/ 35 w 625"/>
                  <a:gd name="T55" fmla="*/ 369 h 1017"/>
                  <a:gd name="T56" fmla="*/ 15 w 625"/>
                  <a:gd name="T57" fmla="*/ 305 h 1017"/>
                  <a:gd name="T58" fmla="*/ 15 w 625"/>
                  <a:gd name="T59" fmla="*/ 238 h 1017"/>
                  <a:gd name="T60" fmla="*/ 27 w 625"/>
                  <a:gd name="T61" fmla="*/ 191 h 1017"/>
                  <a:gd name="T62" fmla="*/ 4 w 625"/>
                  <a:gd name="T63" fmla="*/ 139 h 1017"/>
                  <a:gd name="T64" fmla="*/ 0 w 625"/>
                  <a:gd name="T65" fmla="*/ 131 h 1017"/>
                  <a:gd name="T66" fmla="*/ 51 w 625"/>
                  <a:gd name="T67" fmla="*/ 1 h 1017"/>
                  <a:gd name="T68" fmla="*/ 51 w 625"/>
                  <a:gd name="T69" fmla="*/ 1 h 10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25"/>
                  <a:gd name="T106" fmla="*/ 0 h 1017"/>
                  <a:gd name="T107" fmla="*/ 625 w 625"/>
                  <a:gd name="T108" fmla="*/ 1017 h 10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25" h="1017">
                    <a:moveTo>
                      <a:pt x="51" y="0"/>
                    </a:moveTo>
                    <a:lnTo>
                      <a:pt x="347" y="56"/>
                    </a:lnTo>
                    <a:lnTo>
                      <a:pt x="279" y="337"/>
                    </a:lnTo>
                    <a:lnTo>
                      <a:pt x="596" y="765"/>
                    </a:lnTo>
                    <a:lnTo>
                      <a:pt x="592" y="776"/>
                    </a:lnTo>
                    <a:lnTo>
                      <a:pt x="625" y="871"/>
                    </a:lnTo>
                    <a:lnTo>
                      <a:pt x="588" y="894"/>
                    </a:lnTo>
                    <a:lnTo>
                      <a:pt x="576" y="950"/>
                    </a:lnTo>
                    <a:lnTo>
                      <a:pt x="584" y="970"/>
                    </a:lnTo>
                    <a:lnTo>
                      <a:pt x="560" y="1017"/>
                    </a:lnTo>
                    <a:lnTo>
                      <a:pt x="545" y="1005"/>
                    </a:lnTo>
                    <a:lnTo>
                      <a:pt x="553" y="990"/>
                    </a:lnTo>
                    <a:lnTo>
                      <a:pt x="363" y="970"/>
                    </a:lnTo>
                    <a:lnTo>
                      <a:pt x="359" y="958"/>
                    </a:lnTo>
                    <a:lnTo>
                      <a:pt x="351" y="914"/>
                    </a:lnTo>
                    <a:lnTo>
                      <a:pt x="351" y="898"/>
                    </a:lnTo>
                    <a:lnTo>
                      <a:pt x="268" y="804"/>
                    </a:lnTo>
                    <a:lnTo>
                      <a:pt x="138" y="724"/>
                    </a:lnTo>
                    <a:lnTo>
                      <a:pt x="142" y="681"/>
                    </a:lnTo>
                    <a:lnTo>
                      <a:pt x="62" y="531"/>
                    </a:lnTo>
                    <a:lnTo>
                      <a:pt x="94" y="511"/>
                    </a:lnTo>
                    <a:lnTo>
                      <a:pt x="90" y="492"/>
                    </a:lnTo>
                    <a:lnTo>
                      <a:pt x="51" y="484"/>
                    </a:lnTo>
                    <a:lnTo>
                      <a:pt x="62" y="416"/>
                    </a:lnTo>
                    <a:lnTo>
                      <a:pt x="94" y="435"/>
                    </a:lnTo>
                    <a:lnTo>
                      <a:pt x="78" y="373"/>
                    </a:lnTo>
                    <a:lnTo>
                      <a:pt x="62" y="392"/>
                    </a:lnTo>
                    <a:lnTo>
                      <a:pt x="35" y="369"/>
                    </a:lnTo>
                    <a:lnTo>
                      <a:pt x="15" y="305"/>
                    </a:lnTo>
                    <a:lnTo>
                      <a:pt x="15" y="238"/>
                    </a:lnTo>
                    <a:lnTo>
                      <a:pt x="27" y="191"/>
                    </a:lnTo>
                    <a:lnTo>
                      <a:pt x="4" y="139"/>
                    </a:lnTo>
                    <a:lnTo>
                      <a:pt x="0" y="131"/>
                    </a:lnTo>
                    <a:lnTo>
                      <a:pt x="51" y="1"/>
                    </a:lnTo>
                  </a:path>
                </a:pathLst>
              </a:custGeom>
              <a:grpFill/>
              <a:ln w="12700" cmpd="sng">
                <a:solidFill>
                  <a:srgbClr val="FFCC66"/>
                </a:solidFill>
                <a:prstDash val="solid"/>
                <a:round/>
                <a:headEnd/>
                <a:tailEnd/>
              </a:ln>
            </p:spPr>
            <p:txBody>
              <a:bodyPr/>
              <a:lstStyle/>
              <a:p>
                <a:endParaRPr lang="en-US" dirty="0"/>
              </a:p>
            </p:txBody>
          </p:sp>
          <p:sp>
            <p:nvSpPr>
              <p:cNvPr id="8352" name="Freeform 126"/>
              <p:cNvSpPr>
                <a:spLocks/>
              </p:cNvSpPr>
              <p:nvPr/>
            </p:nvSpPr>
            <p:spPr bwMode="auto">
              <a:xfrm>
                <a:off x="1001" y="2912"/>
                <a:ext cx="866" cy="798"/>
              </a:xfrm>
              <a:custGeom>
                <a:avLst/>
                <a:gdLst>
                  <a:gd name="T0" fmla="*/ 561 w 866"/>
                  <a:gd name="T1" fmla="*/ 115 h 798"/>
                  <a:gd name="T2" fmla="*/ 434 w 866"/>
                  <a:gd name="T3" fmla="*/ 70 h 798"/>
                  <a:gd name="T4" fmla="*/ 209 w 866"/>
                  <a:gd name="T5" fmla="*/ 39 h 798"/>
                  <a:gd name="T6" fmla="*/ 153 w 866"/>
                  <a:gd name="T7" fmla="*/ 70 h 798"/>
                  <a:gd name="T8" fmla="*/ 138 w 866"/>
                  <a:gd name="T9" fmla="*/ 127 h 798"/>
                  <a:gd name="T10" fmla="*/ 186 w 866"/>
                  <a:gd name="T11" fmla="*/ 197 h 798"/>
                  <a:gd name="T12" fmla="*/ 186 w 866"/>
                  <a:gd name="T13" fmla="*/ 229 h 798"/>
                  <a:gd name="T14" fmla="*/ 145 w 866"/>
                  <a:gd name="T15" fmla="*/ 178 h 798"/>
                  <a:gd name="T16" fmla="*/ 67 w 866"/>
                  <a:gd name="T17" fmla="*/ 225 h 798"/>
                  <a:gd name="T18" fmla="*/ 87 w 866"/>
                  <a:gd name="T19" fmla="*/ 289 h 798"/>
                  <a:gd name="T20" fmla="*/ 161 w 866"/>
                  <a:gd name="T21" fmla="*/ 332 h 798"/>
                  <a:gd name="T22" fmla="*/ 106 w 866"/>
                  <a:gd name="T23" fmla="*/ 355 h 798"/>
                  <a:gd name="T24" fmla="*/ 16 w 866"/>
                  <a:gd name="T25" fmla="*/ 396 h 798"/>
                  <a:gd name="T26" fmla="*/ 87 w 866"/>
                  <a:gd name="T27" fmla="*/ 494 h 798"/>
                  <a:gd name="T28" fmla="*/ 114 w 866"/>
                  <a:gd name="T29" fmla="*/ 558 h 798"/>
                  <a:gd name="T30" fmla="*/ 165 w 866"/>
                  <a:gd name="T31" fmla="*/ 632 h 798"/>
                  <a:gd name="T32" fmla="*/ 51 w 866"/>
                  <a:gd name="T33" fmla="*/ 687 h 798"/>
                  <a:gd name="T34" fmla="*/ 138 w 866"/>
                  <a:gd name="T35" fmla="*/ 707 h 798"/>
                  <a:gd name="T36" fmla="*/ 257 w 866"/>
                  <a:gd name="T37" fmla="*/ 581 h 798"/>
                  <a:gd name="T38" fmla="*/ 348 w 866"/>
                  <a:gd name="T39" fmla="*/ 498 h 798"/>
                  <a:gd name="T40" fmla="*/ 336 w 866"/>
                  <a:gd name="T41" fmla="*/ 593 h 798"/>
                  <a:gd name="T42" fmla="*/ 419 w 866"/>
                  <a:gd name="T43" fmla="*/ 514 h 798"/>
                  <a:gd name="T44" fmla="*/ 502 w 866"/>
                  <a:gd name="T45" fmla="*/ 570 h 798"/>
                  <a:gd name="T46" fmla="*/ 600 w 866"/>
                  <a:gd name="T47" fmla="*/ 593 h 798"/>
                  <a:gd name="T48" fmla="*/ 700 w 866"/>
                  <a:gd name="T49" fmla="*/ 621 h 798"/>
                  <a:gd name="T50" fmla="*/ 727 w 866"/>
                  <a:gd name="T51" fmla="*/ 640 h 798"/>
                  <a:gd name="T52" fmla="*/ 819 w 866"/>
                  <a:gd name="T53" fmla="*/ 751 h 798"/>
                  <a:gd name="T54" fmla="*/ 858 w 866"/>
                  <a:gd name="T55" fmla="*/ 779 h 798"/>
                  <a:gd name="T56" fmla="*/ 807 w 866"/>
                  <a:gd name="T57" fmla="*/ 695 h 798"/>
                  <a:gd name="T58" fmla="*/ 708 w 866"/>
                  <a:gd name="T59" fmla="*/ 562 h 798"/>
                  <a:gd name="T60" fmla="*/ 625 w 866"/>
                  <a:gd name="T61" fmla="*/ 570 h 798"/>
                  <a:gd name="T62" fmla="*/ 577 w 866"/>
                  <a:gd name="T63" fmla="*/ 553 h 798"/>
                  <a:gd name="T64" fmla="*/ 581 w 866"/>
                  <a:gd name="T65" fmla="*/ 549 h 798"/>
                  <a:gd name="T66" fmla="*/ 581 w 866"/>
                  <a:gd name="T67" fmla="*/ 549 h 7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66"/>
                  <a:gd name="T103" fmla="*/ 0 h 798"/>
                  <a:gd name="T104" fmla="*/ 866 w 866"/>
                  <a:gd name="T105" fmla="*/ 798 h 79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66" h="798">
                    <a:moveTo>
                      <a:pt x="581" y="549"/>
                    </a:moveTo>
                    <a:lnTo>
                      <a:pt x="561" y="115"/>
                    </a:lnTo>
                    <a:lnTo>
                      <a:pt x="438" y="78"/>
                    </a:lnTo>
                    <a:lnTo>
                      <a:pt x="434" y="70"/>
                    </a:lnTo>
                    <a:lnTo>
                      <a:pt x="315" y="0"/>
                    </a:lnTo>
                    <a:lnTo>
                      <a:pt x="209" y="39"/>
                    </a:lnTo>
                    <a:lnTo>
                      <a:pt x="186" y="86"/>
                    </a:lnTo>
                    <a:lnTo>
                      <a:pt x="153" y="70"/>
                    </a:lnTo>
                    <a:lnTo>
                      <a:pt x="118" y="86"/>
                    </a:lnTo>
                    <a:lnTo>
                      <a:pt x="138" y="127"/>
                    </a:lnTo>
                    <a:lnTo>
                      <a:pt x="161" y="166"/>
                    </a:lnTo>
                    <a:lnTo>
                      <a:pt x="186" y="197"/>
                    </a:lnTo>
                    <a:lnTo>
                      <a:pt x="194" y="209"/>
                    </a:lnTo>
                    <a:lnTo>
                      <a:pt x="186" y="229"/>
                    </a:lnTo>
                    <a:lnTo>
                      <a:pt x="161" y="217"/>
                    </a:lnTo>
                    <a:lnTo>
                      <a:pt x="145" y="178"/>
                    </a:lnTo>
                    <a:lnTo>
                      <a:pt x="55" y="193"/>
                    </a:lnTo>
                    <a:lnTo>
                      <a:pt x="67" y="225"/>
                    </a:lnTo>
                    <a:lnTo>
                      <a:pt x="59" y="253"/>
                    </a:lnTo>
                    <a:lnTo>
                      <a:pt x="87" y="289"/>
                    </a:lnTo>
                    <a:lnTo>
                      <a:pt x="173" y="304"/>
                    </a:lnTo>
                    <a:lnTo>
                      <a:pt x="161" y="332"/>
                    </a:lnTo>
                    <a:lnTo>
                      <a:pt x="134" y="344"/>
                    </a:lnTo>
                    <a:lnTo>
                      <a:pt x="106" y="355"/>
                    </a:lnTo>
                    <a:lnTo>
                      <a:pt x="87" y="344"/>
                    </a:lnTo>
                    <a:lnTo>
                      <a:pt x="16" y="396"/>
                    </a:lnTo>
                    <a:lnTo>
                      <a:pt x="43" y="498"/>
                    </a:lnTo>
                    <a:lnTo>
                      <a:pt x="87" y="494"/>
                    </a:lnTo>
                    <a:lnTo>
                      <a:pt x="67" y="562"/>
                    </a:lnTo>
                    <a:lnTo>
                      <a:pt x="114" y="558"/>
                    </a:lnTo>
                    <a:lnTo>
                      <a:pt x="177" y="581"/>
                    </a:lnTo>
                    <a:lnTo>
                      <a:pt x="165" y="632"/>
                    </a:lnTo>
                    <a:lnTo>
                      <a:pt x="67" y="691"/>
                    </a:lnTo>
                    <a:lnTo>
                      <a:pt x="51" y="687"/>
                    </a:lnTo>
                    <a:lnTo>
                      <a:pt x="0" y="727"/>
                    </a:lnTo>
                    <a:lnTo>
                      <a:pt x="138" y="707"/>
                    </a:lnTo>
                    <a:lnTo>
                      <a:pt x="268" y="601"/>
                    </a:lnTo>
                    <a:lnTo>
                      <a:pt x="257" y="581"/>
                    </a:lnTo>
                    <a:lnTo>
                      <a:pt x="327" y="517"/>
                    </a:lnTo>
                    <a:lnTo>
                      <a:pt x="348" y="498"/>
                    </a:lnTo>
                    <a:lnTo>
                      <a:pt x="315" y="562"/>
                    </a:lnTo>
                    <a:lnTo>
                      <a:pt x="336" y="593"/>
                    </a:lnTo>
                    <a:lnTo>
                      <a:pt x="411" y="553"/>
                    </a:lnTo>
                    <a:lnTo>
                      <a:pt x="419" y="514"/>
                    </a:lnTo>
                    <a:lnTo>
                      <a:pt x="498" y="558"/>
                    </a:lnTo>
                    <a:lnTo>
                      <a:pt x="502" y="570"/>
                    </a:lnTo>
                    <a:lnTo>
                      <a:pt x="600" y="578"/>
                    </a:lnTo>
                    <a:lnTo>
                      <a:pt x="600" y="593"/>
                    </a:lnTo>
                    <a:lnTo>
                      <a:pt x="700" y="656"/>
                    </a:lnTo>
                    <a:lnTo>
                      <a:pt x="700" y="621"/>
                    </a:lnTo>
                    <a:lnTo>
                      <a:pt x="719" y="648"/>
                    </a:lnTo>
                    <a:lnTo>
                      <a:pt x="727" y="640"/>
                    </a:lnTo>
                    <a:lnTo>
                      <a:pt x="819" y="740"/>
                    </a:lnTo>
                    <a:lnTo>
                      <a:pt x="819" y="751"/>
                    </a:lnTo>
                    <a:lnTo>
                      <a:pt x="866" y="798"/>
                    </a:lnTo>
                    <a:lnTo>
                      <a:pt x="858" y="779"/>
                    </a:lnTo>
                    <a:lnTo>
                      <a:pt x="858" y="730"/>
                    </a:lnTo>
                    <a:lnTo>
                      <a:pt x="807" y="695"/>
                    </a:lnTo>
                    <a:lnTo>
                      <a:pt x="727" y="570"/>
                    </a:lnTo>
                    <a:lnTo>
                      <a:pt x="708" y="562"/>
                    </a:lnTo>
                    <a:lnTo>
                      <a:pt x="676" y="609"/>
                    </a:lnTo>
                    <a:lnTo>
                      <a:pt x="625" y="570"/>
                    </a:lnTo>
                    <a:lnTo>
                      <a:pt x="617" y="537"/>
                    </a:lnTo>
                    <a:lnTo>
                      <a:pt x="577" y="553"/>
                    </a:lnTo>
                    <a:lnTo>
                      <a:pt x="581" y="553"/>
                    </a:lnTo>
                    <a:lnTo>
                      <a:pt x="581" y="549"/>
                    </a:lnTo>
                    <a:close/>
                  </a:path>
                </a:pathLst>
              </a:custGeom>
              <a:grpFill/>
              <a:ln w="12700" cmpd="sng">
                <a:solidFill>
                  <a:srgbClr val="FFCC66"/>
                </a:solidFill>
                <a:round/>
                <a:headEnd/>
                <a:tailEnd/>
              </a:ln>
            </p:spPr>
            <p:txBody>
              <a:bodyPr/>
              <a:lstStyle/>
              <a:p>
                <a:endParaRPr lang="en-US" dirty="0"/>
              </a:p>
            </p:txBody>
          </p:sp>
          <p:sp>
            <p:nvSpPr>
              <p:cNvPr id="8353" name="Freeform 127"/>
              <p:cNvSpPr>
                <a:spLocks/>
              </p:cNvSpPr>
              <p:nvPr/>
            </p:nvSpPr>
            <p:spPr bwMode="auto">
              <a:xfrm>
                <a:off x="1001" y="2912"/>
                <a:ext cx="866" cy="798"/>
              </a:xfrm>
              <a:custGeom>
                <a:avLst/>
                <a:gdLst>
                  <a:gd name="T0" fmla="*/ 561 w 866"/>
                  <a:gd name="T1" fmla="*/ 115 h 798"/>
                  <a:gd name="T2" fmla="*/ 434 w 866"/>
                  <a:gd name="T3" fmla="*/ 70 h 798"/>
                  <a:gd name="T4" fmla="*/ 209 w 866"/>
                  <a:gd name="T5" fmla="*/ 39 h 798"/>
                  <a:gd name="T6" fmla="*/ 153 w 866"/>
                  <a:gd name="T7" fmla="*/ 70 h 798"/>
                  <a:gd name="T8" fmla="*/ 138 w 866"/>
                  <a:gd name="T9" fmla="*/ 127 h 798"/>
                  <a:gd name="T10" fmla="*/ 186 w 866"/>
                  <a:gd name="T11" fmla="*/ 197 h 798"/>
                  <a:gd name="T12" fmla="*/ 186 w 866"/>
                  <a:gd name="T13" fmla="*/ 229 h 798"/>
                  <a:gd name="T14" fmla="*/ 145 w 866"/>
                  <a:gd name="T15" fmla="*/ 178 h 798"/>
                  <a:gd name="T16" fmla="*/ 67 w 866"/>
                  <a:gd name="T17" fmla="*/ 225 h 798"/>
                  <a:gd name="T18" fmla="*/ 87 w 866"/>
                  <a:gd name="T19" fmla="*/ 289 h 798"/>
                  <a:gd name="T20" fmla="*/ 161 w 866"/>
                  <a:gd name="T21" fmla="*/ 332 h 798"/>
                  <a:gd name="T22" fmla="*/ 106 w 866"/>
                  <a:gd name="T23" fmla="*/ 355 h 798"/>
                  <a:gd name="T24" fmla="*/ 16 w 866"/>
                  <a:gd name="T25" fmla="*/ 396 h 798"/>
                  <a:gd name="T26" fmla="*/ 87 w 866"/>
                  <a:gd name="T27" fmla="*/ 494 h 798"/>
                  <a:gd name="T28" fmla="*/ 114 w 866"/>
                  <a:gd name="T29" fmla="*/ 558 h 798"/>
                  <a:gd name="T30" fmla="*/ 165 w 866"/>
                  <a:gd name="T31" fmla="*/ 632 h 798"/>
                  <a:gd name="T32" fmla="*/ 51 w 866"/>
                  <a:gd name="T33" fmla="*/ 687 h 798"/>
                  <a:gd name="T34" fmla="*/ 138 w 866"/>
                  <a:gd name="T35" fmla="*/ 707 h 798"/>
                  <a:gd name="T36" fmla="*/ 257 w 866"/>
                  <a:gd name="T37" fmla="*/ 581 h 798"/>
                  <a:gd name="T38" fmla="*/ 348 w 866"/>
                  <a:gd name="T39" fmla="*/ 498 h 798"/>
                  <a:gd name="T40" fmla="*/ 336 w 866"/>
                  <a:gd name="T41" fmla="*/ 593 h 798"/>
                  <a:gd name="T42" fmla="*/ 419 w 866"/>
                  <a:gd name="T43" fmla="*/ 514 h 798"/>
                  <a:gd name="T44" fmla="*/ 502 w 866"/>
                  <a:gd name="T45" fmla="*/ 570 h 798"/>
                  <a:gd name="T46" fmla="*/ 600 w 866"/>
                  <a:gd name="T47" fmla="*/ 593 h 798"/>
                  <a:gd name="T48" fmla="*/ 700 w 866"/>
                  <a:gd name="T49" fmla="*/ 621 h 798"/>
                  <a:gd name="T50" fmla="*/ 727 w 866"/>
                  <a:gd name="T51" fmla="*/ 640 h 798"/>
                  <a:gd name="T52" fmla="*/ 819 w 866"/>
                  <a:gd name="T53" fmla="*/ 751 h 798"/>
                  <a:gd name="T54" fmla="*/ 858 w 866"/>
                  <a:gd name="T55" fmla="*/ 779 h 798"/>
                  <a:gd name="T56" fmla="*/ 807 w 866"/>
                  <a:gd name="T57" fmla="*/ 695 h 798"/>
                  <a:gd name="T58" fmla="*/ 708 w 866"/>
                  <a:gd name="T59" fmla="*/ 562 h 798"/>
                  <a:gd name="T60" fmla="*/ 625 w 866"/>
                  <a:gd name="T61" fmla="*/ 570 h 798"/>
                  <a:gd name="T62" fmla="*/ 577 w 866"/>
                  <a:gd name="T63" fmla="*/ 553 h 798"/>
                  <a:gd name="T64" fmla="*/ 581 w 866"/>
                  <a:gd name="T65" fmla="*/ 549 h 7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6"/>
                  <a:gd name="T100" fmla="*/ 0 h 798"/>
                  <a:gd name="T101" fmla="*/ 866 w 866"/>
                  <a:gd name="T102" fmla="*/ 798 h 79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6" h="798">
                    <a:moveTo>
                      <a:pt x="581" y="549"/>
                    </a:moveTo>
                    <a:lnTo>
                      <a:pt x="561" y="115"/>
                    </a:lnTo>
                    <a:lnTo>
                      <a:pt x="438" y="78"/>
                    </a:lnTo>
                    <a:lnTo>
                      <a:pt x="434" y="70"/>
                    </a:lnTo>
                    <a:lnTo>
                      <a:pt x="315" y="0"/>
                    </a:lnTo>
                    <a:lnTo>
                      <a:pt x="209" y="39"/>
                    </a:lnTo>
                    <a:lnTo>
                      <a:pt x="186" y="86"/>
                    </a:lnTo>
                    <a:lnTo>
                      <a:pt x="153" y="70"/>
                    </a:lnTo>
                    <a:lnTo>
                      <a:pt x="118" y="86"/>
                    </a:lnTo>
                    <a:lnTo>
                      <a:pt x="138" y="127"/>
                    </a:lnTo>
                    <a:lnTo>
                      <a:pt x="161" y="166"/>
                    </a:lnTo>
                    <a:lnTo>
                      <a:pt x="186" y="197"/>
                    </a:lnTo>
                    <a:lnTo>
                      <a:pt x="194" y="209"/>
                    </a:lnTo>
                    <a:lnTo>
                      <a:pt x="186" y="229"/>
                    </a:lnTo>
                    <a:lnTo>
                      <a:pt x="161" y="217"/>
                    </a:lnTo>
                    <a:lnTo>
                      <a:pt x="145" y="178"/>
                    </a:lnTo>
                    <a:lnTo>
                      <a:pt x="55" y="193"/>
                    </a:lnTo>
                    <a:lnTo>
                      <a:pt x="67" y="225"/>
                    </a:lnTo>
                    <a:lnTo>
                      <a:pt x="59" y="253"/>
                    </a:lnTo>
                    <a:lnTo>
                      <a:pt x="87" y="289"/>
                    </a:lnTo>
                    <a:lnTo>
                      <a:pt x="173" y="304"/>
                    </a:lnTo>
                    <a:lnTo>
                      <a:pt x="161" y="332"/>
                    </a:lnTo>
                    <a:lnTo>
                      <a:pt x="134" y="344"/>
                    </a:lnTo>
                    <a:lnTo>
                      <a:pt x="106" y="355"/>
                    </a:lnTo>
                    <a:lnTo>
                      <a:pt x="87" y="344"/>
                    </a:lnTo>
                    <a:lnTo>
                      <a:pt x="16" y="396"/>
                    </a:lnTo>
                    <a:lnTo>
                      <a:pt x="43" y="498"/>
                    </a:lnTo>
                    <a:lnTo>
                      <a:pt x="87" y="494"/>
                    </a:lnTo>
                    <a:lnTo>
                      <a:pt x="67" y="562"/>
                    </a:lnTo>
                    <a:lnTo>
                      <a:pt x="114" y="558"/>
                    </a:lnTo>
                    <a:lnTo>
                      <a:pt x="177" y="581"/>
                    </a:lnTo>
                    <a:lnTo>
                      <a:pt x="165" y="632"/>
                    </a:lnTo>
                    <a:lnTo>
                      <a:pt x="67" y="691"/>
                    </a:lnTo>
                    <a:lnTo>
                      <a:pt x="51" y="687"/>
                    </a:lnTo>
                    <a:lnTo>
                      <a:pt x="0" y="727"/>
                    </a:lnTo>
                    <a:lnTo>
                      <a:pt x="138" y="707"/>
                    </a:lnTo>
                    <a:lnTo>
                      <a:pt x="268" y="601"/>
                    </a:lnTo>
                    <a:lnTo>
                      <a:pt x="257" y="581"/>
                    </a:lnTo>
                    <a:lnTo>
                      <a:pt x="327" y="517"/>
                    </a:lnTo>
                    <a:lnTo>
                      <a:pt x="348" y="498"/>
                    </a:lnTo>
                    <a:lnTo>
                      <a:pt x="315" y="562"/>
                    </a:lnTo>
                    <a:lnTo>
                      <a:pt x="336" y="593"/>
                    </a:lnTo>
                    <a:lnTo>
                      <a:pt x="411" y="553"/>
                    </a:lnTo>
                    <a:lnTo>
                      <a:pt x="419" y="514"/>
                    </a:lnTo>
                    <a:lnTo>
                      <a:pt x="498" y="558"/>
                    </a:lnTo>
                    <a:lnTo>
                      <a:pt x="502" y="570"/>
                    </a:lnTo>
                    <a:lnTo>
                      <a:pt x="600" y="578"/>
                    </a:lnTo>
                    <a:lnTo>
                      <a:pt x="600" y="593"/>
                    </a:lnTo>
                    <a:lnTo>
                      <a:pt x="700" y="656"/>
                    </a:lnTo>
                    <a:lnTo>
                      <a:pt x="700" y="621"/>
                    </a:lnTo>
                    <a:lnTo>
                      <a:pt x="719" y="648"/>
                    </a:lnTo>
                    <a:lnTo>
                      <a:pt x="727" y="640"/>
                    </a:lnTo>
                    <a:lnTo>
                      <a:pt x="819" y="740"/>
                    </a:lnTo>
                    <a:lnTo>
                      <a:pt x="819" y="751"/>
                    </a:lnTo>
                    <a:lnTo>
                      <a:pt x="866" y="798"/>
                    </a:lnTo>
                    <a:lnTo>
                      <a:pt x="858" y="779"/>
                    </a:lnTo>
                    <a:lnTo>
                      <a:pt x="858" y="730"/>
                    </a:lnTo>
                    <a:lnTo>
                      <a:pt x="807" y="695"/>
                    </a:lnTo>
                    <a:lnTo>
                      <a:pt x="727" y="570"/>
                    </a:lnTo>
                    <a:lnTo>
                      <a:pt x="708" y="562"/>
                    </a:lnTo>
                    <a:lnTo>
                      <a:pt x="676" y="609"/>
                    </a:lnTo>
                    <a:lnTo>
                      <a:pt x="625" y="570"/>
                    </a:lnTo>
                    <a:lnTo>
                      <a:pt x="617" y="537"/>
                    </a:lnTo>
                    <a:lnTo>
                      <a:pt x="577" y="553"/>
                    </a:lnTo>
                    <a:lnTo>
                      <a:pt x="581" y="553"/>
                    </a:lnTo>
                    <a:lnTo>
                      <a:pt x="581" y="549"/>
                    </a:lnTo>
                  </a:path>
                </a:pathLst>
              </a:custGeom>
              <a:grpFill/>
              <a:ln w="12700" cmpd="sng">
                <a:solidFill>
                  <a:srgbClr val="FFCC66"/>
                </a:solidFill>
                <a:prstDash val="solid"/>
                <a:round/>
                <a:headEnd/>
                <a:tailEnd/>
              </a:ln>
            </p:spPr>
            <p:txBody>
              <a:bodyPr/>
              <a:lstStyle/>
              <a:p>
                <a:endParaRPr lang="en-US" dirty="0"/>
              </a:p>
            </p:txBody>
          </p:sp>
          <p:sp>
            <p:nvSpPr>
              <p:cNvPr id="8354" name="Freeform 128"/>
              <p:cNvSpPr>
                <a:spLocks/>
              </p:cNvSpPr>
              <p:nvPr/>
            </p:nvSpPr>
            <p:spPr bwMode="auto">
              <a:xfrm>
                <a:off x="906" y="3635"/>
                <a:ext cx="63" cy="36"/>
              </a:xfrm>
              <a:custGeom>
                <a:avLst/>
                <a:gdLst>
                  <a:gd name="T0" fmla="*/ 63 w 63"/>
                  <a:gd name="T1" fmla="*/ 17 h 36"/>
                  <a:gd name="T2" fmla="*/ 31 w 63"/>
                  <a:gd name="T3" fmla="*/ 32 h 36"/>
                  <a:gd name="T4" fmla="*/ 0 w 63"/>
                  <a:gd name="T5" fmla="*/ 36 h 36"/>
                  <a:gd name="T6" fmla="*/ 31 w 63"/>
                  <a:gd name="T7" fmla="*/ 17 h 36"/>
                  <a:gd name="T8" fmla="*/ 59 w 63"/>
                  <a:gd name="T9" fmla="*/ 0 h 36"/>
                  <a:gd name="T10" fmla="*/ 63 w 63"/>
                  <a:gd name="T11" fmla="*/ 17 h 36"/>
                  <a:gd name="T12" fmla="*/ 63 w 63"/>
                  <a:gd name="T13" fmla="*/ 17 h 36"/>
                  <a:gd name="T14" fmla="*/ 0 60000 65536"/>
                  <a:gd name="T15" fmla="*/ 0 60000 65536"/>
                  <a:gd name="T16" fmla="*/ 0 60000 65536"/>
                  <a:gd name="T17" fmla="*/ 0 60000 65536"/>
                  <a:gd name="T18" fmla="*/ 0 60000 65536"/>
                  <a:gd name="T19" fmla="*/ 0 60000 65536"/>
                  <a:gd name="T20" fmla="*/ 0 60000 65536"/>
                  <a:gd name="T21" fmla="*/ 0 w 63"/>
                  <a:gd name="T22" fmla="*/ 0 h 36"/>
                  <a:gd name="T23" fmla="*/ 63 w 6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36">
                    <a:moveTo>
                      <a:pt x="63" y="17"/>
                    </a:moveTo>
                    <a:lnTo>
                      <a:pt x="31" y="32"/>
                    </a:lnTo>
                    <a:lnTo>
                      <a:pt x="0" y="36"/>
                    </a:lnTo>
                    <a:lnTo>
                      <a:pt x="31" y="17"/>
                    </a:lnTo>
                    <a:lnTo>
                      <a:pt x="59" y="0"/>
                    </a:lnTo>
                    <a:lnTo>
                      <a:pt x="63" y="17"/>
                    </a:lnTo>
                    <a:close/>
                  </a:path>
                </a:pathLst>
              </a:custGeom>
              <a:grpFill/>
              <a:ln w="12700" cmpd="sng">
                <a:solidFill>
                  <a:srgbClr val="FFCC66"/>
                </a:solidFill>
                <a:round/>
                <a:headEnd/>
                <a:tailEnd/>
              </a:ln>
            </p:spPr>
            <p:txBody>
              <a:bodyPr/>
              <a:lstStyle/>
              <a:p>
                <a:endParaRPr lang="en-US" dirty="0"/>
              </a:p>
            </p:txBody>
          </p:sp>
          <p:sp>
            <p:nvSpPr>
              <p:cNvPr id="8355" name="Freeform 129"/>
              <p:cNvSpPr>
                <a:spLocks/>
              </p:cNvSpPr>
              <p:nvPr/>
            </p:nvSpPr>
            <p:spPr bwMode="auto">
              <a:xfrm>
                <a:off x="906" y="3635"/>
                <a:ext cx="63" cy="36"/>
              </a:xfrm>
              <a:custGeom>
                <a:avLst/>
                <a:gdLst>
                  <a:gd name="T0" fmla="*/ 63 w 63"/>
                  <a:gd name="T1" fmla="*/ 17 h 36"/>
                  <a:gd name="T2" fmla="*/ 31 w 63"/>
                  <a:gd name="T3" fmla="*/ 32 h 36"/>
                  <a:gd name="T4" fmla="*/ 0 w 63"/>
                  <a:gd name="T5" fmla="*/ 36 h 36"/>
                  <a:gd name="T6" fmla="*/ 31 w 63"/>
                  <a:gd name="T7" fmla="*/ 17 h 36"/>
                  <a:gd name="T8" fmla="*/ 59 w 63"/>
                  <a:gd name="T9" fmla="*/ 0 h 36"/>
                  <a:gd name="T10" fmla="*/ 63 w 63"/>
                  <a:gd name="T11" fmla="*/ 17 h 36"/>
                  <a:gd name="T12" fmla="*/ 63 w 63"/>
                  <a:gd name="T13" fmla="*/ 17 h 36"/>
                  <a:gd name="T14" fmla="*/ 0 60000 65536"/>
                  <a:gd name="T15" fmla="*/ 0 60000 65536"/>
                  <a:gd name="T16" fmla="*/ 0 60000 65536"/>
                  <a:gd name="T17" fmla="*/ 0 60000 65536"/>
                  <a:gd name="T18" fmla="*/ 0 60000 65536"/>
                  <a:gd name="T19" fmla="*/ 0 60000 65536"/>
                  <a:gd name="T20" fmla="*/ 0 60000 65536"/>
                  <a:gd name="T21" fmla="*/ 0 w 63"/>
                  <a:gd name="T22" fmla="*/ 0 h 36"/>
                  <a:gd name="T23" fmla="*/ 63 w 6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36">
                    <a:moveTo>
                      <a:pt x="63" y="17"/>
                    </a:moveTo>
                    <a:lnTo>
                      <a:pt x="31" y="32"/>
                    </a:lnTo>
                    <a:lnTo>
                      <a:pt x="0" y="36"/>
                    </a:lnTo>
                    <a:lnTo>
                      <a:pt x="31" y="17"/>
                    </a:lnTo>
                    <a:lnTo>
                      <a:pt x="59" y="0"/>
                    </a:lnTo>
                    <a:lnTo>
                      <a:pt x="63" y="17"/>
                    </a:lnTo>
                  </a:path>
                </a:pathLst>
              </a:custGeom>
              <a:grpFill/>
              <a:ln w="12700" cmpd="sng">
                <a:solidFill>
                  <a:srgbClr val="FFCC66"/>
                </a:solidFill>
                <a:prstDash val="solid"/>
                <a:round/>
                <a:headEnd/>
                <a:tailEnd/>
              </a:ln>
            </p:spPr>
            <p:txBody>
              <a:bodyPr/>
              <a:lstStyle/>
              <a:p>
                <a:endParaRPr lang="en-US" dirty="0"/>
              </a:p>
            </p:txBody>
          </p:sp>
          <p:sp>
            <p:nvSpPr>
              <p:cNvPr id="8356" name="Freeform 130"/>
              <p:cNvSpPr>
                <a:spLocks/>
              </p:cNvSpPr>
              <p:nvPr/>
            </p:nvSpPr>
            <p:spPr bwMode="auto">
              <a:xfrm>
                <a:off x="1720" y="3599"/>
                <a:ext cx="32" cy="60"/>
              </a:xfrm>
              <a:custGeom>
                <a:avLst/>
                <a:gdLst>
                  <a:gd name="T0" fmla="*/ 12 w 32"/>
                  <a:gd name="T1" fmla="*/ 4 h 60"/>
                  <a:gd name="T2" fmla="*/ 32 w 32"/>
                  <a:gd name="T3" fmla="*/ 16 h 60"/>
                  <a:gd name="T4" fmla="*/ 28 w 32"/>
                  <a:gd name="T5" fmla="*/ 49 h 60"/>
                  <a:gd name="T6" fmla="*/ 28 w 32"/>
                  <a:gd name="T7" fmla="*/ 60 h 60"/>
                  <a:gd name="T8" fmla="*/ 28 w 32"/>
                  <a:gd name="T9" fmla="*/ 53 h 60"/>
                  <a:gd name="T10" fmla="*/ 8 w 32"/>
                  <a:gd name="T11" fmla="*/ 40 h 60"/>
                  <a:gd name="T12" fmla="*/ 0 w 32"/>
                  <a:gd name="T13" fmla="*/ 0 h 60"/>
                  <a:gd name="T14" fmla="*/ 12 w 32"/>
                  <a:gd name="T15" fmla="*/ 4 h 60"/>
                  <a:gd name="T16" fmla="*/ 12 w 32"/>
                  <a:gd name="T17" fmla="*/ 4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60"/>
                  <a:gd name="T29" fmla="*/ 32 w 32"/>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60">
                    <a:moveTo>
                      <a:pt x="12" y="4"/>
                    </a:moveTo>
                    <a:lnTo>
                      <a:pt x="32" y="16"/>
                    </a:lnTo>
                    <a:lnTo>
                      <a:pt x="28" y="49"/>
                    </a:lnTo>
                    <a:lnTo>
                      <a:pt x="28" y="60"/>
                    </a:lnTo>
                    <a:lnTo>
                      <a:pt x="28" y="53"/>
                    </a:lnTo>
                    <a:lnTo>
                      <a:pt x="8" y="40"/>
                    </a:lnTo>
                    <a:lnTo>
                      <a:pt x="0" y="0"/>
                    </a:lnTo>
                    <a:lnTo>
                      <a:pt x="12" y="4"/>
                    </a:lnTo>
                    <a:close/>
                  </a:path>
                </a:pathLst>
              </a:custGeom>
              <a:grpFill/>
              <a:ln w="12700" cmpd="sng">
                <a:solidFill>
                  <a:srgbClr val="FFCC66"/>
                </a:solidFill>
                <a:round/>
                <a:headEnd/>
                <a:tailEnd/>
              </a:ln>
            </p:spPr>
            <p:txBody>
              <a:bodyPr/>
              <a:lstStyle/>
              <a:p>
                <a:endParaRPr lang="en-US" dirty="0"/>
              </a:p>
            </p:txBody>
          </p:sp>
          <p:sp>
            <p:nvSpPr>
              <p:cNvPr id="8357" name="Freeform 131"/>
              <p:cNvSpPr>
                <a:spLocks/>
              </p:cNvSpPr>
              <p:nvPr/>
            </p:nvSpPr>
            <p:spPr bwMode="auto">
              <a:xfrm>
                <a:off x="1720" y="3599"/>
                <a:ext cx="32" cy="60"/>
              </a:xfrm>
              <a:custGeom>
                <a:avLst/>
                <a:gdLst>
                  <a:gd name="T0" fmla="*/ 12 w 32"/>
                  <a:gd name="T1" fmla="*/ 4 h 60"/>
                  <a:gd name="T2" fmla="*/ 32 w 32"/>
                  <a:gd name="T3" fmla="*/ 16 h 60"/>
                  <a:gd name="T4" fmla="*/ 28 w 32"/>
                  <a:gd name="T5" fmla="*/ 49 h 60"/>
                  <a:gd name="T6" fmla="*/ 28 w 32"/>
                  <a:gd name="T7" fmla="*/ 60 h 60"/>
                  <a:gd name="T8" fmla="*/ 28 w 32"/>
                  <a:gd name="T9" fmla="*/ 53 h 60"/>
                  <a:gd name="T10" fmla="*/ 8 w 32"/>
                  <a:gd name="T11" fmla="*/ 40 h 60"/>
                  <a:gd name="T12" fmla="*/ 0 w 32"/>
                  <a:gd name="T13" fmla="*/ 0 h 60"/>
                  <a:gd name="T14" fmla="*/ 12 w 32"/>
                  <a:gd name="T15" fmla="*/ 4 h 60"/>
                  <a:gd name="T16" fmla="*/ 12 w 32"/>
                  <a:gd name="T17" fmla="*/ 4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60"/>
                  <a:gd name="T29" fmla="*/ 32 w 32"/>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60">
                    <a:moveTo>
                      <a:pt x="12" y="4"/>
                    </a:moveTo>
                    <a:lnTo>
                      <a:pt x="32" y="16"/>
                    </a:lnTo>
                    <a:lnTo>
                      <a:pt x="28" y="49"/>
                    </a:lnTo>
                    <a:lnTo>
                      <a:pt x="28" y="60"/>
                    </a:lnTo>
                    <a:lnTo>
                      <a:pt x="28" y="53"/>
                    </a:lnTo>
                    <a:lnTo>
                      <a:pt x="8" y="40"/>
                    </a:lnTo>
                    <a:lnTo>
                      <a:pt x="0" y="0"/>
                    </a:lnTo>
                    <a:lnTo>
                      <a:pt x="12" y="4"/>
                    </a:lnTo>
                  </a:path>
                </a:pathLst>
              </a:custGeom>
              <a:grpFill/>
              <a:ln w="12700" cmpd="sng">
                <a:solidFill>
                  <a:srgbClr val="FFCC66"/>
                </a:solidFill>
                <a:prstDash val="solid"/>
                <a:round/>
                <a:headEnd/>
                <a:tailEnd/>
              </a:ln>
            </p:spPr>
            <p:txBody>
              <a:bodyPr/>
              <a:lstStyle/>
              <a:p>
                <a:endParaRPr lang="en-US" dirty="0"/>
              </a:p>
            </p:txBody>
          </p:sp>
          <p:sp>
            <p:nvSpPr>
              <p:cNvPr id="8358" name="Freeform 132"/>
              <p:cNvSpPr>
                <a:spLocks/>
              </p:cNvSpPr>
              <p:nvPr/>
            </p:nvSpPr>
            <p:spPr bwMode="auto">
              <a:xfrm>
                <a:off x="1780" y="3671"/>
                <a:ext cx="48" cy="39"/>
              </a:xfrm>
              <a:custGeom>
                <a:avLst/>
                <a:gdLst>
                  <a:gd name="T0" fmla="*/ 7 w 48"/>
                  <a:gd name="T1" fmla="*/ 4 h 39"/>
                  <a:gd name="T2" fmla="*/ 0 w 48"/>
                  <a:gd name="T3" fmla="*/ 16 h 39"/>
                  <a:gd name="T4" fmla="*/ 0 w 48"/>
                  <a:gd name="T5" fmla="*/ 39 h 39"/>
                  <a:gd name="T6" fmla="*/ 12 w 48"/>
                  <a:gd name="T7" fmla="*/ 20 h 39"/>
                  <a:gd name="T8" fmla="*/ 24 w 48"/>
                  <a:gd name="T9" fmla="*/ 24 h 39"/>
                  <a:gd name="T10" fmla="*/ 48 w 48"/>
                  <a:gd name="T11" fmla="*/ 39 h 39"/>
                  <a:gd name="T12" fmla="*/ 48 w 48"/>
                  <a:gd name="T13" fmla="*/ 28 h 39"/>
                  <a:gd name="T14" fmla="*/ 16 w 48"/>
                  <a:gd name="T15" fmla="*/ 0 h 39"/>
                  <a:gd name="T16" fmla="*/ 8 w 48"/>
                  <a:gd name="T17" fmla="*/ 4 h 39"/>
                  <a:gd name="T18" fmla="*/ 8 w 48"/>
                  <a:gd name="T19" fmla="*/ 4 h 39"/>
                  <a:gd name="T20" fmla="*/ 7 w 48"/>
                  <a:gd name="T21" fmla="*/ 4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39"/>
                  <a:gd name="T35" fmla="*/ 48 w 48"/>
                  <a:gd name="T36" fmla="*/ 39 h 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39">
                    <a:moveTo>
                      <a:pt x="7" y="4"/>
                    </a:moveTo>
                    <a:lnTo>
                      <a:pt x="0" y="16"/>
                    </a:lnTo>
                    <a:lnTo>
                      <a:pt x="0" y="39"/>
                    </a:lnTo>
                    <a:lnTo>
                      <a:pt x="12" y="20"/>
                    </a:lnTo>
                    <a:lnTo>
                      <a:pt x="24" y="24"/>
                    </a:lnTo>
                    <a:lnTo>
                      <a:pt x="48" y="39"/>
                    </a:lnTo>
                    <a:lnTo>
                      <a:pt x="48" y="28"/>
                    </a:lnTo>
                    <a:lnTo>
                      <a:pt x="16" y="0"/>
                    </a:lnTo>
                    <a:lnTo>
                      <a:pt x="8" y="4"/>
                    </a:lnTo>
                    <a:lnTo>
                      <a:pt x="7" y="4"/>
                    </a:lnTo>
                    <a:close/>
                  </a:path>
                </a:pathLst>
              </a:custGeom>
              <a:grpFill/>
              <a:ln w="12700" cmpd="sng">
                <a:solidFill>
                  <a:srgbClr val="FFCC66"/>
                </a:solidFill>
                <a:round/>
                <a:headEnd/>
                <a:tailEnd/>
              </a:ln>
            </p:spPr>
            <p:txBody>
              <a:bodyPr/>
              <a:lstStyle/>
              <a:p>
                <a:endParaRPr lang="en-US" dirty="0"/>
              </a:p>
            </p:txBody>
          </p:sp>
          <p:sp>
            <p:nvSpPr>
              <p:cNvPr id="8359" name="Freeform 133"/>
              <p:cNvSpPr>
                <a:spLocks/>
              </p:cNvSpPr>
              <p:nvPr/>
            </p:nvSpPr>
            <p:spPr bwMode="auto">
              <a:xfrm>
                <a:off x="1780" y="3671"/>
                <a:ext cx="48" cy="39"/>
              </a:xfrm>
              <a:custGeom>
                <a:avLst/>
                <a:gdLst>
                  <a:gd name="T0" fmla="*/ 7 w 48"/>
                  <a:gd name="T1" fmla="*/ 4 h 39"/>
                  <a:gd name="T2" fmla="*/ 0 w 48"/>
                  <a:gd name="T3" fmla="*/ 16 h 39"/>
                  <a:gd name="T4" fmla="*/ 0 w 48"/>
                  <a:gd name="T5" fmla="*/ 39 h 39"/>
                  <a:gd name="T6" fmla="*/ 12 w 48"/>
                  <a:gd name="T7" fmla="*/ 20 h 39"/>
                  <a:gd name="T8" fmla="*/ 24 w 48"/>
                  <a:gd name="T9" fmla="*/ 24 h 39"/>
                  <a:gd name="T10" fmla="*/ 48 w 48"/>
                  <a:gd name="T11" fmla="*/ 39 h 39"/>
                  <a:gd name="T12" fmla="*/ 48 w 48"/>
                  <a:gd name="T13" fmla="*/ 28 h 39"/>
                  <a:gd name="T14" fmla="*/ 16 w 48"/>
                  <a:gd name="T15" fmla="*/ 0 h 39"/>
                  <a:gd name="T16" fmla="*/ 8 w 48"/>
                  <a:gd name="T17" fmla="*/ 4 h 39"/>
                  <a:gd name="T18" fmla="*/ 8 w 48"/>
                  <a:gd name="T19" fmla="*/ 4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39"/>
                  <a:gd name="T32" fmla="*/ 48 w 48"/>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39">
                    <a:moveTo>
                      <a:pt x="7" y="4"/>
                    </a:moveTo>
                    <a:lnTo>
                      <a:pt x="0" y="16"/>
                    </a:lnTo>
                    <a:lnTo>
                      <a:pt x="0" y="39"/>
                    </a:lnTo>
                    <a:lnTo>
                      <a:pt x="12" y="20"/>
                    </a:lnTo>
                    <a:lnTo>
                      <a:pt x="24" y="24"/>
                    </a:lnTo>
                    <a:lnTo>
                      <a:pt x="48" y="39"/>
                    </a:lnTo>
                    <a:lnTo>
                      <a:pt x="48" y="28"/>
                    </a:lnTo>
                    <a:lnTo>
                      <a:pt x="16" y="0"/>
                    </a:lnTo>
                    <a:lnTo>
                      <a:pt x="8" y="4"/>
                    </a:lnTo>
                  </a:path>
                </a:pathLst>
              </a:custGeom>
              <a:grpFill/>
              <a:ln w="12700" cmpd="sng">
                <a:solidFill>
                  <a:srgbClr val="FFCC66"/>
                </a:solidFill>
                <a:prstDash val="solid"/>
                <a:round/>
                <a:headEnd/>
                <a:tailEnd/>
              </a:ln>
            </p:spPr>
            <p:txBody>
              <a:bodyPr/>
              <a:lstStyle/>
              <a:p>
                <a:endParaRPr lang="en-US" dirty="0"/>
              </a:p>
            </p:txBody>
          </p:sp>
          <p:sp>
            <p:nvSpPr>
              <p:cNvPr id="8360" name="Freeform 134"/>
              <p:cNvSpPr>
                <a:spLocks/>
              </p:cNvSpPr>
              <p:nvPr/>
            </p:nvSpPr>
            <p:spPr bwMode="auto">
              <a:xfrm>
                <a:off x="1867" y="3327"/>
                <a:ext cx="31" cy="28"/>
              </a:xfrm>
              <a:custGeom>
                <a:avLst/>
                <a:gdLst>
                  <a:gd name="T0" fmla="*/ 0 w 31"/>
                  <a:gd name="T1" fmla="*/ 15 h 28"/>
                  <a:gd name="T2" fmla="*/ 15 w 31"/>
                  <a:gd name="T3" fmla="*/ 0 h 28"/>
                  <a:gd name="T4" fmla="*/ 27 w 31"/>
                  <a:gd name="T5" fmla="*/ 4 h 28"/>
                  <a:gd name="T6" fmla="*/ 31 w 31"/>
                  <a:gd name="T7" fmla="*/ 12 h 28"/>
                  <a:gd name="T8" fmla="*/ 15 w 31"/>
                  <a:gd name="T9" fmla="*/ 28 h 28"/>
                  <a:gd name="T10" fmla="*/ 0 w 31"/>
                  <a:gd name="T11" fmla="*/ 16 h 28"/>
                  <a:gd name="T12" fmla="*/ 0 w 31"/>
                  <a:gd name="T13" fmla="*/ 16 h 28"/>
                  <a:gd name="T14" fmla="*/ 0 w 31"/>
                  <a:gd name="T15" fmla="*/ 15 h 28"/>
                  <a:gd name="T16" fmla="*/ 0 60000 65536"/>
                  <a:gd name="T17" fmla="*/ 0 60000 65536"/>
                  <a:gd name="T18" fmla="*/ 0 60000 65536"/>
                  <a:gd name="T19" fmla="*/ 0 60000 65536"/>
                  <a:gd name="T20" fmla="*/ 0 60000 65536"/>
                  <a:gd name="T21" fmla="*/ 0 60000 65536"/>
                  <a:gd name="T22" fmla="*/ 0 60000 65536"/>
                  <a:gd name="T23" fmla="*/ 0 60000 65536"/>
                  <a:gd name="T24" fmla="*/ 0 w 31"/>
                  <a:gd name="T25" fmla="*/ 0 h 28"/>
                  <a:gd name="T26" fmla="*/ 31 w 31"/>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 h="28">
                    <a:moveTo>
                      <a:pt x="0" y="15"/>
                    </a:moveTo>
                    <a:lnTo>
                      <a:pt x="15" y="0"/>
                    </a:lnTo>
                    <a:lnTo>
                      <a:pt x="27" y="4"/>
                    </a:lnTo>
                    <a:lnTo>
                      <a:pt x="31" y="12"/>
                    </a:lnTo>
                    <a:lnTo>
                      <a:pt x="15" y="28"/>
                    </a:lnTo>
                    <a:lnTo>
                      <a:pt x="0" y="16"/>
                    </a:lnTo>
                    <a:lnTo>
                      <a:pt x="0" y="15"/>
                    </a:lnTo>
                    <a:close/>
                  </a:path>
                </a:pathLst>
              </a:custGeom>
              <a:grpFill/>
              <a:ln w="12700" cmpd="sng">
                <a:solidFill>
                  <a:srgbClr val="FFCC66"/>
                </a:solidFill>
                <a:round/>
                <a:headEnd/>
                <a:tailEnd/>
              </a:ln>
            </p:spPr>
            <p:txBody>
              <a:bodyPr/>
              <a:lstStyle/>
              <a:p>
                <a:endParaRPr lang="en-US" dirty="0"/>
              </a:p>
            </p:txBody>
          </p:sp>
          <p:sp>
            <p:nvSpPr>
              <p:cNvPr id="8361" name="Freeform 135"/>
              <p:cNvSpPr>
                <a:spLocks/>
              </p:cNvSpPr>
              <p:nvPr/>
            </p:nvSpPr>
            <p:spPr bwMode="auto">
              <a:xfrm>
                <a:off x="1867" y="3327"/>
                <a:ext cx="31" cy="28"/>
              </a:xfrm>
              <a:custGeom>
                <a:avLst/>
                <a:gdLst>
                  <a:gd name="T0" fmla="*/ 0 w 31"/>
                  <a:gd name="T1" fmla="*/ 15 h 28"/>
                  <a:gd name="T2" fmla="*/ 15 w 31"/>
                  <a:gd name="T3" fmla="*/ 0 h 28"/>
                  <a:gd name="T4" fmla="*/ 27 w 31"/>
                  <a:gd name="T5" fmla="*/ 4 h 28"/>
                  <a:gd name="T6" fmla="*/ 31 w 31"/>
                  <a:gd name="T7" fmla="*/ 12 h 28"/>
                  <a:gd name="T8" fmla="*/ 15 w 31"/>
                  <a:gd name="T9" fmla="*/ 28 h 28"/>
                  <a:gd name="T10" fmla="*/ 0 w 31"/>
                  <a:gd name="T11" fmla="*/ 16 h 28"/>
                  <a:gd name="T12" fmla="*/ 0 w 31"/>
                  <a:gd name="T13" fmla="*/ 16 h 28"/>
                  <a:gd name="T14" fmla="*/ 0 60000 65536"/>
                  <a:gd name="T15" fmla="*/ 0 60000 65536"/>
                  <a:gd name="T16" fmla="*/ 0 60000 65536"/>
                  <a:gd name="T17" fmla="*/ 0 60000 65536"/>
                  <a:gd name="T18" fmla="*/ 0 60000 65536"/>
                  <a:gd name="T19" fmla="*/ 0 60000 65536"/>
                  <a:gd name="T20" fmla="*/ 0 60000 65536"/>
                  <a:gd name="T21" fmla="*/ 0 w 31"/>
                  <a:gd name="T22" fmla="*/ 0 h 28"/>
                  <a:gd name="T23" fmla="*/ 31 w 31"/>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8">
                    <a:moveTo>
                      <a:pt x="0" y="15"/>
                    </a:moveTo>
                    <a:lnTo>
                      <a:pt x="15" y="0"/>
                    </a:lnTo>
                    <a:lnTo>
                      <a:pt x="27" y="4"/>
                    </a:lnTo>
                    <a:lnTo>
                      <a:pt x="31" y="12"/>
                    </a:lnTo>
                    <a:lnTo>
                      <a:pt x="15" y="28"/>
                    </a:lnTo>
                    <a:lnTo>
                      <a:pt x="0" y="16"/>
                    </a:lnTo>
                  </a:path>
                </a:pathLst>
              </a:custGeom>
              <a:grpFill/>
              <a:ln w="12700" cmpd="sng">
                <a:solidFill>
                  <a:srgbClr val="FFCC66"/>
                </a:solidFill>
                <a:prstDash val="solid"/>
                <a:round/>
                <a:headEnd/>
                <a:tailEnd/>
              </a:ln>
            </p:spPr>
            <p:txBody>
              <a:bodyPr/>
              <a:lstStyle/>
              <a:p>
                <a:endParaRPr lang="en-US" dirty="0"/>
              </a:p>
            </p:txBody>
          </p:sp>
          <p:sp>
            <p:nvSpPr>
              <p:cNvPr id="8362" name="Freeform 136"/>
              <p:cNvSpPr>
                <a:spLocks/>
              </p:cNvSpPr>
              <p:nvPr/>
            </p:nvSpPr>
            <p:spPr bwMode="auto">
              <a:xfrm>
                <a:off x="1918" y="3320"/>
                <a:ext cx="44" cy="27"/>
              </a:xfrm>
              <a:custGeom>
                <a:avLst/>
                <a:gdLst>
                  <a:gd name="T0" fmla="*/ 0 w 44"/>
                  <a:gd name="T1" fmla="*/ 22 h 27"/>
                  <a:gd name="T2" fmla="*/ 19 w 44"/>
                  <a:gd name="T3" fmla="*/ 0 h 27"/>
                  <a:gd name="T4" fmla="*/ 40 w 44"/>
                  <a:gd name="T5" fmla="*/ 4 h 27"/>
                  <a:gd name="T6" fmla="*/ 44 w 44"/>
                  <a:gd name="T7" fmla="*/ 11 h 27"/>
                  <a:gd name="T8" fmla="*/ 44 w 44"/>
                  <a:gd name="T9" fmla="*/ 27 h 27"/>
                  <a:gd name="T10" fmla="*/ 25 w 44"/>
                  <a:gd name="T11" fmla="*/ 27 h 27"/>
                  <a:gd name="T12" fmla="*/ 12 w 44"/>
                  <a:gd name="T13" fmla="*/ 23 h 27"/>
                  <a:gd name="T14" fmla="*/ 0 w 44"/>
                  <a:gd name="T15" fmla="*/ 23 h 27"/>
                  <a:gd name="T16" fmla="*/ 0 w 44"/>
                  <a:gd name="T17" fmla="*/ 23 h 27"/>
                  <a:gd name="T18" fmla="*/ 0 w 44"/>
                  <a:gd name="T19" fmla="*/ 22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27"/>
                  <a:gd name="T32" fmla="*/ 44 w 44"/>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27">
                    <a:moveTo>
                      <a:pt x="0" y="22"/>
                    </a:moveTo>
                    <a:lnTo>
                      <a:pt x="19" y="0"/>
                    </a:lnTo>
                    <a:lnTo>
                      <a:pt x="40" y="4"/>
                    </a:lnTo>
                    <a:lnTo>
                      <a:pt x="44" y="11"/>
                    </a:lnTo>
                    <a:lnTo>
                      <a:pt x="44" y="27"/>
                    </a:lnTo>
                    <a:lnTo>
                      <a:pt x="25" y="27"/>
                    </a:lnTo>
                    <a:lnTo>
                      <a:pt x="12" y="23"/>
                    </a:lnTo>
                    <a:lnTo>
                      <a:pt x="0" y="23"/>
                    </a:lnTo>
                    <a:lnTo>
                      <a:pt x="0" y="22"/>
                    </a:lnTo>
                    <a:close/>
                  </a:path>
                </a:pathLst>
              </a:custGeom>
              <a:grpFill/>
              <a:ln w="12700" cmpd="sng">
                <a:solidFill>
                  <a:srgbClr val="FFCC66"/>
                </a:solidFill>
                <a:round/>
                <a:headEnd/>
                <a:tailEnd/>
              </a:ln>
            </p:spPr>
            <p:txBody>
              <a:bodyPr/>
              <a:lstStyle/>
              <a:p>
                <a:endParaRPr lang="en-US" dirty="0"/>
              </a:p>
            </p:txBody>
          </p:sp>
          <p:sp>
            <p:nvSpPr>
              <p:cNvPr id="8363" name="Freeform 137"/>
              <p:cNvSpPr>
                <a:spLocks/>
              </p:cNvSpPr>
              <p:nvPr/>
            </p:nvSpPr>
            <p:spPr bwMode="auto">
              <a:xfrm>
                <a:off x="1918" y="3320"/>
                <a:ext cx="44" cy="27"/>
              </a:xfrm>
              <a:custGeom>
                <a:avLst/>
                <a:gdLst>
                  <a:gd name="T0" fmla="*/ 0 w 44"/>
                  <a:gd name="T1" fmla="*/ 22 h 27"/>
                  <a:gd name="T2" fmla="*/ 19 w 44"/>
                  <a:gd name="T3" fmla="*/ 0 h 27"/>
                  <a:gd name="T4" fmla="*/ 40 w 44"/>
                  <a:gd name="T5" fmla="*/ 4 h 27"/>
                  <a:gd name="T6" fmla="*/ 44 w 44"/>
                  <a:gd name="T7" fmla="*/ 11 h 27"/>
                  <a:gd name="T8" fmla="*/ 44 w 44"/>
                  <a:gd name="T9" fmla="*/ 27 h 27"/>
                  <a:gd name="T10" fmla="*/ 25 w 44"/>
                  <a:gd name="T11" fmla="*/ 27 h 27"/>
                  <a:gd name="T12" fmla="*/ 12 w 44"/>
                  <a:gd name="T13" fmla="*/ 23 h 27"/>
                  <a:gd name="T14" fmla="*/ 0 w 44"/>
                  <a:gd name="T15" fmla="*/ 23 h 27"/>
                  <a:gd name="T16" fmla="*/ 0 w 44"/>
                  <a:gd name="T17" fmla="*/ 23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27"/>
                  <a:gd name="T29" fmla="*/ 44 w 44"/>
                  <a:gd name="T30" fmla="*/ 27 h 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27">
                    <a:moveTo>
                      <a:pt x="0" y="22"/>
                    </a:moveTo>
                    <a:lnTo>
                      <a:pt x="19" y="0"/>
                    </a:lnTo>
                    <a:lnTo>
                      <a:pt x="40" y="4"/>
                    </a:lnTo>
                    <a:lnTo>
                      <a:pt x="44" y="11"/>
                    </a:lnTo>
                    <a:lnTo>
                      <a:pt x="44" y="27"/>
                    </a:lnTo>
                    <a:lnTo>
                      <a:pt x="25" y="27"/>
                    </a:lnTo>
                    <a:lnTo>
                      <a:pt x="12" y="23"/>
                    </a:lnTo>
                    <a:lnTo>
                      <a:pt x="0" y="23"/>
                    </a:lnTo>
                  </a:path>
                </a:pathLst>
              </a:custGeom>
              <a:grpFill/>
              <a:ln w="12700" cmpd="sng">
                <a:solidFill>
                  <a:srgbClr val="FFCC66"/>
                </a:solidFill>
                <a:prstDash val="solid"/>
                <a:round/>
                <a:headEnd/>
                <a:tailEnd/>
              </a:ln>
            </p:spPr>
            <p:txBody>
              <a:bodyPr/>
              <a:lstStyle/>
              <a:p>
                <a:endParaRPr lang="en-US" dirty="0"/>
              </a:p>
            </p:txBody>
          </p:sp>
          <p:sp>
            <p:nvSpPr>
              <p:cNvPr id="8364" name="Freeform 138"/>
              <p:cNvSpPr>
                <a:spLocks/>
              </p:cNvSpPr>
              <p:nvPr/>
            </p:nvSpPr>
            <p:spPr bwMode="auto">
              <a:xfrm>
                <a:off x="2041" y="3382"/>
                <a:ext cx="51" cy="44"/>
              </a:xfrm>
              <a:custGeom>
                <a:avLst/>
                <a:gdLst>
                  <a:gd name="T0" fmla="*/ 0 w 51"/>
                  <a:gd name="T1" fmla="*/ 12 h 44"/>
                  <a:gd name="T2" fmla="*/ 4 w 51"/>
                  <a:gd name="T3" fmla="*/ 8 h 44"/>
                  <a:gd name="T4" fmla="*/ 19 w 51"/>
                  <a:gd name="T5" fmla="*/ 4 h 44"/>
                  <a:gd name="T6" fmla="*/ 23 w 51"/>
                  <a:gd name="T7" fmla="*/ 0 h 44"/>
                  <a:gd name="T8" fmla="*/ 31 w 51"/>
                  <a:gd name="T9" fmla="*/ 8 h 44"/>
                  <a:gd name="T10" fmla="*/ 43 w 51"/>
                  <a:gd name="T11" fmla="*/ 24 h 44"/>
                  <a:gd name="T12" fmla="*/ 43 w 51"/>
                  <a:gd name="T13" fmla="*/ 40 h 44"/>
                  <a:gd name="T14" fmla="*/ 51 w 51"/>
                  <a:gd name="T15" fmla="*/ 44 h 44"/>
                  <a:gd name="T16" fmla="*/ 23 w 51"/>
                  <a:gd name="T17" fmla="*/ 44 h 44"/>
                  <a:gd name="T18" fmla="*/ 11 w 51"/>
                  <a:gd name="T19" fmla="*/ 28 h 44"/>
                  <a:gd name="T20" fmla="*/ 4 w 51"/>
                  <a:gd name="T21" fmla="*/ 20 h 44"/>
                  <a:gd name="T22" fmla="*/ 0 w 51"/>
                  <a:gd name="T23" fmla="*/ 12 h 44"/>
                  <a:gd name="T24" fmla="*/ 0 w 51"/>
                  <a:gd name="T25" fmla="*/ 12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44"/>
                  <a:gd name="T41" fmla="*/ 51 w 51"/>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44">
                    <a:moveTo>
                      <a:pt x="0" y="12"/>
                    </a:moveTo>
                    <a:lnTo>
                      <a:pt x="4" y="8"/>
                    </a:lnTo>
                    <a:lnTo>
                      <a:pt x="19" y="4"/>
                    </a:lnTo>
                    <a:lnTo>
                      <a:pt x="23" y="0"/>
                    </a:lnTo>
                    <a:lnTo>
                      <a:pt x="31" y="8"/>
                    </a:lnTo>
                    <a:lnTo>
                      <a:pt x="43" y="24"/>
                    </a:lnTo>
                    <a:lnTo>
                      <a:pt x="43" y="40"/>
                    </a:lnTo>
                    <a:lnTo>
                      <a:pt x="51" y="44"/>
                    </a:lnTo>
                    <a:lnTo>
                      <a:pt x="23" y="44"/>
                    </a:lnTo>
                    <a:lnTo>
                      <a:pt x="11" y="28"/>
                    </a:lnTo>
                    <a:lnTo>
                      <a:pt x="4" y="20"/>
                    </a:lnTo>
                    <a:lnTo>
                      <a:pt x="0" y="12"/>
                    </a:lnTo>
                    <a:close/>
                  </a:path>
                </a:pathLst>
              </a:custGeom>
              <a:grpFill/>
              <a:ln w="12700" cmpd="sng">
                <a:solidFill>
                  <a:srgbClr val="FFCC66"/>
                </a:solidFill>
                <a:round/>
                <a:headEnd/>
                <a:tailEnd/>
              </a:ln>
            </p:spPr>
            <p:txBody>
              <a:bodyPr/>
              <a:lstStyle/>
              <a:p>
                <a:endParaRPr lang="en-US" dirty="0"/>
              </a:p>
            </p:txBody>
          </p:sp>
          <p:sp>
            <p:nvSpPr>
              <p:cNvPr id="8365" name="Freeform 139"/>
              <p:cNvSpPr>
                <a:spLocks/>
              </p:cNvSpPr>
              <p:nvPr/>
            </p:nvSpPr>
            <p:spPr bwMode="auto">
              <a:xfrm>
                <a:off x="2041" y="3382"/>
                <a:ext cx="51" cy="44"/>
              </a:xfrm>
              <a:custGeom>
                <a:avLst/>
                <a:gdLst>
                  <a:gd name="T0" fmla="*/ 0 w 51"/>
                  <a:gd name="T1" fmla="*/ 12 h 44"/>
                  <a:gd name="T2" fmla="*/ 4 w 51"/>
                  <a:gd name="T3" fmla="*/ 8 h 44"/>
                  <a:gd name="T4" fmla="*/ 19 w 51"/>
                  <a:gd name="T5" fmla="*/ 4 h 44"/>
                  <a:gd name="T6" fmla="*/ 23 w 51"/>
                  <a:gd name="T7" fmla="*/ 0 h 44"/>
                  <a:gd name="T8" fmla="*/ 31 w 51"/>
                  <a:gd name="T9" fmla="*/ 8 h 44"/>
                  <a:gd name="T10" fmla="*/ 43 w 51"/>
                  <a:gd name="T11" fmla="*/ 24 h 44"/>
                  <a:gd name="T12" fmla="*/ 43 w 51"/>
                  <a:gd name="T13" fmla="*/ 40 h 44"/>
                  <a:gd name="T14" fmla="*/ 51 w 51"/>
                  <a:gd name="T15" fmla="*/ 44 h 44"/>
                  <a:gd name="T16" fmla="*/ 23 w 51"/>
                  <a:gd name="T17" fmla="*/ 44 h 44"/>
                  <a:gd name="T18" fmla="*/ 11 w 51"/>
                  <a:gd name="T19" fmla="*/ 28 h 44"/>
                  <a:gd name="T20" fmla="*/ 4 w 51"/>
                  <a:gd name="T21" fmla="*/ 20 h 44"/>
                  <a:gd name="T22" fmla="*/ 0 w 51"/>
                  <a:gd name="T23" fmla="*/ 12 h 44"/>
                  <a:gd name="T24" fmla="*/ 0 w 51"/>
                  <a:gd name="T25" fmla="*/ 12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44"/>
                  <a:gd name="T41" fmla="*/ 51 w 51"/>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44">
                    <a:moveTo>
                      <a:pt x="0" y="12"/>
                    </a:moveTo>
                    <a:lnTo>
                      <a:pt x="4" y="8"/>
                    </a:lnTo>
                    <a:lnTo>
                      <a:pt x="19" y="4"/>
                    </a:lnTo>
                    <a:lnTo>
                      <a:pt x="23" y="0"/>
                    </a:lnTo>
                    <a:lnTo>
                      <a:pt x="31" y="8"/>
                    </a:lnTo>
                    <a:lnTo>
                      <a:pt x="43" y="24"/>
                    </a:lnTo>
                    <a:lnTo>
                      <a:pt x="43" y="40"/>
                    </a:lnTo>
                    <a:lnTo>
                      <a:pt x="51" y="44"/>
                    </a:lnTo>
                    <a:lnTo>
                      <a:pt x="23" y="44"/>
                    </a:lnTo>
                    <a:lnTo>
                      <a:pt x="11" y="28"/>
                    </a:lnTo>
                    <a:lnTo>
                      <a:pt x="4" y="20"/>
                    </a:lnTo>
                    <a:lnTo>
                      <a:pt x="0" y="12"/>
                    </a:lnTo>
                  </a:path>
                </a:pathLst>
              </a:custGeom>
              <a:grpFill/>
              <a:ln w="12700" cmpd="sng">
                <a:solidFill>
                  <a:srgbClr val="FFCC66"/>
                </a:solidFill>
                <a:prstDash val="solid"/>
                <a:round/>
                <a:headEnd/>
                <a:tailEnd/>
              </a:ln>
            </p:spPr>
            <p:txBody>
              <a:bodyPr/>
              <a:lstStyle/>
              <a:p>
                <a:endParaRPr lang="en-US" dirty="0"/>
              </a:p>
            </p:txBody>
          </p:sp>
          <p:sp>
            <p:nvSpPr>
              <p:cNvPr id="8366" name="Freeform 140"/>
              <p:cNvSpPr>
                <a:spLocks/>
              </p:cNvSpPr>
              <p:nvPr/>
            </p:nvSpPr>
            <p:spPr bwMode="auto">
              <a:xfrm>
                <a:off x="2124" y="3426"/>
                <a:ext cx="55" cy="23"/>
              </a:xfrm>
              <a:custGeom>
                <a:avLst/>
                <a:gdLst>
                  <a:gd name="T0" fmla="*/ 0 w 55"/>
                  <a:gd name="T1" fmla="*/ 15 h 23"/>
                  <a:gd name="T2" fmla="*/ 0 w 55"/>
                  <a:gd name="T3" fmla="*/ 0 h 23"/>
                  <a:gd name="T4" fmla="*/ 16 w 55"/>
                  <a:gd name="T5" fmla="*/ 0 h 23"/>
                  <a:gd name="T6" fmla="*/ 36 w 55"/>
                  <a:gd name="T7" fmla="*/ 3 h 23"/>
                  <a:gd name="T8" fmla="*/ 55 w 55"/>
                  <a:gd name="T9" fmla="*/ 15 h 23"/>
                  <a:gd name="T10" fmla="*/ 28 w 55"/>
                  <a:gd name="T11" fmla="*/ 19 h 23"/>
                  <a:gd name="T12" fmla="*/ 16 w 55"/>
                  <a:gd name="T13" fmla="*/ 19 h 23"/>
                  <a:gd name="T14" fmla="*/ 0 w 55"/>
                  <a:gd name="T15" fmla="*/ 23 h 23"/>
                  <a:gd name="T16" fmla="*/ 0 w 55"/>
                  <a:gd name="T17" fmla="*/ 15 h 23"/>
                  <a:gd name="T18" fmla="*/ 0 w 55"/>
                  <a:gd name="T19" fmla="*/ 15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5"/>
                  <a:gd name="T31" fmla="*/ 0 h 23"/>
                  <a:gd name="T32" fmla="*/ 55 w 55"/>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5" h="23">
                    <a:moveTo>
                      <a:pt x="0" y="15"/>
                    </a:moveTo>
                    <a:lnTo>
                      <a:pt x="0" y="0"/>
                    </a:lnTo>
                    <a:lnTo>
                      <a:pt x="16" y="0"/>
                    </a:lnTo>
                    <a:lnTo>
                      <a:pt x="36" y="3"/>
                    </a:lnTo>
                    <a:lnTo>
                      <a:pt x="55" y="15"/>
                    </a:lnTo>
                    <a:lnTo>
                      <a:pt x="28" y="19"/>
                    </a:lnTo>
                    <a:lnTo>
                      <a:pt x="16" y="19"/>
                    </a:lnTo>
                    <a:lnTo>
                      <a:pt x="0" y="23"/>
                    </a:lnTo>
                    <a:lnTo>
                      <a:pt x="0" y="15"/>
                    </a:lnTo>
                    <a:close/>
                  </a:path>
                </a:pathLst>
              </a:custGeom>
              <a:grpFill/>
              <a:ln w="12700" cmpd="sng">
                <a:solidFill>
                  <a:srgbClr val="FFCC66"/>
                </a:solidFill>
                <a:round/>
                <a:headEnd/>
                <a:tailEnd/>
              </a:ln>
            </p:spPr>
            <p:txBody>
              <a:bodyPr/>
              <a:lstStyle/>
              <a:p>
                <a:endParaRPr lang="en-US" dirty="0"/>
              </a:p>
            </p:txBody>
          </p:sp>
          <p:sp>
            <p:nvSpPr>
              <p:cNvPr id="8367" name="Freeform 141"/>
              <p:cNvSpPr>
                <a:spLocks/>
              </p:cNvSpPr>
              <p:nvPr/>
            </p:nvSpPr>
            <p:spPr bwMode="auto">
              <a:xfrm>
                <a:off x="2124" y="3426"/>
                <a:ext cx="55" cy="23"/>
              </a:xfrm>
              <a:custGeom>
                <a:avLst/>
                <a:gdLst>
                  <a:gd name="T0" fmla="*/ 0 w 55"/>
                  <a:gd name="T1" fmla="*/ 15 h 23"/>
                  <a:gd name="T2" fmla="*/ 0 w 55"/>
                  <a:gd name="T3" fmla="*/ 0 h 23"/>
                  <a:gd name="T4" fmla="*/ 16 w 55"/>
                  <a:gd name="T5" fmla="*/ 0 h 23"/>
                  <a:gd name="T6" fmla="*/ 36 w 55"/>
                  <a:gd name="T7" fmla="*/ 3 h 23"/>
                  <a:gd name="T8" fmla="*/ 55 w 55"/>
                  <a:gd name="T9" fmla="*/ 15 h 23"/>
                  <a:gd name="T10" fmla="*/ 28 w 55"/>
                  <a:gd name="T11" fmla="*/ 19 h 23"/>
                  <a:gd name="T12" fmla="*/ 16 w 55"/>
                  <a:gd name="T13" fmla="*/ 19 h 23"/>
                  <a:gd name="T14" fmla="*/ 0 w 55"/>
                  <a:gd name="T15" fmla="*/ 23 h 23"/>
                  <a:gd name="T16" fmla="*/ 0 w 55"/>
                  <a:gd name="T17" fmla="*/ 15 h 23"/>
                  <a:gd name="T18" fmla="*/ 0 w 55"/>
                  <a:gd name="T19" fmla="*/ 15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5"/>
                  <a:gd name="T31" fmla="*/ 0 h 23"/>
                  <a:gd name="T32" fmla="*/ 55 w 55"/>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5" h="23">
                    <a:moveTo>
                      <a:pt x="0" y="15"/>
                    </a:moveTo>
                    <a:lnTo>
                      <a:pt x="0" y="0"/>
                    </a:lnTo>
                    <a:lnTo>
                      <a:pt x="16" y="0"/>
                    </a:lnTo>
                    <a:lnTo>
                      <a:pt x="36" y="3"/>
                    </a:lnTo>
                    <a:lnTo>
                      <a:pt x="55" y="15"/>
                    </a:lnTo>
                    <a:lnTo>
                      <a:pt x="28" y="19"/>
                    </a:lnTo>
                    <a:lnTo>
                      <a:pt x="16" y="19"/>
                    </a:lnTo>
                    <a:lnTo>
                      <a:pt x="0" y="23"/>
                    </a:lnTo>
                    <a:lnTo>
                      <a:pt x="0" y="15"/>
                    </a:lnTo>
                  </a:path>
                </a:pathLst>
              </a:custGeom>
              <a:grpFill/>
              <a:ln w="12700" cmpd="sng">
                <a:solidFill>
                  <a:srgbClr val="FFCC66"/>
                </a:solidFill>
                <a:prstDash val="solid"/>
                <a:round/>
                <a:headEnd/>
                <a:tailEnd/>
              </a:ln>
            </p:spPr>
            <p:txBody>
              <a:bodyPr/>
              <a:lstStyle/>
              <a:p>
                <a:endParaRPr lang="en-US" dirty="0"/>
              </a:p>
            </p:txBody>
          </p:sp>
          <p:sp>
            <p:nvSpPr>
              <p:cNvPr id="8368" name="Freeform 142"/>
              <p:cNvSpPr>
                <a:spLocks/>
              </p:cNvSpPr>
              <p:nvPr/>
            </p:nvSpPr>
            <p:spPr bwMode="auto">
              <a:xfrm>
                <a:off x="2191" y="3465"/>
                <a:ext cx="47" cy="36"/>
              </a:xfrm>
              <a:custGeom>
                <a:avLst/>
                <a:gdLst>
                  <a:gd name="T0" fmla="*/ 12 w 47"/>
                  <a:gd name="T1" fmla="*/ 35 h 36"/>
                  <a:gd name="T2" fmla="*/ 47 w 47"/>
                  <a:gd name="T3" fmla="*/ 25 h 36"/>
                  <a:gd name="T4" fmla="*/ 43 w 47"/>
                  <a:gd name="T5" fmla="*/ 17 h 36"/>
                  <a:gd name="T6" fmla="*/ 35 w 47"/>
                  <a:gd name="T7" fmla="*/ 5 h 36"/>
                  <a:gd name="T8" fmla="*/ 27 w 47"/>
                  <a:gd name="T9" fmla="*/ 0 h 36"/>
                  <a:gd name="T10" fmla="*/ 0 w 47"/>
                  <a:gd name="T11" fmla="*/ 0 h 36"/>
                  <a:gd name="T12" fmla="*/ 12 w 47"/>
                  <a:gd name="T13" fmla="*/ 36 h 36"/>
                  <a:gd name="T14" fmla="*/ 12 w 47"/>
                  <a:gd name="T15" fmla="*/ 36 h 36"/>
                  <a:gd name="T16" fmla="*/ 12 w 47"/>
                  <a:gd name="T17" fmla="*/ 35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36"/>
                  <a:gd name="T29" fmla="*/ 47 w 47"/>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36">
                    <a:moveTo>
                      <a:pt x="12" y="35"/>
                    </a:moveTo>
                    <a:lnTo>
                      <a:pt x="47" y="25"/>
                    </a:lnTo>
                    <a:lnTo>
                      <a:pt x="43" y="17"/>
                    </a:lnTo>
                    <a:lnTo>
                      <a:pt x="35" y="5"/>
                    </a:lnTo>
                    <a:lnTo>
                      <a:pt x="27" y="0"/>
                    </a:lnTo>
                    <a:lnTo>
                      <a:pt x="0" y="0"/>
                    </a:lnTo>
                    <a:lnTo>
                      <a:pt x="12" y="36"/>
                    </a:lnTo>
                    <a:lnTo>
                      <a:pt x="12" y="35"/>
                    </a:lnTo>
                    <a:close/>
                  </a:path>
                </a:pathLst>
              </a:custGeom>
              <a:grpFill/>
              <a:ln w="12700" cmpd="sng">
                <a:solidFill>
                  <a:srgbClr val="FFCC66"/>
                </a:solidFill>
                <a:round/>
                <a:headEnd/>
                <a:tailEnd/>
              </a:ln>
            </p:spPr>
            <p:txBody>
              <a:bodyPr/>
              <a:lstStyle/>
              <a:p>
                <a:endParaRPr lang="en-US" dirty="0"/>
              </a:p>
            </p:txBody>
          </p:sp>
          <p:sp>
            <p:nvSpPr>
              <p:cNvPr id="8369" name="Freeform 143"/>
              <p:cNvSpPr>
                <a:spLocks/>
              </p:cNvSpPr>
              <p:nvPr/>
            </p:nvSpPr>
            <p:spPr bwMode="auto">
              <a:xfrm>
                <a:off x="2191" y="3465"/>
                <a:ext cx="47" cy="36"/>
              </a:xfrm>
              <a:custGeom>
                <a:avLst/>
                <a:gdLst>
                  <a:gd name="T0" fmla="*/ 12 w 47"/>
                  <a:gd name="T1" fmla="*/ 35 h 36"/>
                  <a:gd name="T2" fmla="*/ 47 w 47"/>
                  <a:gd name="T3" fmla="*/ 25 h 36"/>
                  <a:gd name="T4" fmla="*/ 43 w 47"/>
                  <a:gd name="T5" fmla="*/ 17 h 36"/>
                  <a:gd name="T6" fmla="*/ 35 w 47"/>
                  <a:gd name="T7" fmla="*/ 5 h 36"/>
                  <a:gd name="T8" fmla="*/ 27 w 47"/>
                  <a:gd name="T9" fmla="*/ 0 h 36"/>
                  <a:gd name="T10" fmla="*/ 0 w 47"/>
                  <a:gd name="T11" fmla="*/ 0 h 36"/>
                  <a:gd name="T12" fmla="*/ 12 w 47"/>
                  <a:gd name="T13" fmla="*/ 36 h 36"/>
                  <a:gd name="T14" fmla="*/ 12 w 47"/>
                  <a:gd name="T15" fmla="*/ 36 h 36"/>
                  <a:gd name="T16" fmla="*/ 0 60000 65536"/>
                  <a:gd name="T17" fmla="*/ 0 60000 65536"/>
                  <a:gd name="T18" fmla="*/ 0 60000 65536"/>
                  <a:gd name="T19" fmla="*/ 0 60000 65536"/>
                  <a:gd name="T20" fmla="*/ 0 60000 65536"/>
                  <a:gd name="T21" fmla="*/ 0 60000 65536"/>
                  <a:gd name="T22" fmla="*/ 0 60000 65536"/>
                  <a:gd name="T23" fmla="*/ 0 60000 65536"/>
                  <a:gd name="T24" fmla="*/ 0 w 47"/>
                  <a:gd name="T25" fmla="*/ 0 h 36"/>
                  <a:gd name="T26" fmla="*/ 47 w 47"/>
                  <a:gd name="T27" fmla="*/ 36 h 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 h="36">
                    <a:moveTo>
                      <a:pt x="12" y="35"/>
                    </a:moveTo>
                    <a:lnTo>
                      <a:pt x="47" y="25"/>
                    </a:lnTo>
                    <a:lnTo>
                      <a:pt x="43" y="17"/>
                    </a:lnTo>
                    <a:lnTo>
                      <a:pt x="35" y="5"/>
                    </a:lnTo>
                    <a:lnTo>
                      <a:pt x="27" y="0"/>
                    </a:lnTo>
                    <a:lnTo>
                      <a:pt x="0" y="0"/>
                    </a:lnTo>
                    <a:lnTo>
                      <a:pt x="12" y="36"/>
                    </a:lnTo>
                  </a:path>
                </a:pathLst>
              </a:custGeom>
              <a:grpFill/>
              <a:ln w="12700" cmpd="sng">
                <a:solidFill>
                  <a:srgbClr val="FFCC66"/>
                </a:solidFill>
                <a:prstDash val="solid"/>
                <a:round/>
                <a:headEnd/>
                <a:tailEnd/>
              </a:ln>
            </p:spPr>
            <p:txBody>
              <a:bodyPr/>
              <a:lstStyle/>
              <a:p>
                <a:endParaRPr lang="en-US" dirty="0"/>
              </a:p>
            </p:txBody>
          </p:sp>
          <p:sp>
            <p:nvSpPr>
              <p:cNvPr id="8370" name="Freeform 144"/>
              <p:cNvSpPr>
                <a:spLocks/>
              </p:cNvSpPr>
              <p:nvPr/>
            </p:nvSpPr>
            <p:spPr bwMode="auto">
              <a:xfrm>
                <a:off x="2247" y="3533"/>
                <a:ext cx="102" cy="130"/>
              </a:xfrm>
              <a:custGeom>
                <a:avLst/>
                <a:gdLst>
                  <a:gd name="T0" fmla="*/ 16 w 102"/>
                  <a:gd name="T1" fmla="*/ 0 h 130"/>
                  <a:gd name="T2" fmla="*/ 8 w 102"/>
                  <a:gd name="T3" fmla="*/ 8 h 130"/>
                  <a:gd name="T4" fmla="*/ 16 w 102"/>
                  <a:gd name="T5" fmla="*/ 19 h 130"/>
                  <a:gd name="T6" fmla="*/ 16 w 102"/>
                  <a:gd name="T7" fmla="*/ 27 h 130"/>
                  <a:gd name="T8" fmla="*/ 0 w 102"/>
                  <a:gd name="T9" fmla="*/ 59 h 130"/>
                  <a:gd name="T10" fmla="*/ 0 w 102"/>
                  <a:gd name="T11" fmla="*/ 109 h 130"/>
                  <a:gd name="T12" fmla="*/ 24 w 102"/>
                  <a:gd name="T13" fmla="*/ 130 h 130"/>
                  <a:gd name="T14" fmla="*/ 24 w 102"/>
                  <a:gd name="T15" fmla="*/ 119 h 130"/>
                  <a:gd name="T16" fmla="*/ 102 w 102"/>
                  <a:gd name="T17" fmla="*/ 74 h 130"/>
                  <a:gd name="T18" fmla="*/ 63 w 102"/>
                  <a:gd name="T19" fmla="*/ 39 h 130"/>
                  <a:gd name="T20" fmla="*/ 20 w 102"/>
                  <a:gd name="T21" fmla="*/ 0 h 130"/>
                  <a:gd name="T22" fmla="*/ 16 w 102"/>
                  <a:gd name="T23" fmla="*/ 0 h 130"/>
                  <a:gd name="T24" fmla="*/ 16 w 102"/>
                  <a:gd name="T25" fmla="*/ 0 h 130"/>
                  <a:gd name="T26" fmla="*/ 16 w 102"/>
                  <a:gd name="T27" fmla="*/ 0 h 1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2"/>
                  <a:gd name="T43" fmla="*/ 0 h 130"/>
                  <a:gd name="T44" fmla="*/ 102 w 102"/>
                  <a:gd name="T45" fmla="*/ 130 h 1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2" h="130">
                    <a:moveTo>
                      <a:pt x="16" y="0"/>
                    </a:moveTo>
                    <a:lnTo>
                      <a:pt x="8" y="8"/>
                    </a:lnTo>
                    <a:lnTo>
                      <a:pt x="16" y="19"/>
                    </a:lnTo>
                    <a:lnTo>
                      <a:pt x="16" y="27"/>
                    </a:lnTo>
                    <a:lnTo>
                      <a:pt x="0" y="59"/>
                    </a:lnTo>
                    <a:lnTo>
                      <a:pt x="0" y="109"/>
                    </a:lnTo>
                    <a:lnTo>
                      <a:pt x="24" y="130"/>
                    </a:lnTo>
                    <a:lnTo>
                      <a:pt x="24" y="119"/>
                    </a:lnTo>
                    <a:lnTo>
                      <a:pt x="102" y="74"/>
                    </a:lnTo>
                    <a:lnTo>
                      <a:pt x="63" y="39"/>
                    </a:lnTo>
                    <a:lnTo>
                      <a:pt x="20" y="0"/>
                    </a:lnTo>
                    <a:lnTo>
                      <a:pt x="16" y="0"/>
                    </a:lnTo>
                    <a:close/>
                  </a:path>
                </a:pathLst>
              </a:custGeom>
              <a:grpFill/>
              <a:ln w="12700" cmpd="sng">
                <a:solidFill>
                  <a:srgbClr val="FFCC66"/>
                </a:solidFill>
                <a:round/>
                <a:headEnd/>
                <a:tailEnd/>
              </a:ln>
            </p:spPr>
            <p:txBody>
              <a:bodyPr/>
              <a:lstStyle/>
              <a:p>
                <a:endParaRPr lang="en-US" dirty="0"/>
              </a:p>
            </p:txBody>
          </p:sp>
          <p:sp>
            <p:nvSpPr>
              <p:cNvPr id="8371" name="Freeform 145"/>
              <p:cNvSpPr>
                <a:spLocks/>
              </p:cNvSpPr>
              <p:nvPr/>
            </p:nvSpPr>
            <p:spPr bwMode="auto">
              <a:xfrm>
                <a:off x="2247" y="3533"/>
                <a:ext cx="102" cy="130"/>
              </a:xfrm>
              <a:custGeom>
                <a:avLst/>
                <a:gdLst>
                  <a:gd name="T0" fmla="*/ 16 w 102"/>
                  <a:gd name="T1" fmla="*/ 0 h 130"/>
                  <a:gd name="T2" fmla="*/ 8 w 102"/>
                  <a:gd name="T3" fmla="*/ 8 h 130"/>
                  <a:gd name="T4" fmla="*/ 16 w 102"/>
                  <a:gd name="T5" fmla="*/ 19 h 130"/>
                  <a:gd name="T6" fmla="*/ 16 w 102"/>
                  <a:gd name="T7" fmla="*/ 27 h 130"/>
                  <a:gd name="T8" fmla="*/ 0 w 102"/>
                  <a:gd name="T9" fmla="*/ 59 h 130"/>
                  <a:gd name="T10" fmla="*/ 0 w 102"/>
                  <a:gd name="T11" fmla="*/ 109 h 130"/>
                  <a:gd name="T12" fmla="*/ 24 w 102"/>
                  <a:gd name="T13" fmla="*/ 130 h 130"/>
                  <a:gd name="T14" fmla="*/ 24 w 102"/>
                  <a:gd name="T15" fmla="*/ 119 h 130"/>
                  <a:gd name="T16" fmla="*/ 102 w 102"/>
                  <a:gd name="T17" fmla="*/ 74 h 130"/>
                  <a:gd name="T18" fmla="*/ 63 w 102"/>
                  <a:gd name="T19" fmla="*/ 39 h 130"/>
                  <a:gd name="T20" fmla="*/ 20 w 102"/>
                  <a:gd name="T21" fmla="*/ 0 h 130"/>
                  <a:gd name="T22" fmla="*/ 16 w 102"/>
                  <a:gd name="T23" fmla="*/ 0 h 130"/>
                  <a:gd name="T24" fmla="*/ 16 w 102"/>
                  <a:gd name="T25" fmla="*/ 0 h 1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130"/>
                  <a:gd name="T41" fmla="*/ 102 w 102"/>
                  <a:gd name="T42" fmla="*/ 130 h 1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130">
                    <a:moveTo>
                      <a:pt x="16" y="0"/>
                    </a:moveTo>
                    <a:lnTo>
                      <a:pt x="8" y="8"/>
                    </a:lnTo>
                    <a:lnTo>
                      <a:pt x="16" y="19"/>
                    </a:lnTo>
                    <a:lnTo>
                      <a:pt x="16" y="27"/>
                    </a:lnTo>
                    <a:lnTo>
                      <a:pt x="0" y="59"/>
                    </a:lnTo>
                    <a:lnTo>
                      <a:pt x="0" y="109"/>
                    </a:lnTo>
                    <a:lnTo>
                      <a:pt x="24" y="130"/>
                    </a:lnTo>
                    <a:lnTo>
                      <a:pt x="24" y="119"/>
                    </a:lnTo>
                    <a:lnTo>
                      <a:pt x="102" y="74"/>
                    </a:lnTo>
                    <a:lnTo>
                      <a:pt x="63" y="39"/>
                    </a:lnTo>
                    <a:lnTo>
                      <a:pt x="20" y="0"/>
                    </a:lnTo>
                    <a:lnTo>
                      <a:pt x="16" y="0"/>
                    </a:lnTo>
                  </a:path>
                </a:pathLst>
              </a:custGeom>
              <a:grpFill/>
              <a:ln w="12700" cmpd="sng">
                <a:solidFill>
                  <a:srgbClr val="FFCC66"/>
                </a:solidFill>
                <a:prstDash val="solid"/>
                <a:round/>
                <a:headEnd/>
                <a:tailEnd/>
              </a:ln>
            </p:spPr>
            <p:txBody>
              <a:bodyPr/>
              <a:lstStyle/>
              <a:p>
                <a:endParaRPr lang="en-US" dirty="0"/>
              </a:p>
            </p:txBody>
          </p:sp>
          <p:sp>
            <p:nvSpPr>
              <p:cNvPr id="8372" name="Freeform 146"/>
              <p:cNvSpPr>
                <a:spLocks/>
              </p:cNvSpPr>
              <p:nvPr/>
            </p:nvSpPr>
            <p:spPr bwMode="auto">
              <a:xfrm>
                <a:off x="1769" y="3627"/>
                <a:ext cx="19" cy="32"/>
              </a:xfrm>
              <a:custGeom>
                <a:avLst/>
                <a:gdLst>
                  <a:gd name="T0" fmla="*/ 18 w 19"/>
                  <a:gd name="T1" fmla="*/ 8 h 32"/>
                  <a:gd name="T2" fmla="*/ 11 w 19"/>
                  <a:gd name="T3" fmla="*/ 32 h 32"/>
                  <a:gd name="T4" fmla="*/ 4 w 19"/>
                  <a:gd name="T5" fmla="*/ 25 h 32"/>
                  <a:gd name="T6" fmla="*/ 0 w 19"/>
                  <a:gd name="T7" fmla="*/ 0 h 32"/>
                  <a:gd name="T8" fmla="*/ 19 w 19"/>
                  <a:gd name="T9" fmla="*/ 8 h 32"/>
                  <a:gd name="T10" fmla="*/ 19 w 19"/>
                  <a:gd name="T11" fmla="*/ 8 h 32"/>
                  <a:gd name="T12" fmla="*/ 18 w 19"/>
                  <a:gd name="T13" fmla="*/ 8 h 32"/>
                  <a:gd name="T14" fmla="*/ 0 60000 65536"/>
                  <a:gd name="T15" fmla="*/ 0 60000 65536"/>
                  <a:gd name="T16" fmla="*/ 0 60000 65536"/>
                  <a:gd name="T17" fmla="*/ 0 60000 65536"/>
                  <a:gd name="T18" fmla="*/ 0 60000 65536"/>
                  <a:gd name="T19" fmla="*/ 0 60000 65536"/>
                  <a:gd name="T20" fmla="*/ 0 60000 65536"/>
                  <a:gd name="T21" fmla="*/ 0 w 19"/>
                  <a:gd name="T22" fmla="*/ 0 h 32"/>
                  <a:gd name="T23" fmla="*/ 19 w 1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32">
                    <a:moveTo>
                      <a:pt x="18" y="8"/>
                    </a:moveTo>
                    <a:lnTo>
                      <a:pt x="11" y="32"/>
                    </a:lnTo>
                    <a:lnTo>
                      <a:pt x="4" y="25"/>
                    </a:lnTo>
                    <a:lnTo>
                      <a:pt x="0" y="0"/>
                    </a:lnTo>
                    <a:lnTo>
                      <a:pt x="19" y="8"/>
                    </a:lnTo>
                    <a:lnTo>
                      <a:pt x="18" y="8"/>
                    </a:lnTo>
                    <a:close/>
                  </a:path>
                </a:pathLst>
              </a:custGeom>
              <a:grpFill/>
              <a:ln w="12700" cmpd="sng">
                <a:solidFill>
                  <a:srgbClr val="FFCC66"/>
                </a:solidFill>
                <a:round/>
                <a:headEnd/>
                <a:tailEnd/>
              </a:ln>
            </p:spPr>
            <p:txBody>
              <a:bodyPr/>
              <a:lstStyle/>
              <a:p>
                <a:endParaRPr lang="en-US" dirty="0"/>
              </a:p>
            </p:txBody>
          </p:sp>
          <p:sp>
            <p:nvSpPr>
              <p:cNvPr id="8373" name="Freeform 147"/>
              <p:cNvSpPr>
                <a:spLocks/>
              </p:cNvSpPr>
              <p:nvPr/>
            </p:nvSpPr>
            <p:spPr bwMode="auto">
              <a:xfrm>
                <a:off x="1769" y="3627"/>
                <a:ext cx="19" cy="32"/>
              </a:xfrm>
              <a:custGeom>
                <a:avLst/>
                <a:gdLst>
                  <a:gd name="T0" fmla="*/ 18 w 19"/>
                  <a:gd name="T1" fmla="*/ 8 h 32"/>
                  <a:gd name="T2" fmla="*/ 11 w 19"/>
                  <a:gd name="T3" fmla="*/ 32 h 32"/>
                  <a:gd name="T4" fmla="*/ 4 w 19"/>
                  <a:gd name="T5" fmla="*/ 25 h 32"/>
                  <a:gd name="T6" fmla="*/ 0 w 19"/>
                  <a:gd name="T7" fmla="*/ 0 h 32"/>
                  <a:gd name="T8" fmla="*/ 19 w 19"/>
                  <a:gd name="T9" fmla="*/ 8 h 32"/>
                  <a:gd name="T10" fmla="*/ 19 w 19"/>
                  <a:gd name="T11" fmla="*/ 8 h 32"/>
                  <a:gd name="T12" fmla="*/ 0 60000 65536"/>
                  <a:gd name="T13" fmla="*/ 0 60000 65536"/>
                  <a:gd name="T14" fmla="*/ 0 60000 65536"/>
                  <a:gd name="T15" fmla="*/ 0 60000 65536"/>
                  <a:gd name="T16" fmla="*/ 0 60000 65536"/>
                  <a:gd name="T17" fmla="*/ 0 60000 65536"/>
                  <a:gd name="T18" fmla="*/ 0 w 19"/>
                  <a:gd name="T19" fmla="*/ 0 h 32"/>
                  <a:gd name="T20" fmla="*/ 19 w 1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9" h="32">
                    <a:moveTo>
                      <a:pt x="18" y="8"/>
                    </a:moveTo>
                    <a:lnTo>
                      <a:pt x="11" y="32"/>
                    </a:lnTo>
                    <a:lnTo>
                      <a:pt x="4" y="25"/>
                    </a:lnTo>
                    <a:lnTo>
                      <a:pt x="0" y="0"/>
                    </a:lnTo>
                    <a:lnTo>
                      <a:pt x="19" y="8"/>
                    </a:lnTo>
                  </a:path>
                </a:pathLst>
              </a:custGeom>
              <a:grpFill/>
              <a:ln w="12700" cmpd="sng">
                <a:solidFill>
                  <a:srgbClr val="FFCC66"/>
                </a:solidFill>
                <a:prstDash val="solid"/>
                <a:round/>
                <a:headEnd/>
                <a:tailEnd/>
              </a:ln>
            </p:spPr>
            <p:txBody>
              <a:bodyPr/>
              <a:lstStyle/>
              <a:p>
                <a:endParaRPr lang="en-US" dirty="0"/>
              </a:p>
            </p:txBody>
          </p:sp>
        </p:grpSp>
        <p:sp>
          <p:nvSpPr>
            <p:cNvPr id="8249" name="Freeform 161"/>
            <p:cNvSpPr>
              <a:spLocks/>
            </p:cNvSpPr>
            <p:nvPr/>
          </p:nvSpPr>
          <p:spPr bwMode="auto">
            <a:xfrm>
              <a:off x="4646" y="3886"/>
              <a:ext cx="163" cy="64"/>
            </a:xfrm>
            <a:custGeom>
              <a:avLst/>
              <a:gdLst>
                <a:gd name="T0" fmla="*/ 0 w 382"/>
                <a:gd name="T1" fmla="*/ 0 h 148"/>
                <a:gd name="T2" fmla="*/ 0 w 382"/>
                <a:gd name="T3" fmla="*/ 0 h 148"/>
                <a:gd name="T4" fmla="*/ 0 w 382"/>
                <a:gd name="T5" fmla="*/ 0 h 148"/>
                <a:gd name="T6" fmla="*/ 0 w 382"/>
                <a:gd name="T7" fmla="*/ 0 h 148"/>
                <a:gd name="T8" fmla="*/ 0 w 382"/>
                <a:gd name="T9" fmla="*/ 0 h 148"/>
                <a:gd name="T10" fmla="*/ 0 w 382"/>
                <a:gd name="T11" fmla="*/ 0 h 148"/>
                <a:gd name="T12" fmla="*/ 0 w 382"/>
                <a:gd name="T13" fmla="*/ 0 h 148"/>
                <a:gd name="T14" fmla="*/ 0 w 382"/>
                <a:gd name="T15" fmla="*/ 0 h 148"/>
                <a:gd name="T16" fmla="*/ 0 w 382"/>
                <a:gd name="T17" fmla="*/ 0 h 148"/>
                <a:gd name="T18" fmla="*/ 0 w 382"/>
                <a:gd name="T19" fmla="*/ 0 h 1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2"/>
                <a:gd name="T31" fmla="*/ 0 h 148"/>
                <a:gd name="T32" fmla="*/ 382 w 382"/>
                <a:gd name="T33" fmla="*/ 148 h 1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2" h="148">
                  <a:moveTo>
                    <a:pt x="34" y="14"/>
                  </a:moveTo>
                  <a:lnTo>
                    <a:pt x="194" y="7"/>
                  </a:lnTo>
                  <a:lnTo>
                    <a:pt x="241" y="0"/>
                  </a:lnTo>
                  <a:lnTo>
                    <a:pt x="382" y="0"/>
                  </a:lnTo>
                  <a:lnTo>
                    <a:pt x="348" y="40"/>
                  </a:lnTo>
                  <a:lnTo>
                    <a:pt x="295" y="128"/>
                  </a:lnTo>
                  <a:lnTo>
                    <a:pt x="147" y="134"/>
                  </a:lnTo>
                  <a:lnTo>
                    <a:pt x="40" y="148"/>
                  </a:lnTo>
                  <a:lnTo>
                    <a:pt x="0" y="101"/>
                  </a:lnTo>
                  <a:lnTo>
                    <a:pt x="34" y="14"/>
                  </a:lnTo>
                  <a:close/>
                </a:path>
              </a:pathLst>
            </a:custGeom>
            <a:grpFill/>
            <a:ln w="12700" cap="flat" cmpd="sng">
              <a:solidFill>
                <a:srgbClr val="FFCC66"/>
              </a:solidFill>
              <a:prstDash val="solid"/>
              <a:round/>
              <a:headEnd type="none" w="med" len="med"/>
              <a:tailEnd type="none" w="med" len="med"/>
            </a:ln>
          </p:spPr>
          <p:txBody>
            <a:bodyPr lIns="0" rIns="0"/>
            <a:lstStyle/>
            <a:p>
              <a:endParaRPr lang="en-US" dirty="0"/>
            </a:p>
          </p:txBody>
        </p:sp>
      </p:grpSp>
      <p:pic>
        <p:nvPicPr>
          <p:cNvPr id="8198" name="Picture 10" descr="SYMBOLSC"/>
          <p:cNvPicPr>
            <a:picLocks noChangeAspect="1" noChangeArrowheads="1"/>
          </p:cNvPicPr>
          <p:nvPr/>
        </p:nvPicPr>
        <p:blipFill>
          <a:blip r:embed="rId3" cstate="print"/>
          <a:srcRect/>
          <a:stretch>
            <a:fillRect/>
          </a:stretch>
        </p:blipFill>
        <p:spPr bwMode="auto">
          <a:xfrm>
            <a:off x="1030252" y="4072061"/>
            <a:ext cx="323850" cy="169862"/>
          </a:xfrm>
          <a:prstGeom prst="rect">
            <a:avLst/>
          </a:prstGeom>
          <a:noFill/>
          <a:ln w="9525">
            <a:noFill/>
            <a:miter lim="800000"/>
            <a:headEnd/>
            <a:tailEnd/>
          </a:ln>
        </p:spPr>
      </p:pic>
      <p:pic>
        <p:nvPicPr>
          <p:cNvPr id="8199" name="Picture 210" descr="SYMBOLSC"/>
          <p:cNvPicPr>
            <a:picLocks noChangeAspect="1" noChangeArrowheads="1"/>
          </p:cNvPicPr>
          <p:nvPr/>
        </p:nvPicPr>
        <p:blipFill>
          <a:blip r:embed="rId3" cstate="print"/>
          <a:srcRect/>
          <a:stretch>
            <a:fillRect/>
          </a:stretch>
        </p:blipFill>
        <p:spPr bwMode="auto">
          <a:xfrm>
            <a:off x="5022815" y="3305298"/>
            <a:ext cx="323850" cy="169863"/>
          </a:xfrm>
          <a:prstGeom prst="rect">
            <a:avLst/>
          </a:prstGeom>
          <a:noFill/>
          <a:ln w="9525">
            <a:noFill/>
            <a:miter lim="800000"/>
            <a:headEnd/>
            <a:tailEnd/>
          </a:ln>
        </p:spPr>
      </p:pic>
      <p:pic>
        <p:nvPicPr>
          <p:cNvPr id="8200" name="Picture 211" descr="SYMBOLSC"/>
          <p:cNvPicPr>
            <a:picLocks noChangeAspect="1" noChangeArrowheads="1"/>
          </p:cNvPicPr>
          <p:nvPr/>
        </p:nvPicPr>
        <p:blipFill>
          <a:blip r:embed="rId3" cstate="print"/>
          <a:srcRect/>
          <a:stretch>
            <a:fillRect/>
          </a:stretch>
        </p:blipFill>
        <p:spPr bwMode="auto">
          <a:xfrm>
            <a:off x="1135027" y="3022723"/>
            <a:ext cx="323850" cy="169863"/>
          </a:xfrm>
          <a:prstGeom prst="rect">
            <a:avLst/>
          </a:prstGeom>
          <a:noFill/>
          <a:ln w="9525">
            <a:noFill/>
            <a:miter lim="800000"/>
            <a:headEnd/>
            <a:tailEnd/>
          </a:ln>
        </p:spPr>
      </p:pic>
      <p:pic>
        <p:nvPicPr>
          <p:cNvPr id="8201" name="Picture 212" descr="SYMBOLSC"/>
          <p:cNvPicPr>
            <a:picLocks noChangeAspect="1" noChangeArrowheads="1"/>
          </p:cNvPicPr>
          <p:nvPr/>
        </p:nvPicPr>
        <p:blipFill>
          <a:blip r:embed="rId3" cstate="print"/>
          <a:srcRect/>
          <a:stretch>
            <a:fillRect/>
          </a:stretch>
        </p:blipFill>
        <p:spPr bwMode="auto">
          <a:xfrm>
            <a:off x="1220752" y="2511548"/>
            <a:ext cx="323850" cy="169863"/>
          </a:xfrm>
          <a:prstGeom prst="rect">
            <a:avLst/>
          </a:prstGeom>
          <a:noFill/>
          <a:ln w="9525">
            <a:noFill/>
            <a:miter lim="800000"/>
            <a:headEnd/>
            <a:tailEnd/>
          </a:ln>
        </p:spPr>
      </p:pic>
      <p:pic>
        <p:nvPicPr>
          <p:cNvPr id="8202" name="Picture 213" descr="SYMBOLSC"/>
          <p:cNvPicPr>
            <a:picLocks noChangeAspect="1" noChangeArrowheads="1"/>
          </p:cNvPicPr>
          <p:nvPr/>
        </p:nvPicPr>
        <p:blipFill>
          <a:blip r:embed="rId3" cstate="print"/>
          <a:srcRect/>
          <a:stretch>
            <a:fillRect/>
          </a:stretch>
        </p:blipFill>
        <p:spPr bwMode="auto">
          <a:xfrm>
            <a:off x="2349465" y="2736973"/>
            <a:ext cx="323850" cy="169863"/>
          </a:xfrm>
          <a:prstGeom prst="rect">
            <a:avLst/>
          </a:prstGeom>
          <a:noFill/>
          <a:ln w="9525">
            <a:noFill/>
            <a:miter lim="800000"/>
            <a:headEnd/>
            <a:tailEnd/>
          </a:ln>
        </p:spPr>
      </p:pic>
      <p:pic>
        <p:nvPicPr>
          <p:cNvPr id="8203" name="Picture 214" descr="SYMBOLSC"/>
          <p:cNvPicPr>
            <a:picLocks noChangeAspect="1" noChangeArrowheads="1"/>
          </p:cNvPicPr>
          <p:nvPr/>
        </p:nvPicPr>
        <p:blipFill>
          <a:blip r:embed="rId3" cstate="print"/>
          <a:srcRect/>
          <a:stretch>
            <a:fillRect/>
          </a:stretch>
        </p:blipFill>
        <p:spPr bwMode="auto">
          <a:xfrm>
            <a:off x="1801777" y="3205286"/>
            <a:ext cx="323850" cy="169862"/>
          </a:xfrm>
          <a:prstGeom prst="rect">
            <a:avLst/>
          </a:prstGeom>
          <a:noFill/>
          <a:ln w="9525">
            <a:noFill/>
            <a:miter lim="800000"/>
            <a:headEnd/>
            <a:tailEnd/>
          </a:ln>
        </p:spPr>
      </p:pic>
      <p:pic>
        <p:nvPicPr>
          <p:cNvPr id="8204" name="Picture 215" descr="SYMBOLSC"/>
          <p:cNvPicPr>
            <a:picLocks noChangeAspect="1" noChangeArrowheads="1"/>
          </p:cNvPicPr>
          <p:nvPr/>
        </p:nvPicPr>
        <p:blipFill>
          <a:blip r:embed="rId3" cstate="print"/>
          <a:srcRect/>
          <a:stretch>
            <a:fillRect/>
          </a:stretch>
        </p:blipFill>
        <p:spPr bwMode="auto">
          <a:xfrm>
            <a:off x="1419190" y="3745036"/>
            <a:ext cx="323850" cy="169862"/>
          </a:xfrm>
          <a:prstGeom prst="rect">
            <a:avLst/>
          </a:prstGeom>
          <a:noFill/>
          <a:ln w="9525">
            <a:noFill/>
            <a:miter lim="800000"/>
            <a:headEnd/>
            <a:tailEnd/>
          </a:ln>
        </p:spPr>
      </p:pic>
      <p:pic>
        <p:nvPicPr>
          <p:cNvPr id="8205" name="Picture 216" descr="SYMBOLSC"/>
          <p:cNvPicPr>
            <a:picLocks noChangeAspect="1" noChangeArrowheads="1"/>
          </p:cNvPicPr>
          <p:nvPr/>
        </p:nvPicPr>
        <p:blipFill>
          <a:blip r:embed="rId3" cstate="print"/>
          <a:srcRect/>
          <a:stretch>
            <a:fillRect/>
          </a:stretch>
        </p:blipFill>
        <p:spPr bwMode="auto">
          <a:xfrm>
            <a:off x="1998627" y="3911723"/>
            <a:ext cx="323850" cy="169863"/>
          </a:xfrm>
          <a:prstGeom prst="rect">
            <a:avLst/>
          </a:prstGeom>
          <a:noFill/>
          <a:ln w="9525">
            <a:noFill/>
            <a:miter lim="800000"/>
            <a:headEnd/>
            <a:tailEnd/>
          </a:ln>
        </p:spPr>
      </p:pic>
      <p:pic>
        <p:nvPicPr>
          <p:cNvPr id="8206" name="Picture 217" descr="SYMBOLSC"/>
          <p:cNvPicPr>
            <a:picLocks noChangeAspect="1" noChangeArrowheads="1"/>
          </p:cNvPicPr>
          <p:nvPr/>
        </p:nvPicPr>
        <p:blipFill>
          <a:blip r:embed="rId3" cstate="print"/>
          <a:srcRect/>
          <a:stretch>
            <a:fillRect/>
          </a:stretch>
        </p:blipFill>
        <p:spPr bwMode="auto">
          <a:xfrm>
            <a:off x="1912902" y="4595936"/>
            <a:ext cx="323850" cy="169862"/>
          </a:xfrm>
          <a:prstGeom prst="rect">
            <a:avLst/>
          </a:prstGeom>
          <a:noFill/>
          <a:ln w="9525">
            <a:noFill/>
            <a:miter lim="800000"/>
            <a:headEnd/>
            <a:tailEnd/>
          </a:ln>
        </p:spPr>
      </p:pic>
      <p:pic>
        <p:nvPicPr>
          <p:cNvPr id="8207" name="Picture 218" descr="SYMBOLSC"/>
          <p:cNvPicPr>
            <a:picLocks noChangeAspect="1" noChangeArrowheads="1"/>
          </p:cNvPicPr>
          <p:nvPr/>
        </p:nvPicPr>
        <p:blipFill>
          <a:blip r:embed="rId3" cstate="print"/>
          <a:srcRect/>
          <a:stretch>
            <a:fillRect/>
          </a:stretch>
        </p:blipFill>
        <p:spPr bwMode="auto">
          <a:xfrm>
            <a:off x="1392202" y="5489698"/>
            <a:ext cx="322263" cy="169863"/>
          </a:xfrm>
          <a:prstGeom prst="rect">
            <a:avLst/>
          </a:prstGeom>
          <a:noFill/>
          <a:ln w="9525">
            <a:noFill/>
            <a:miter lim="800000"/>
            <a:headEnd/>
            <a:tailEnd/>
          </a:ln>
        </p:spPr>
      </p:pic>
      <p:pic>
        <p:nvPicPr>
          <p:cNvPr id="8208" name="Picture 219" descr="SYMBOLSC"/>
          <p:cNvPicPr>
            <a:picLocks noChangeAspect="1" noChangeArrowheads="1"/>
          </p:cNvPicPr>
          <p:nvPr/>
        </p:nvPicPr>
        <p:blipFill>
          <a:blip r:embed="rId3" cstate="print"/>
          <a:srcRect/>
          <a:stretch>
            <a:fillRect/>
          </a:stretch>
        </p:blipFill>
        <p:spPr bwMode="auto">
          <a:xfrm>
            <a:off x="2903502" y="6002461"/>
            <a:ext cx="323850" cy="169862"/>
          </a:xfrm>
          <a:prstGeom prst="rect">
            <a:avLst/>
          </a:prstGeom>
          <a:noFill/>
          <a:ln w="9525">
            <a:noFill/>
            <a:miter lim="800000"/>
            <a:headEnd/>
            <a:tailEnd/>
          </a:ln>
        </p:spPr>
      </p:pic>
      <p:pic>
        <p:nvPicPr>
          <p:cNvPr id="8209" name="Picture 220" descr="SYMBOLSC"/>
          <p:cNvPicPr>
            <a:picLocks noChangeAspect="1" noChangeArrowheads="1"/>
          </p:cNvPicPr>
          <p:nvPr/>
        </p:nvPicPr>
        <p:blipFill>
          <a:blip r:embed="rId3" cstate="print"/>
          <a:srcRect/>
          <a:stretch>
            <a:fillRect/>
          </a:stretch>
        </p:blipFill>
        <p:spPr bwMode="auto">
          <a:xfrm>
            <a:off x="3476590" y="5159498"/>
            <a:ext cx="323850" cy="169863"/>
          </a:xfrm>
          <a:prstGeom prst="rect">
            <a:avLst/>
          </a:prstGeom>
          <a:noFill/>
          <a:ln w="9525">
            <a:noFill/>
            <a:miter lim="800000"/>
            <a:headEnd/>
            <a:tailEnd/>
          </a:ln>
        </p:spPr>
      </p:pic>
      <p:pic>
        <p:nvPicPr>
          <p:cNvPr id="8210" name="Picture 221" descr="SYMBOLSC"/>
          <p:cNvPicPr>
            <a:picLocks noChangeAspect="1" noChangeArrowheads="1"/>
          </p:cNvPicPr>
          <p:nvPr/>
        </p:nvPicPr>
        <p:blipFill>
          <a:blip r:embed="rId3" cstate="print"/>
          <a:srcRect/>
          <a:stretch>
            <a:fillRect/>
          </a:stretch>
        </p:blipFill>
        <p:spPr bwMode="auto">
          <a:xfrm>
            <a:off x="2592352" y="4629273"/>
            <a:ext cx="323850" cy="169863"/>
          </a:xfrm>
          <a:prstGeom prst="rect">
            <a:avLst/>
          </a:prstGeom>
          <a:noFill/>
          <a:ln w="9525">
            <a:noFill/>
            <a:miter lim="800000"/>
            <a:headEnd/>
            <a:tailEnd/>
          </a:ln>
        </p:spPr>
      </p:pic>
      <p:pic>
        <p:nvPicPr>
          <p:cNvPr id="8211" name="Picture 222" descr="SYMBOLSC"/>
          <p:cNvPicPr>
            <a:picLocks noChangeAspect="1" noChangeArrowheads="1"/>
          </p:cNvPicPr>
          <p:nvPr/>
        </p:nvPicPr>
        <p:blipFill>
          <a:blip r:embed="rId3" cstate="print"/>
          <a:srcRect/>
          <a:stretch>
            <a:fillRect/>
          </a:stretch>
        </p:blipFill>
        <p:spPr bwMode="auto">
          <a:xfrm>
            <a:off x="2686015" y="3933948"/>
            <a:ext cx="323850" cy="169863"/>
          </a:xfrm>
          <a:prstGeom prst="rect">
            <a:avLst/>
          </a:prstGeom>
          <a:noFill/>
          <a:ln w="9525">
            <a:noFill/>
            <a:miter lim="800000"/>
            <a:headEnd/>
            <a:tailEnd/>
          </a:ln>
        </p:spPr>
      </p:pic>
      <p:pic>
        <p:nvPicPr>
          <p:cNvPr id="8212" name="Picture 223" descr="SYMBOLSC"/>
          <p:cNvPicPr>
            <a:picLocks noChangeAspect="1" noChangeArrowheads="1"/>
          </p:cNvPicPr>
          <p:nvPr/>
        </p:nvPicPr>
        <p:blipFill>
          <a:blip r:embed="rId3" cstate="print"/>
          <a:srcRect/>
          <a:stretch>
            <a:fillRect/>
          </a:stretch>
        </p:blipFill>
        <p:spPr bwMode="auto">
          <a:xfrm>
            <a:off x="2547902" y="3370386"/>
            <a:ext cx="323850" cy="169862"/>
          </a:xfrm>
          <a:prstGeom prst="rect">
            <a:avLst/>
          </a:prstGeom>
          <a:noFill/>
          <a:ln w="9525">
            <a:noFill/>
            <a:miter lim="800000"/>
            <a:headEnd/>
            <a:tailEnd/>
          </a:ln>
        </p:spPr>
      </p:pic>
      <p:pic>
        <p:nvPicPr>
          <p:cNvPr id="8213" name="Picture 224" descr="SYMBOLSC"/>
          <p:cNvPicPr>
            <a:picLocks noChangeAspect="1" noChangeArrowheads="1"/>
          </p:cNvPicPr>
          <p:nvPr/>
        </p:nvPicPr>
        <p:blipFill>
          <a:blip r:embed="rId3" cstate="print"/>
          <a:srcRect/>
          <a:stretch>
            <a:fillRect/>
          </a:stretch>
        </p:blipFill>
        <p:spPr bwMode="auto">
          <a:xfrm>
            <a:off x="3303552" y="2771898"/>
            <a:ext cx="323850" cy="169863"/>
          </a:xfrm>
          <a:prstGeom prst="rect">
            <a:avLst/>
          </a:prstGeom>
          <a:noFill/>
          <a:ln w="9525">
            <a:noFill/>
            <a:miter lim="800000"/>
            <a:headEnd/>
            <a:tailEnd/>
          </a:ln>
        </p:spPr>
      </p:pic>
      <p:pic>
        <p:nvPicPr>
          <p:cNvPr id="8214" name="Picture 225" descr="SYMBOLSC"/>
          <p:cNvPicPr>
            <a:picLocks noChangeAspect="1" noChangeArrowheads="1"/>
          </p:cNvPicPr>
          <p:nvPr/>
        </p:nvPicPr>
        <p:blipFill>
          <a:blip r:embed="rId3" cstate="print"/>
          <a:srcRect/>
          <a:stretch>
            <a:fillRect/>
          </a:stretch>
        </p:blipFill>
        <p:spPr bwMode="auto">
          <a:xfrm>
            <a:off x="3357527" y="3205286"/>
            <a:ext cx="323850" cy="169862"/>
          </a:xfrm>
          <a:prstGeom prst="rect">
            <a:avLst/>
          </a:prstGeom>
          <a:noFill/>
          <a:ln w="9525">
            <a:noFill/>
            <a:miter lim="800000"/>
            <a:headEnd/>
            <a:tailEnd/>
          </a:ln>
        </p:spPr>
      </p:pic>
      <p:pic>
        <p:nvPicPr>
          <p:cNvPr id="8215" name="Picture 226" descr="SYMBOLSC"/>
          <p:cNvPicPr>
            <a:picLocks noChangeAspect="1" noChangeArrowheads="1"/>
          </p:cNvPicPr>
          <p:nvPr/>
        </p:nvPicPr>
        <p:blipFill>
          <a:blip r:embed="rId3" cstate="print"/>
          <a:srcRect/>
          <a:stretch>
            <a:fillRect/>
          </a:stretch>
        </p:blipFill>
        <p:spPr bwMode="auto">
          <a:xfrm>
            <a:off x="3406740" y="3622798"/>
            <a:ext cx="323850" cy="169863"/>
          </a:xfrm>
          <a:prstGeom prst="rect">
            <a:avLst/>
          </a:prstGeom>
          <a:noFill/>
          <a:ln w="9525">
            <a:noFill/>
            <a:miter lim="800000"/>
            <a:headEnd/>
            <a:tailEnd/>
          </a:ln>
        </p:spPr>
      </p:pic>
      <p:pic>
        <p:nvPicPr>
          <p:cNvPr id="8216" name="Picture 227" descr="SYMBOLSC"/>
          <p:cNvPicPr>
            <a:picLocks noChangeAspect="1" noChangeArrowheads="1"/>
          </p:cNvPicPr>
          <p:nvPr/>
        </p:nvPicPr>
        <p:blipFill>
          <a:blip r:embed="rId3" cstate="print"/>
          <a:srcRect/>
          <a:stretch>
            <a:fillRect/>
          </a:stretch>
        </p:blipFill>
        <p:spPr bwMode="auto">
          <a:xfrm>
            <a:off x="3505165" y="4049836"/>
            <a:ext cx="323850" cy="169862"/>
          </a:xfrm>
          <a:prstGeom prst="rect">
            <a:avLst/>
          </a:prstGeom>
          <a:noFill/>
          <a:ln w="9525">
            <a:noFill/>
            <a:miter lim="800000"/>
            <a:headEnd/>
            <a:tailEnd/>
          </a:ln>
        </p:spPr>
      </p:pic>
      <p:pic>
        <p:nvPicPr>
          <p:cNvPr id="8217" name="Picture 228" descr="SYMBOLSC"/>
          <p:cNvPicPr>
            <a:picLocks noChangeAspect="1" noChangeArrowheads="1"/>
          </p:cNvPicPr>
          <p:nvPr/>
        </p:nvPicPr>
        <p:blipFill>
          <a:blip r:embed="rId3" cstate="print"/>
          <a:srcRect/>
          <a:stretch>
            <a:fillRect/>
          </a:stretch>
        </p:blipFill>
        <p:spPr bwMode="auto">
          <a:xfrm>
            <a:off x="3654390" y="4518148"/>
            <a:ext cx="323850" cy="169863"/>
          </a:xfrm>
          <a:prstGeom prst="rect">
            <a:avLst/>
          </a:prstGeom>
          <a:noFill/>
          <a:ln w="9525">
            <a:noFill/>
            <a:miter lim="800000"/>
            <a:headEnd/>
            <a:tailEnd/>
          </a:ln>
        </p:spPr>
      </p:pic>
      <p:pic>
        <p:nvPicPr>
          <p:cNvPr id="8218" name="Picture 229" descr="SYMBOLSC"/>
          <p:cNvPicPr>
            <a:picLocks noChangeAspect="1" noChangeArrowheads="1"/>
          </p:cNvPicPr>
          <p:nvPr/>
        </p:nvPicPr>
        <p:blipFill>
          <a:blip r:embed="rId3" cstate="print"/>
          <a:srcRect/>
          <a:stretch>
            <a:fillRect/>
          </a:stretch>
        </p:blipFill>
        <p:spPr bwMode="auto">
          <a:xfrm>
            <a:off x="4262402" y="4614986"/>
            <a:ext cx="323850" cy="169862"/>
          </a:xfrm>
          <a:prstGeom prst="rect">
            <a:avLst/>
          </a:prstGeom>
          <a:noFill/>
          <a:ln w="9525">
            <a:noFill/>
            <a:miter lim="800000"/>
            <a:headEnd/>
            <a:tailEnd/>
          </a:ln>
        </p:spPr>
      </p:pic>
      <p:pic>
        <p:nvPicPr>
          <p:cNvPr id="8219" name="Picture 230" descr="SYMBOLSC"/>
          <p:cNvPicPr>
            <a:picLocks noChangeAspect="1" noChangeArrowheads="1"/>
          </p:cNvPicPr>
          <p:nvPr/>
        </p:nvPicPr>
        <p:blipFill>
          <a:blip r:embed="rId3" cstate="print"/>
          <a:srcRect/>
          <a:stretch>
            <a:fillRect/>
          </a:stretch>
        </p:blipFill>
        <p:spPr bwMode="auto">
          <a:xfrm>
            <a:off x="4383052" y="5248398"/>
            <a:ext cx="323850" cy="169863"/>
          </a:xfrm>
          <a:prstGeom prst="rect">
            <a:avLst/>
          </a:prstGeom>
          <a:noFill/>
          <a:ln w="9525">
            <a:noFill/>
            <a:miter lim="800000"/>
            <a:headEnd/>
            <a:tailEnd/>
          </a:ln>
        </p:spPr>
      </p:pic>
      <p:pic>
        <p:nvPicPr>
          <p:cNvPr id="8220" name="Picture 231" descr="SYMBOLSC"/>
          <p:cNvPicPr>
            <a:picLocks noChangeAspect="1" noChangeArrowheads="1"/>
          </p:cNvPicPr>
          <p:nvPr/>
        </p:nvPicPr>
        <p:blipFill>
          <a:blip r:embed="rId3" cstate="print"/>
          <a:srcRect/>
          <a:stretch>
            <a:fillRect/>
          </a:stretch>
        </p:blipFill>
        <p:spPr bwMode="auto">
          <a:xfrm>
            <a:off x="6615077" y="5908798"/>
            <a:ext cx="323850" cy="169863"/>
          </a:xfrm>
          <a:prstGeom prst="rect">
            <a:avLst/>
          </a:prstGeom>
          <a:noFill/>
          <a:ln w="9525">
            <a:noFill/>
            <a:miter lim="800000"/>
            <a:headEnd/>
            <a:tailEnd/>
          </a:ln>
        </p:spPr>
      </p:pic>
      <p:pic>
        <p:nvPicPr>
          <p:cNvPr id="8221" name="Picture 232" descr="SYMBOLSC"/>
          <p:cNvPicPr>
            <a:picLocks noChangeAspect="1" noChangeArrowheads="1"/>
          </p:cNvPicPr>
          <p:nvPr/>
        </p:nvPicPr>
        <p:blipFill>
          <a:blip r:embed="rId3" cstate="print"/>
          <a:srcRect/>
          <a:stretch>
            <a:fillRect/>
          </a:stretch>
        </p:blipFill>
        <p:spPr bwMode="auto">
          <a:xfrm>
            <a:off x="5789577" y="5438898"/>
            <a:ext cx="323850" cy="169863"/>
          </a:xfrm>
          <a:prstGeom prst="rect">
            <a:avLst/>
          </a:prstGeom>
          <a:noFill/>
          <a:ln w="9525">
            <a:noFill/>
            <a:miter lim="800000"/>
            <a:headEnd/>
            <a:tailEnd/>
          </a:ln>
        </p:spPr>
      </p:pic>
      <p:pic>
        <p:nvPicPr>
          <p:cNvPr id="8222" name="Picture 233" descr="SYMBOLSC"/>
          <p:cNvPicPr>
            <a:picLocks noChangeAspect="1" noChangeArrowheads="1"/>
          </p:cNvPicPr>
          <p:nvPr/>
        </p:nvPicPr>
        <p:blipFill>
          <a:blip r:embed="rId3" cstate="print"/>
          <a:srcRect/>
          <a:stretch>
            <a:fillRect/>
          </a:stretch>
        </p:blipFill>
        <p:spPr bwMode="auto">
          <a:xfrm>
            <a:off x="4670390" y="4900736"/>
            <a:ext cx="323850" cy="169862"/>
          </a:xfrm>
          <a:prstGeom prst="rect">
            <a:avLst/>
          </a:prstGeom>
          <a:noFill/>
          <a:ln w="9525">
            <a:noFill/>
            <a:miter lim="800000"/>
            <a:headEnd/>
            <a:tailEnd/>
          </a:ln>
        </p:spPr>
      </p:pic>
      <p:pic>
        <p:nvPicPr>
          <p:cNvPr id="8223" name="Picture 234" descr="SYMBOLSC"/>
          <p:cNvPicPr>
            <a:picLocks noChangeAspect="1" noChangeArrowheads="1"/>
          </p:cNvPicPr>
          <p:nvPr/>
        </p:nvPicPr>
        <p:blipFill>
          <a:blip r:embed="rId3" cstate="print"/>
          <a:srcRect/>
          <a:stretch>
            <a:fillRect/>
          </a:stretch>
        </p:blipFill>
        <p:spPr bwMode="auto">
          <a:xfrm>
            <a:off x="5027577" y="4788023"/>
            <a:ext cx="323850" cy="169863"/>
          </a:xfrm>
          <a:prstGeom prst="rect">
            <a:avLst/>
          </a:prstGeom>
          <a:noFill/>
          <a:ln w="9525">
            <a:noFill/>
            <a:miter lim="800000"/>
            <a:headEnd/>
            <a:tailEnd/>
          </a:ln>
        </p:spPr>
      </p:pic>
      <p:pic>
        <p:nvPicPr>
          <p:cNvPr id="8224" name="Picture 235" descr="SYMBOLSC"/>
          <p:cNvPicPr>
            <a:picLocks noChangeAspect="1" noChangeArrowheads="1"/>
          </p:cNvPicPr>
          <p:nvPr/>
        </p:nvPicPr>
        <p:blipFill>
          <a:blip r:embed="rId3" cstate="print"/>
          <a:srcRect/>
          <a:stretch>
            <a:fillRect/>
          </a:stretch>
        </p:blipFill>
        <p:spPr bwMode="auto">
          <a:xfrm>
            <a:off x="5508590" y="4824536"/>
            <a:ext cx="323850" cy="169862"/>
          </a:xfrm>
          <a:prstGeom prst="rect">
            <a:avLst/>
          </a:prstGeom>
          <a:noFill/>
          <a:ln w="9525">
            <a:noFill/>
            <a:miter lim="800000"/>
            <a:headEnd/>
            <a:tailEnd/>
          </a:ln>
        </p:spPr>
      </p:pic>
      <p:pic>
        <p:nvPicPr>
          <p:cNvPr id="8225" name="Picture 236" descr="SYMBOLSC"/>
          <p:cNvPicPr>
            <a:picLocks noChangeAspect="1" noChangeArrowheads="1"/>
          </p:cNvPicPr>
          <p:nvPr/>
        </p:nvPicPr>
        <p:blipFill>
          <a:blip r:embed="rId3" cstate="print"/>
          <a:srcRect/>
          <a:stretch>
            <a:fillRect/>
          </a:stretch>
        </p:blipFill>
        <p:spPr bwMode="auto">
          <a:xfrm>
            <a:off x="5716552" y="4564186"/>
            <a:ext cx="323850" cy="169862"/>
          </a:xfrm>
          <a:prstGeom prst="rect">
            <a:avLst/>
          </a:prstGeom>
          <a:noFill/>
          <a:ln w="9525">
            <a:noFill/>
            <a:miter lim="800000"/>
            <a:headEnd/>
            <a:tailEnd/>
          </a:ln>
        </p:spPr>
      </p:pic>
      <p:pic>
        <p:nvPicPr>
          <p:cNvPr id="8226" name="Picture 237" descr="SYMBOLSC"/>
          <p:cNvPicPr>
            <a:picLocks noChangeAspect="1" noChangeArrowheads="1"/>
          </p:cNvPicPr>
          <p:nvPr/>
        </p:nvPicPr>
        <p:blipFill>
          <a:blip r:embed="rId3" cstate="print"/>
          <a:srcRect/>
          <a:stretch>
            <a:fillRect/>
          </a:stretch>
        </p:blipFill>
        <p:spPr bwMode="auto">
          <a:xfrm>
            <a:off x="5905465" y="4233986"/>
            <a:ext cx="323850" cy="171450"/>
          </a:xfrm>
          <a:prstGeom prst="rect">
            <a:avLst/>
          </a:prstGeom>
          <a:noFill/>
          <a:ln w="9525">
            <a:noFill/>
            <a:miter lim="800000"/>
            <a:headEnd/>
            <a:tailEnd/>
          </a:ln>
        </p:spPr>
      </p:pic>
      <p:pic>
        <p:nvPicPr>
          <p:cNvPr id="8227" name="Picture 238" descr="SYMBOLSC"/>
          <p:cNvPicPr>
            <a:picLocks noChangeAspect="1" noChangeArrowheads="1"/>
          </p:cNvPicPr>
          <p:nvPr/>
        </p:nvPicPr>
        <p:blipFill>
          <a:blip r:embed="rId3" cstate="print"/>
          <a:srcRect/>
          <a:stretch>
            <a:fillRect/>
          </a:stretch>
        </p:blipFill>
        <p:spPr bwMode="auto">
          <a:xfrm>
            <a:off x="5013290" y="4356223"/>
            <a:ext cx="323850" cy="169863"/>
          </a:xfrm>
          <a:prstGeom prst="rect">
            <a:avLst/>
          </a:prstGeom>
          <a:noFill/>
          <a:ln w="9525">
            <a:noFill/>
            <a:miter lim="800000"/>
            <a:headEnd/>
            <a:tailEnd/>
          </a:ln>
        </p:spPr>
      </p:pic>
      <p:pic>
        <p:nvPicPr>
          <p:cNvPr id="8228" name="Picture 239" descr="SYMBOLSC"/>
          <p:cNvPicPr>
            <a:picLocks noChangeAspect="1" noChangeArrowheads="1"/>
          </p:cNvPicPr>
          <p:nvPr/>
        </p:nvPicPr>
        <p:blipFill>
          <a:blip r:embed="rId3" cstate="print"/>
          <a:srcRect/>
          <a:stretch>
            <a:fillRect/>
          </a:stretch>
        </p:blipFill>
        <p:spPr bwMode="auto">
          <a:xfrm>
            <a:off x="5184740" y="4051423"/>
            <a:ext cx="323850" cy="171450"/>
          </a:xfrm>
          <a:prstGeom prst="rect">
            <a:avLst/>
          </a:prstGeom>
          <a:noFill/>
          <a:ln w="9525">
            <a:noFill/>
            <a:miter lim="800000"/>
            <a:headEnd/>
            <a:tailEnd/>
          </a:ln>
        </p:spPr>
      </p:pic>
      <p:pic>
        <p:nvPicPr>
          <p:cNvPr id="8229" name="Picture 240" descr="SYMBOLSC"/>
          <p:cNvPicPr>
            <a:picLocks noChangeAspect="1" noChangeArrowheads="1"/>
          </p:cNvPicPr>
          <p:nvPr/>
        </p:nvPicPr>
        <p:blipFill>
          <a:blip r:embed="rId3" cstate="print"/>
          <a:srcRect/>
          <a:stretch>
            <a:fillRect/>
          </a:stretch>
        </p:blipFill>
        <p:spPr bwMode="auto">
          <a:xfrm>
            <a:off x="4221127" y="4051423"/>
            <a:ext cx="322263" cy="171450"/>
          </a:xfrm>
          <a:prstGeom prst="rect">
            <a:avLst/>
          </a:prstGeom>
          <a:noFill/>
          <a:ln w="9525">
            <a:noFill/>
            <a:miter lim="800000"/>
            <a:headEnd/>
            <a:tailEnd/>
          </a:ln>
        </p:spPr>
      </p:pic>
      <p:pic>
        <p:nvPicPr>
          <p:cNvPr id="8230" name="Picture 241" descr="SYMBOLSC"/>
          <p:cNvPicPr>
            <a:picLocks noChangeAspect="1" noChangeArrowheads="1"/>
          </p:cNvPicPr>
          <p:nvPr/>
        </p:nvPicPr>
        <p:blipFill>
          <a:blip r:embed="rId3" cstate="print"/>
          <a:srcRect/>
          <a:stretch>
            <a:fillRect/>
          </a:stretch>
        </p:blipFill>
        <p:spPr bwMode="auto">
          <a:xfrm>
            <a:off x="4081427" y="3540248"/>
            <a:ext cx="323850" cy="169863"/>
          </a:xfrm>
          <a:prstGeom prst="rect">
            <a:avLst/>
          </a:prstGeom>
          <a:noFill/>
          <a:ln w="9525">
            <a:noFill/>
            <a:miter lim="800000"/>
            <a:headEnd/>
            <a:tailEnd/>
          </a:ln>
        </p:spPr>
      </p:pic>
      <p:pic>
        <p:nvPicPr>
          <p:cNvPr id="8231" name="Picture 242" descr="SYMBOLSC"/>
          <p:cNvPicPr>
            <a:picLocks noChangeAspect="1" noChangeArrowheads="1"/>
          </p:cNvPicPr>
          <p:nvPr/>
        </p:nvPicPr>
        <p:blipFill>
          <a:blip r:embed="rId3" cstate="print"/>
          <a:srcRect/>
          <a:stretch>
            <a:fillRect/>
          </a:stretch>
        </p:blipFill>
        <p:spPr bwMode="auto">
          <a:xfrm>
            <a:off x="3935377" y="2870323"/>
            <a:ext cx="322263" cy="169863"/>
          </a:xfrm>
          <a:prstGeom prst="rect">
            <a:avLst/>
          </a:prstGeom>
          <a:noFill/>
          <a:ln w="9525">
            <a:noFill/>
            <a:miter lim="800000"/>
            <a:headEnd/>
            <a:tailEnd/>
          </a:ln>
        </p:spPr>
      </p:pic>
      <p:pic>
        <p:nvPicPr>
          <p:cNvPr id="8232" name="Picture 243" descr="SYMBOLSC"/>
          <p:cNvPicPr>
            <a:picLocks noChangeAspect="1" noChangeArrowheads="1"/>
          </p:cNvPicPr>
          <p:nvPr/>
        </p:nvPicPr>
        <p:blipFill>
          <a:blip r:embed="rId3" cstate="print"/>
          <a:srcRect/>
          <a:stretch>
            <a:fillRect/>
          </a:stretch>
        </p:blipFill>
        <p:spPr bwMode="auto">
          <a:xfrm>
            <a:off x="4444965" y="3149723"/>
            <a:ext cx="323850" cy="169863"/>
          </a:xfrm>
          <a:prstGeom prst="rect">
            <a:avLst/>
          </a:prstGeom>
          <a:noFill/>
          <a:ln w="9525">
            <a:noFill/>
            <a:miter lim="800000"/>
            <a:headEnd/>
            <a:tailEnd/>
          </a:ln>
        </p:spPr>
      </p:pic>
      <p:pic>
        <p:nvPicPr>
          <p:cNvPr id="8233" name="Picture 244" descr="SYMBOLSC"/>
          <p:cNvPicPr>
            <a:picLocks noChangeAspect="1" noChangeArrowheads="1"/>
          </p:cNvPicPr>
          <p:nvPr/>
        </p:nvPicPr>
        <p:blipFill>
          <a:blip r:embed="rId3" cstate="print"/>
          <a:srcRect/>
          <a:stretch>
            <a:fillRect/>
          </a:stretch>
        </p:blipFill>
        <p:spPr bwMode="auto">
          <a:xfrm>
            <a:off x="4562440" y="3773611"/>
            <a:ext cx="323850" cy="169862"/>
          </a:xfrm>
          <a:prstGeom prst="rect">
            <a:avLst/>
          </a:prstGeom>
          <a:noFill/>
          <a:ln w="9525">
            <a:noFill/>
            <a:miter lim="800000"/>
            <a:headEnd/>
            <a:tailEnd/>
          </a:ln>
        </p:spPr>
      </p:pic>
      <p:pic>
        <p:nvPicPr>
          <p:cNvPr id="8234" name="Picture 245" descr="SYMBOLSC"/>
          <p:cNvPicPr>
            <a:picLocks noChangeAspect="1" noChangeArrowheads="1"/>
          </p:cNvPicPr>
          <p:nvPr/>
        </p:nvPicPr>
        <p:blipFill>
          <a:blip r:embed="rId3" cstate="print"/>
          <a:srcRect/>
          <a:stretch>
            <a:fillRect/>
          </a:stretch>
        </p:blipFill>
        <p:spPr bwMode="auto">
          <a:xfrm>
            <a:off x="4924390" y="3722811"/>
            <a:ext cx="323850" cy="169862"/>
          </a:xfrm>
          <a:prstGeom prst="rect">
            <a:avLst/>
          </a:prstGeom>
          <a:noFill/>
          <a:ln w="9525">
            <a:noFill/>
            <a:miter lim="800000"/>
            <a:headEnd/>
            <a:tailEnd/>
          </a:ln>
        </p:spPr>
      </p:pic>
      <p:pic>
        <p:nvPicPr>
          <p:cNvPr id="8235" name="Picture 246" descr="SYMBOLSC"/>
          <p:cNvPicPr>
            <a:picLocks noChangeAspect="1" noChangeArrowheads="1"/>
          </p:cNvPicPr>
          <p:nvPr/>
        </p:nvPicPr>
        <p:blipFill>
          <a:blip r:embed="rId3" cstate="print"/>
          <a:srcRect/>
          <a:stretch>
            <a:fillRect/>
          </a:stretch>
        </p:blipFill>
        <p:spPr bwMode="auto">
          <a:xfrm>
            <a:off x="5287927" y="3649786"/>
            <a:ext cx="323850" cy="171450"/>
          </a:xfrm>
          <a:prstGeom prst="rect">
            <a:avLst/>
          </a:prstGeom>
          <a:noFill/>
          <a:ln w="9525">
            <a:noFill/>
            <a:miter lim="800000"/>
            <a:headEnd/>
            <a:tailEnd/>
          </a:ln>
        </p:spPr>
      </p:pic>
      <p:pic>
        <p:nvPicPr>
          <p:cNvPr id="8236" name="Picture 247" descr="SYMBOLSC"/>
          <p:cNvPicPr>
            <a:picLocks noChangeAspect="1" noChangeArrowheads="1"/>
          </p:cNvPicPr>
          <p:nvPr/>
        </p:nvPicPr>
        <p:blipFill>
          <a:blip r:embed="rId3" cstate="print"/>
          <a:srcRect/>
          <a:stretch>
            <a:fillRect/>
          </a:stretch>
        </p:blipFill>
        <p:spPr bwMode="auto">
          <a:xfrm>
            <a:off x="5580027" y="3857748"/>
            <a:ext cx="323850" cy="171450"/>
          </a:xfrm>
          <a:prstGeom prst="rect">
            <a:avLst/>
          </a:prstGeom>
          <a:noFill/>
          <a:ln w="9525">
            <a:noFill/>
            <a:miter lim="800000"/>
            <a:headEnd/>
            <a:tailEnd/>
          </a:ln>
        </p:spPr>
      </p:pic>
      <p:pic>
        <p:nvPicPr>
          <p:cNvPr id="8237" name="Picture 248" descr="SYMBOLSC"/>
          <p:cNvPicPr>
            <a:picLocks noChangeAspect="1" noChangeArrowheads="1"/>
          </p:cNvPicPr>
          <p:nvPr/>
        </p:nvPicPr>
        <p:blipFill>
          <a:blip r:embed="rId3" cstate="print"/>
          <a:srcRect/>
          <a:stretch>
            <a:fillRect/>
          </a:stretch>
        </p:blipFill>
        <p:spPr bwMode="auto">
          <a:xfrm>
            <a:off x="5884827" y="3954586"/>
            <a:ext cx="323850" cy="169862"/>
          </a:xfrm>
          <a:prstGeom prst="rect">
            <a:avLst/>
          </a:prstGeom>
          <a:noFill/>
          <a:ln w="9525">
            <a:noFill/>
            <a:miter lim="800000"/>
            <a:headEnd/>
            <a:tailEnd/>
          </a:ln>
        </p:spPr>
      </p:pic>
      <p:pic>
        <p:nvPicPr>
          <p:cNvPr id="8238" name="Picture 249" descr="SYMBOLSC"/>
          <p:cNvPicPr>
            <a:picLocks noChangeAspect="1" noChangeArrowheads="1"/>
          </p:cNvPicPr>
          <p:nvPr/>
        </p:nvPicPr>
        <p:blipFill>
          <a:blip r:embed="rId3" cstate="print"/>
          <a:srcRect/>
          <a:stretch>
            <a:fillRect/>
          </a:stretch>
        </p:blipFill>
        <p:spPr bwMode="auto">
          <a:xfrm>
            <a:off x="6067390" y="3667248"/>
            <a:ext cx="323850" cy="169863"/>
          </a:xfrm>
          <a:prstGeom prst="rect">
            <a:avLst/>
          </a:prstGeom>
          <a:noFill/>
          <a:ln w="9525">
            <a:noFill/>
            <a:miter lim="800000"/>
            <a:headEnd/>
            <a:tailEnd/>
          </a:ln>
        </p:spPr>
      </p:pic>
      <p:pic>
        <p:nvPicPr>
          <p:cNvPr id="8239" name="Picture 250" descr="SYMBOLSC"/>
          <p:cNvPicPr>
            <a:picLocks noChangeAspect="1" noChangeArrowheads="1"/>
          </p:cNvPicPr>
          <p:nvPr/>
        </p:nvPicPr>
        <p:blipFill>
          <a:blip r:embed="rId3" cstate="print"/>
          <a:srcRect/>
          <a:stretch>
            <a:fillRect/>
          </a:stretch>
        </p:blipFill>
        <p:spPr bwMode="auto">
          <a:xfrm>
            <a:off x="5857840" y="3406898"/>
            <a:ext cx="323850" cy="169863"/>
          </a:xfrm>
          <a:prstGeom prst="rect">
            <a:avLst/>
          </a:prstGeom>
          <a:noFill/>
          <a:ln w="9525">
            <a:noFill/>
            <a:miter lim="800000"/>
            <a:headEnd/>
            <a:tailEnd/>
          </a:ln>
        </p:spPr>
      </p:pic>
      <p:pic>
        <p:nvPicPr>
          <p:cNvPr id="8240" name="Picture 251" descr="SYMBOLSC"/>
          <p:cNvPicPr>
            <a:picLocks noChangeAspect="1" noChangeArrowheads="1"/>
          </p:cNvPicPr>
          <p:nvPr/>
        </p:nvPicPr>
        <p:blipFill>
          <a:blip r:embed="rId3" cstate="print"/>
          <a:srcRect/>
          <a:stretch>
            <a:fillRect/>
          </a:stretch>
        </p:blipFill>
        <p:spPr bwMode="auto">
          <a:xfrm>
            <a:off x="6030877" y="3032248"/>
            <a:ext cx="323850" cy="169863"/>
          </a:xfrm>
          <a:prstGeom prst="rect">
            <a:avLst/>
          </a:prstGeom>
          <a:noFill/>
          <a:ln w="9525">
            <a:noFill/>
            <a:miter lim="800000"/>
            <a:headEnd/>
            <a:tailEnd/>
          </a:ln>
        </p:spPr>
      </p:pic>
      <p:pic>
        <p:nvPicPr>
          <p:cNvPr id="8241" name="Picture 252" descr="SYMBOLSC"/>
          <p:cNvPicPr>
            <a:picLocks noChangeAspect="1" noChangeArrowheads="1"/>
          </p:cNvPicPr>
          <p:nvPr/>
        </p:nvPicPr>
        <p:blipFill>
          <a:blip r:embed="rId3" cstate="print"/>
          <a:srcRect/>
          <a:stretch>
            <a:fillRect/>
          </a:stretch>
        </p:blipFill>
        <p:spPr bwMode="auto">
          <a:xfrm>
            <a:off x="6359490" y="3465636"/>
            <a:ext cx="323850" cy="169862"/>
          </a:xfrm>
          <a:prstGeom prst="rect">
            <a:avLst/>
          </a:prstGeom>
          <a:noFill/>
          <a:ln w="9525">
            <a:noFill/>
            <a:miter lim="800000"/>
            <a:headEnd/>
            <a:tailEnd/>
          </a:ln>
        </p:spPr>
      </p:pic>
      <p:pic>
        <p:nvPicPr>
          <p:cNvPr id="8242" name="Picture 253" descr="SYMBOLSC"/>
          <p:cNvPicPr>
            <a:picLocks noChangeAspect="1" noChangeArrowheads="1"/>
          </p:cNvPicPr>
          <p:nvPr/>
        </p:nvPicPr>
        <p:blipFill>
          <a:blip r:embed="rId3" cstate="print"/>
          <a:srcRect/>
          <a:stretch>
            <a:fillRect/>
          </a:stretch>
        </p:blipFill>
        <p:spPr bwMode="auto">
          <a:xfrm>
            <a:off x="6459502" y="3205286"/>
            <a:ext cx="323850" cy="169862"/>
          </a:xfrm>
          <a:prstGeom prst="rect">
            <a:avLst/>
          </a:prstGeom>
          <a:noFill/>
          <a:ln w="9525">
            <a:noFill/>
            <a:miter lim="800000"/>
            <a:headEnd/>
            <a:tailEnd/>
          </a:ln>
        </p:spPr>
      </p:pic>
      <p:pic>
        <p:nvPicPr>
          <p:cNvPr id="8243" name="Picture 254" descr="SYMBOLSC"/>
          <p:cNvPicPr>
            <a:picLocks noChangeAspect="1" noChangeArrowheads="1"/>
          </p:cNvPicPr>
          <p:nvPr/>
        </p:nvPicPr>
        <p:blipFill>
          <a:blip r:embed="rId3" cstate="print"/>
          <a:srcRect/>
          <a:stretch>
            <a:fillRect/>
          </a:stretch>
        </p:blipFill>
        <p:spPr bwMode="auto">
          <a:xfrm>
            <a:off x="6549990" y="3013198"/>
            <a:ext cx="323850" cy="169863"/>
          </a:xfrm>
          <a:prstGeom prst="rect">
            <a:avLst/>
          </a:prstGeom>
          <a:noFill/>
          <a:ln w="9525">
            <a:noFill/>
            <a:miter lim="800000"/>
            <a:headEnd/>
            <a:tailEnd/>
          </a:ln>
        </p:spPr>
      </p:pic>
      <p:pic>
        <p:nvPicPr>
          <p:cNvPr id="8244" name="Picture 255" descr="SYMBOLSC"/>
          <p:cNvPicPr>
            <a:picLocks noChangeAspect="1" noChangeArrowheads="1"/>
          </p:cNvPicPr>
          <p:nvPr/>
        </p:nvPicPr>
        <p:blipFill>
          <a:blip r:embed="rId3" cstate="print"/>
          <a:srcRect/>
          <a:stretch>
            <a:fillRect/>
          </a:stretch>
        </p:blipFill>
        <p:spPr bwMode="auto">
          <a:xfrm>
            <a:off x="6549990" y="2527423"/>
            <a:ext cx="323850" cy="169863"/>
          </a:xfrm>
          <a:prstGeom prst="rect">
            <a:avLst/>
          </a:prstGeom>
          <a:noFill/>
          <a:ln w="9525">
            <a:noFill/>
            <a:miter lim="800000"/>
            <a:headEnd/>
            <a:tailEnd/>
          </a:ln>
        </p:spPr>
      </p:pic>
      <p:pic>
        <p:nvPicPr>
          <p:cNvPr id="8245" name="Picture 256" descr="SYMBOLSC"/>
          <p:cNvPicPr>
            <a:picLocks noChangeAspect="1" noChangeArrowheads="1"/>
          </p:cNvPicPr>
          <p:nvPr/>
        </p:nvPicPr>
        <p:blipFill>
          <a:blip r:embed="rId3" cstate="print"/>
          <a:srcRect/>
          <a:stretch>
            <a:fillRect/>
          </a:stretch>
        </p:blipFill>
        <p:spPr bwMode="auto">
          <a:xfrm>
            <a:off x="6456327" y="2840161"/>
            <a:ext cx="323850" cy="169862"/>
          </a:xfrm>
          <a:prstGeom prst="rect">
            <a:avLst/>
          </a:prstGeom>
          <a:noFill/>
          <a:ln w="9525">
            <a:noFill/>
            <a:miter lim="800000"/>
            <a:headEnd/>
            <a:tailEnd/>
          </a:ln>
        </p:spPr>
      </p:pic>
      <p:pic>
        <p:nvPicPr>
          <p:cNvPr id="8246" name="Picture 257" descr="SYMBOLSC"/>
          <p:cNvPicPr>
            <a:picLocks noChangeAspect="1" noChangeArrowheads="1"/>
          </p:cNvPicPr>
          <p:nvPr/>
        </p:nvPicPr>
        <p:blipFill>
          <a:blip r:embed="rId3" cstate="print"/>
          <a:srcRect/>
          <a:stretch>
            <a:fillRect/>
          </a:stretch>
        </p:blipFill>
        <p:spPr bwMode="auto">
          <a:xfrm>
            <a:off x="6126127" y="2703636"/>
            <a:ext cx="323850" cy="171450"/>
          </a:xfrm>
          <a:prstGeom prst="rect">
            <a:avLst/>
          </a:prstGeom>
          <a:noFill/>
          <a:ln w="9525">
            <a:noFill/>
            <a:miter lim="800000"/>
            <a:headEnd/>
            <a:tailEnd/>
          </a:ln>
        </p:spPr>
      </p:pic>
      <p:sp>
        <p:nvSpPr>
          <p:cNvPr id="8247" name="Text Box 259"/>
          <p:cNvSpPr>
            <a:spLocks noChangeArrowheads="1"/>
          </p:cNvSpPr>
          <p:nvPr/>
        </p:nvSpPr>
        <p:spPr bwMode="auto">
          <a:xfrm>
            <a:off x="6811611" y="3576377"/>
            <a:ext cx="2045016" cy="2250162"/>
          </a:xfrm>
          <a:prstGeom prst="roundRect">
            <a:avLst>
              <a:gd name="adj" fmla="val 11122"/>
            </a:avLst>
          </a:prstGeom>
          <a:solidFill>
            <a:schemeClr val="accent4"/>
          </a:solidFill>
          <a:ln w="9525" algn="ctr">
            <a:noFill/>
            <a:miter lim="800000"/>
            <a:headEnd/>
            <a:tailEnd/>
          </a:ln>
          <a:effectLst>
            <a:outerShdw blurRad="101600" dist="63500" dir="8100000" algn="tr" rotWithShape="0">
              <a:prstClr val="black">
                <a:alpha val="40000"/>
              </a:prstClr>
            </a:outerShdw>
          </a:effectLst>
        </p:spPr>
        <p:txBody>
          <a:bodyPr anchor="ctr"/>
          <a:lstStyle/>
          <a:p>
            <a:pPr>
              <a:spcBef>
                <a:spcPts val="1200"/>
              </a:spcBef>
            </a:pPr>
            <a:r>
              <a:rPr lang="en-US" sz="1100" dirty="0" smtClean="0"/>
              <a:t>The BCBS system consists of 36 community-based </a:t>
            </a:r>
            <a:r>
              <a:rPr lang="en-US" sz="1100" dirty="0"/>
              <a:t/>
            </a:r>
            <a:br>
              <a:rPr lang="en-US" sz="1100" dirty="0"/>
            </a:br>
            <a:r>
              <a:rPr lang="en-US" sz="1100" dirty="0"/>
              <a:t>BCBS </a:t>
            </a:r>
            <a:r>
              <a:rPr lang="en-US" sz="1100" dirty="0" smtClean="0"/>
              <a:t>Plans.</a:t>
            </a:r>
          </a:p>
          <a:p>
            <a:pPr>
              <a:spcBef>
                <a:spcPts val="1200"/>
              </a:spcBef>
            </a:pPr>
            <a:r>
              <a:rPr lang="en-US" sz="1100" dirty="0" smtClean="0"/>
              <a:t>At least one Plan operates in each of the 50 </a:t>
            </a:r>
            <a:r>
              <a:rPr lang="en-US" sz="1100" dirty="0"/>
              <a:t>states, </a:t>
            </a:r>
            <a:br>
              <a:rPr lang="en-US" sz="1100" dirty="0"/>
            </a:br>
            <a:r>
              <a:rPr lang="en-US" sz="1100" dirty="0"/>
              <a:t>Puerto </a:t>
            </a:r>
            <a:r>
              <a:rPr lang="en-US" sz="1100" dirty="0" smtClean="0"/>
              <a:t>Rico and District of Columbia.  </a:t>
            </a:r>
            <a:endParaRPr lang="en-US" sz="1100" dirty="0"/>
          </a:p>
          <a:p>
            <a:pPr>
              <a:spcBef>
                <a:spcPts val="1200"/>
              </a:spcBef>
            </a:pPr>
            <a:r>
              <a:rPr lang="en-US" sz="1100" dirty="0" smtClean="0"/>
              <a:t>In addition, international Plans operate in Panama, Uruguay, the US Virgin Islands and Costa Rica</a:t>
            </a:r>
            <a:r>
              <a:rPr lang="en-US" sz="1100" dirty="0"/>
              <a:t>.</a:t>
            </a:r>
            <a:endParaRPr lang="en-US" sz="1100" strike="sngStrike" dirty="0"/>
          </a:p>
        </p:txBody>
      </p:sp>
    </p:spTree>
    <p:extLst>
      <p:ext uri="{BB962C8B-B14F-4D97-AF65-F5344CB8AC3E}">
        <p14:creationId xmlns:p14="http://schemas.microsoft.com/office/powerpoint/2010/main" val="1416461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411480" y="815083"/>
            <a:ext cx="8229600" cy="681182"/>
          </a:xfrm>
        </p:spPr>
        <p:txBody>
          <a:bodyPr/>
          <a:lstStyle/>
          <a:p>
            <a:pPr eaLnBrk="1" hangingPunct="1"/>
            <a:r>
              <a:rPr lang="en-US" sz="2400" dirty="0" smtClean="0">
                <a:solidFill>
                  <a:schemeClr val="accent1">
                    <a:lumMod val="50000"/>
                  </a:schemeClr>
                </a:solidFill>
              </a:rPr>
              <a:t>The BCBS Brand Around the Globe</a:t>
            </a:r>
          </a:p>
        </p:txBody>
      </p:sp>
      <p:sp>
        <p:nvSpPr>
          <p:cNvPr id="9221" name="Text Box 4"/>
          <p:cNvSpPr txBox="1">
            <a:spLocks noChangeArrowheads="1"/>
          </p:cNvSpPr>
          <p:nvPr/>
        </p:nvSpPr>
        <p:spPr bwMode="auto">
          <a:xfrm>
            <a:off x="469764" y="6287226"/>
            <a:ext cx="3905250" cy="246221"/>
          </a:xfrm>
          <a:prstGeom prst="rect">
            <a:avLst/>
          </a:prstGeom>
          <a:noFill/>
          <a:ln w="9525">
            <a:noFill/>
            <a:miter lim="800000"/>
            <a:headEnd/>
            <a:tailEnd/>
          </a:ln>
        </p:spPr>
        <p:txBody>
          <a:bodyPr lIns="0">
            <a:spAutoFit/>
          </a:bodyPr>
          <a:lstStyle/>
          <a:p>
            <a:pPr eaLnBrk="0" hangingPunct="0"/>
            <a:r>
              <a:rPr lang="en-US" sz="1000" dirty="0">
                <a:solidFill>
                  <a:srgbClr val="FF0000"/>
                </a:solidFill>
              </a:rPr>
              <a:t>Source: 2015 BCBSA Brand Strength Measure Survey </a:t>
            </a:r>
          </a:p>
        </p:txBody>
      </p:sp>
      <p:pic>
        <p:nvPicPr>
          <p:cNvPr id="9226" name="Picture 189" descr="MPj04330920000[1]"/>
          <p:cNvPicPr>
            <a:picLocks noChangeAspect="1" noChangeArrowheads="1"/>
          </p:cNvPicPr>
          <p:nvPr/>
        </p:nvPicPr>
        <p:blipFill>
          <a:blip r:embed="rId3" cstate="print">
            <a:lum bright="60000" contrast="-70000"/>
          </a:blip>
          <a:srcRect l="8302" t="4129" r="12193" b="7133"/>
          <a:stretch>
            <a:fillRect/>
          </a:stretch>
        </p:blipFill>
        <p:spPr bwMode="auto">
          <a:xfrm>
            <a:off x="5345976" y="3216027"/>
            <a:ext cx="3522663" cy="2905125"/>
          </a:xfrm>
          <a:prstGeom prst="rect">
            <a:avLst/>
          </a:prstGeom>
          <a:noFill/>
          <a:ln w="9525">
            <a:noFill/>
            <a:miter lim="800000"/>
            <a:headEnd/>
            <a:tailEnd/>
          </a:ln>
        </p:spPr>
      </p:pic>
      <p:pic>
        <p:nvPicPr>
          <p:cNvPr id="9227" name="Picture 190" descr="SYMBOLSC"/>
          <p:cNvPicPr>
            <a:picLocks noChangeAspect="1" noChangeArrowheads="1"/>
          </p:cNvPicPr>
          <p:nvPr/>
        </p:nvPicPr>
        <p:blipFill>
          <a:blip r:embed="rId4" cstate="print"/>
          <a:srcRect/>
          <a:stretch>
            <a:fillRect/>
          </a:stretch>
        </p:blipFill>
        <p:spPr bwMode="auto">
          <a:xfrm>
            <a:off x="6133984" y="4237593"/>
            <a:ext cx="1741297" cy="831467"/>
          </a:xfrm>
          <a:prstGeom prst="rect">
            <a:avLst/>
          </a:prstGeom>
          <a:noFill/>
          <a:ln w="9525">
            <a:noFill/>
            <a:miter lim="800000"/>
            <a:headEnd/>
            <a:tailEnd/>
          </a:ln>
        </p:spPr>
      </p:pic>
      <p:sp>
        <p:nvSpPr>
          <p:cNvPr id="9223" name="Rectangle 194"/>
          <p:cNvSpPr>
            <a:spLocks noChangeArrowheads="1"/>
          </p:cNvSpPr>
          <p:nvPr/>
        </p:nvSpPr>
        <p:spPr bwMode="auto">
          <a:xfrm>
            <a:off x="4479925" y="3246438"/>
            <a:ext cx="184150" cy="366712"/>
          </a:xfrm>
          <a:prstGeom prst="rect">
            <a:avLst/>
          </a:prstGeom>
          <a:noFill/>
          <a:ln w="9525">
            <a:noFill/>
            <a:miter lim="800000"/>
            <a:headEnd/>
            <a:tailEnd/>
          </a:ln>
        </p:spPr>
        <p:txBody>
          <a:bodyPr wrap="none">
            <a:spAutoFit/>
          </a:bodyPr>
          <a:lstStyle/>
          <a:p>
            <a:endParaRPr lang="en-US" dirty="0"/>
          </a:p>
        </p:txBody>
      </p:sp>
      <p:sp>
        <p:nvSpPr>
          <p:cNvPr id="14" name="Content Placeholder 13"/>
          <p:cNvSpPr>
            <a:spLocks noGrp="1"/>
          </p:cNvSpPr>
          <p:nvPr>
            <p:ph idx="13"/>
          </p:nvPr>
        </p:nvSpPr>
        <p:spPr>
          <a:xfrm>
            <a:off x="409339" y="1266444"/>
            <a:ext cx="8277461" cy="685800"/>
          </a:xfrm>
        </p:spPr>
        <p:txBody>
          <a:bodyPr/>
          <a:lstStyle/>
          <a:p>
            <a:r>
              <a:rPr lang="en-US" sz="1800" dirty="0" smtClean="0"/>
              <a:t>The Blue Cross and Blue Shield words and symbols are registered trademarks in over 170 countries around the globe.</a:t>
            </a:r>
          </a:p>
          <a:p>
            <a:endParaRPr lang="en-US" dirty="0"/>
          </a:p>
        </p:txBody>
      </p:sp>
      <p:sp>
        <p:nvSpPr>
          <p:cNvPr id="2" name="Rectangle 1"/>
          <p:cNvSpPr/>
          <p:nvPr/>
        </p:nvSpPr>
        <p:spPr>
          <a:xfrm>
            <a:off x="457199" y="2016892"/>
            <a:ext cx="5539839" cy="4308872"/>
          </a:xfrm>
          <a:prstGeom prst="rect">
            <a:avLst/>
          </a:prstGeom>
        </p:spPr>
        <p:txBody>
          <a:bodyPr wrap="square">
            <a:spAutoFit/>
          </a:bodyPr>
          <a:lstStyle/>
          <a:p>
            <a:pPr marL="285750" indent="-285750">
              <a:buClr>
                <a:schemeClr val="accent2"/>
              </a:buClr>
              <a:buFont typeface="Arial" panose="020B0604020202020204" pitchFamily="34" charset="0"/>
              <a:buChar char="•"/>
            </a:pPr>
            <a:r>
              <a:rPr lang="en-US" sz="1600" dirty="0">
                <a:latin typeface="Arial" pitchFamily="34" charset="0"/>
                <a:cs typeface="Arial" pitchFamily="34" charset="0"/>
              </a:rPr>
              <a:t>BCBSA </a:t>
            </a:r>
            <a:r>
              <a:rPr lang="en-US" sz="1600" dirty="0" smtClean="0">
                <a:latin typeface="Arial" pitchFamily="34" charset="0"/>
                <a:cs typeface="Arial" pitchFamily="34" charset="0"/>
              </a:rPr>
              <a:t>has committed </a:t>
            </a:r>
            <a:r>
              <a:rPr lang="en-US" sz="1600" dirty="0">
                <a:latin typeface="Arial" pitchFamily="34" charset="0"/>
                <a:cs typeface="Arial" pitchFamily="34" charset="0"/>
              </a:rPr>
              <a:t>to expanding the Brands internationally for over 30 years. </a:t>
            </a:r>
            <a:r>
              <a:rPr lang="en-US" sz="1600" dirty="0"/>
              <a:t>Collectively, the BCBS International Strategy delivers a comprehensive suite of International products:</a:t>
            </a:r>
          </a:p>
          <a:p>
            <a:pPr marL="569913" lvl="1" indent="-284163">
              <a:buClr>
                <a:schemeClr val="accent2"/>
              </a:buClr>
              <a:buFont typeface="Arial" panose="020B0604020202020204" pitchFamily="34" charset="0"/>
              <a:buChar char="−"/>
            </a:pPr>
            <a:r>
              <a:rPr lang="en-US" sz="1400" dirty="0"/>
              <a:t>The Global Licensing program represents International Licensees that offer a comprehensive set of </a:t>
            </a:r>
            <a:r>
              <a:rPr lang="en-US" sz="1400" b="1" u="sng" dirty="0"/>
              <a:t>in-country</a:t>
            </a:r>
            <a:r>
              <a:rPr lang="en-US" sz="1400" dirty="0"/>
              <a:t> insurance products; and</a:t>
            </a:r>
          </a:p>
          <a:p>
            <a:pPr marL="569913" lvl="1" indent="-284163">
              <a:buClr>
                <a:schemeClr val="accent2"/>
              </a:buClr>
              <a:buFont typeface="Arial" panose="020B0604020202020204" pitchFamily="34" charset="0"/>
              <a:buChar char="−"/>
            </a:pPr>
            <a:r>
              <a:rPr lang="en-US" sz="1400" dirty="0"/>
              <a:t>International Solutions products are tailored to specific segments of employers with globally mobile employees and globally mobile </a:t>
            </a:r>
            <a:r>
              <a:rPr lang="en-US" sz="1400" dirty="0" smtClean="0"/>
              <a:t>individuals.</a:t>
            </a:r>
          </a:p>
          <a:p>
            <a:pPr lvl="1">
              <a:buClr>
                <a:schemeClr val="accent2"/>
              </a:buClr>
            </a:pPr>
            <a:endParaRPr lang="en-US" sz="1400" dirty="0" smtClean="0"/>
          </a:p>
          <a:p>
            <a:pPr marL="285750" indent="-285750">
              <a:buClr>
                <a:schemeClr val="accent2"/>
              </a:buClr>
              <a:buFont typeface="Arial" panose="020B0604020202020204" pitchFamily="34" charset="0"/>
              <a:buChar char="•"/>
            </a:pPr>
            <a:r>
              <a:rPr lang="en-US" sz="1600" dirty="0" smtClean="0">
                <a:latin typeface="Arial" pitchFamily="34" charset="0"/>
                <a:cs typeface="Arial" pitchFamily="34" charset="0"/>
              </a:rPr>
              <a:t>BCBSA </a:t>
            </a:r>
            <a:r>
              <a:rPr lang="en-US" sz="1600" dirty="0">
                <a:latin typeface="Arial" pitchFamily="34" charset="0"/>
                <a:cs typeface="Arial" pitchFamily="34" charset="0"/>
              </a:rPr>
              <a:t>vigorously protects the Brands from infringement and misuse using a network of international law firms and vendors. </a:t>
            </a:r>
            <a:endParaRPr lang="en-US" sz="1600" dirty="0" smtClean="0">
              <a:latin typeface="Arial" pitchFamily="34" charset="0"/>
              <a:cs typeface="Arial" pitchFamily="34" charset="0"/>
            </a:endParaRPr>
          </a:p>
          <a:p>
            <a:pPr>
              <a:buClr>
                <a:schemeClr val="accent2"/>
              </a:buClr>
            </a:pPr>
            <a:endParaRPr lang="en-US" sz="1600" dirty="0" smtClean="0">
              <a:latin typeface="Arial" pitchFamily="34" charset="0"/>
              <a:cs typeface="Arial" pitchFamily="34" charset="0"/>
            </a:endParaRPr>
          </a:p>
          <a:p>
            <a:pPr marL="285750" indent="-285750">
              <a:buClr>
                <a:schemeClr val="accent2"/>
              </a:buClr>
              <a:buFont typeface="Arial" panose="020B0604020202020204" pitchFamily="34" charset="0"/>
              <a:buChar char="•"/>
            </a:pPr>
            <a:r>
              <a:rPr lang="en-US" sz="1600" dirty="0" smtClean="0">
                <a:latin typeface="Arial" pitchFamily="34" charset="0"/>
                <a:cs typeface="Arial" pitchFamily="34" charset="0"/>
              </a:rPr>
              <a:t>In </a:t>
            </a:r>
            <a:r>
              <a:rPr lang="en-US" sz="1600" dirty="0">
                <a:latin typeface="Arial" pitchFamily="34" charset="0"/>
                <a:cs typeface="Arial" pitchFamily="34" charset="0"/>
              </a:rPr>
              <a:t>some countries, BCBSA  does not have registrations for certain Brands because of cultural sensitivities or other legal reasons.</a:t>
            </a:r>
          </a:p>
        </p:txBody>
      </p:sp>
    </p:spTree>
    <p:extLst>
      <p:ext uri="{BB962C8B-B14F-4D97-AF65-F5344CB8AC3E}">
        <p14:creationId xmlns:p14="http://schemas.microsoft.com/office/powerpoint/2010/main" val="13363984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Rectangle 246"/>
          <p:cNvSpPr/>
          <p:nvPr/>
        </p:nvSpPr>
        <p:spPr>
          <a:xfrm>
            <a:off x="2938" y="2236286"/>
            <a:ext cx="6551526" cy="4143353"/>
          </a:xfrm>
          <a:prstGeom prst="rect">
            <a:avLst/>
          </a:prstGeom>
          <a:gradFill>
            <a:gsLst>
              <a:gs pos="0">
                <a:srgbClr val="E2E2E2"/>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0" name="Rectangle 249"/>
          <p:cNvSpPr/>
          <p:nvPr/>
        </p:nvSpPr>
        <p:spPr>
          <a:xfrm rot="16200000">
            <a:off x="5459764" y="2899892"/>
            <a:ext cx="4341564" cy="3022199"/>
          </a:xfrm>
          <a:prstGeom prst="rect">
            <a:avLst/>
          </a:prstGeom>
          <a:solidFill>
            <a:srgbClr val="E3EFF5"/>
          </a:solidFill>
          <a:ln>
            <a:noFill/>
          </a:ln>
          <a:effectLst>
            <a:outerShdw blurRad="190500" sx="102000" sy="102000" algn="ctr" rotWithShape="0">
              <a:prstClr val="black">
                <a:alpha val="20000"/>
              </a:prstClr>
            </a:outerShdw>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273" name="Content Placeholder 272"/>
          <p:cNvSpPr>
            <a:spLocks noGrp="1"/>
          </p:cNvSpPr>
          <p:nvPr>
            <p:ph idx="13"/>
          </p:nvPr>
        </p:nvSpPr>
        <p:spPr/>
        <p:txBody>
          <a:bodyPr/>
          <a:lstStyle/>
          <a:p>
            <a:r>
              <a:rPr lang="en-US" dirty="0" smtClean="0"/>
              <a:t>BCBS Plans are granted the right to use the Brands in “exclusive service areas”.</a:t>
            </a:r>
          </a:p>
          <a:p>
            <a:endParaRPr lang="en-US" dirty="0"/>
          </a:p>
        </p:txBody>
      </p:sp>
      <p:sp>
        <p:nvSpPr>
          <p:cNvPr id="108546" name="Rectangle 2"/>
          <p:cNvSpPr>
            <a:spLocks noGrp="1" noChangeArrowheads="1"/>
          </p:cNvSpPr>
          <p:nvPr>
            <p:ph type="title"/>
          </p:nvPr>
        </p:nvSpPr>
        <p:spPr>
          <a:xfrm>
            <a:off x="477161" y="802656"/>
            <a:ext cx="8229600" cy="459661"/>
          </a:xfrm>
        </p:spPr>
        <p:txBody>
          <a:bodyPr/>
          <a:lstStyle/>
          <a:p>
            <a:r>
              <a:rPr lang="en-US" dirty="0" smtClean="0">
                <a:solidFill>
                  <a:schemeClr val="accent1">
                    <a:lumMod val="50000"/>
                  </a:schemeClr>
                </a:solidFill>
              </a:rPr>
              <a:t>The BCBS System Today</a:t>
            </a:r>
          </a:p>
        </p:txBody>
      </p:sp>
      <p:sp>
        <p:nvSpPr>
          <p:cNvPr id="108811" name="Rectangle 267"/>
          <p:cNvSpPr>
            <a:spLocks noChangeArrowheads="1"/>
          </p:cNvSpPr>
          <p:nvPr/>
        </p:nvSpPr>
        <p:spPr bwMode="blackWhite">
          <a:xfrm>
            <a:off x="6188641" y="2307136"/>
            <a:ext cx="2812483" cy="864330"/>
          </a:xfrm>
          <a:prstGeom prst="rect">
            <a:avLst/>
          </a:prstGeom>
          <a:noFill/>
          <a:ln w="12700">
            <a:noFill/>
            <a:miter lim="800000"/>
            <a:headEnd/>
            <a:tailEnd/>
          </a:ln>
          <a:effectLst/>
        </p:spPr>
        <p:txBody>
          <a:bodyPr wrap="none" anchor="ctr"/>
          <a:lstStyle/>
          <a:p>
            <a:pPr algn="ctr" eaLnBrk="0" hangingPunct="0">
              <a:lnSpc>
                <a:spcPct val="90000"/>
              </a:lnSpc>
              <a:spcBef>
                <a:spcPts val="600"/>
              </a:spcBef>
              <a:defRPr/>
            </a:pPr>
            <a:r>
              <a:rPr lang="en-US" sz="1400" b="1" cap="all" spc="150" dirty="0" smtClean="0">
                <a:solidFill>
                  <a:schemeClr val="accent3"/>
                </a:solidFill>
                <a:latin typeface="+mj-lt"/>
              </a:rPr>
              <a:t>Example:</a:t>
            </a:r>
            <a:endParaRPr lang="en-US" sz="2000" b="1" dirty="0">
              <a:solidFill>
                <a:schemeClr val="accent1">
                  <a:lumMod val="75000"/>
                </a:schemeClr>
              </a:solidFill>
              <a:latin typeface="+mj-lt"/>
            </a:endParaRPr>
          </a:p>
          <a:p>
            <a:pPr eaLnBrk="0" hangingPunct="0">
              <a:lnSpc>
                <a:spcPct val="90000"/>
              </a:lnSpc>
              <a:spcBef>
                <a:spcPts val="600"/>
              </a:spcBef>
              <a:defRPr/>
            </a:pPr>
            <a:r>
              <a:rPr lang="en-US" sz="1600" b="1" dirty="0" smtClean="0">
                <a:solidFill>
                  <a:schemeClr val="accent1"/>
                </a:solidFill>
                <a:latin typeface="+mn-lt"/>
              </a:rPr>
              <a:t>Blue Cross and Blue Shield</a:t>
            </a:r>
            <a:br>
              <a:rPr lang="en-US" sz="1600" b="1" dirty="0" smtClean="0">
                <a:solidFill>
                  <a:schemeClr val="accent1"/>
                </a:solidFill>
                <a:latin typeface="+mn-lt"/>
              </a:rPr>
            </a:br>
            <a:r>
              <a:rPr lang="en-US" sz="1600" b="1" dirty="0" smtClean="0">
                <a:solidFill>
                  <a:schemeClr val="accent1"/>
                </a:solidFill>
                <a:latin typeface="+mn-lt"/>
              </a:rPr>
              <a:t>of Nebraska:</a:t>
            </a:r>
            <a:endParaRPr lang="en-US" sz="1600" b="1" dirty="0">
              <a:solidFill>
                <a:schemeClr val="accent1"/>
              </a:solidFill>
              <a:latin typeface="+mn-lt"/>
            </a:endParaRPr>
          </a:p>
        </p:txBody>
      </p:sp>
      <p:sp>
        <p:nvSpPr>
          <p:cNvPr id="108548" name="Rectangle 4"/>
          <p:cNvSpPr>
            <a:spLocks noChangeArrowheads="1"/>
          </p:cNvSpPr>
          <p:nvPr/>
        </p:nvSpPr>
        <p:spPr bwMode="blackWhite">
          <a:xfrm>
            <a:off x="6119446" y="3174942"/>
            <a:ext cx="2881677" cy="2545213"/>
          </a:xfrm>
          <a:prstGeom prst="rect">
            <a:avLst/>
          </a:prstGeom>
          <a:noFill/>
          <a:ln w="12700">
            <a:noFill/>
            <a:miter lim="800000"/>
            <a:headEnd/>
            <a:tailEnd/>
          </a:ln>
          <a:effectLst/>
        </p:spPr>
        <p:txBody>
          <a:bodyPr/>
          <a:lstStyle/>
          <a:p>
            <a:pPr marL="177800" indent="-119063" eaLnBrk="0" hangingPunct="0">
              <a:spcBef>
                <a:spcPct val="20000"/>
              </a:spcBef>
              <a:buClr>
                <a:srgbClr val="417191"/>
              </a:buClr>
              <a:buFontTx/>
              <a:buChar char="•"/>
              <a:defRPr/>
            </a:pPr>
            <a:r>
              <a:rPr lang="en-US" sz="1300" dirty="0"/>
              <a:t>Can market and </a:t>
            </a:r>
            <a:br>
              <a:rPr lang="en-US" sz="1300" dirty="0"/>
            </a:br>
            <a:r>
              <a:rPr lang="en-US" sz="1300" dirty="0"/>
              <a:t>sell </a:t>
            </a:r>
            <a:r>
              <a:rPr lang="en-US" sz="1300" dirty="0" smtClean="0"/>
              <a:t>BCBS-Branded </a:t>
            </a:r>
            <a:r>
              <a:rPr lang="en-US" sz="1300" dirty="0"/>
              <a:t>business in </a:t>
            </a:r>
            <a:r>
              <a:rPr lang="en-US" sz="1300" dirty="0" smtClean="0"/>
              <a:t/>
            </a:r>
            <a:br>
              <a:rPr lang="en-US" sz="1300" dirty="0" smtClean="0"/>
            </a:br>
            <a:r>
              <a:rPr lang="en-US" sz="1300" dirty="0" smtClean="0"/>
              <a:t>Nebraska only.</a:t>
            </a:r>
            <a:endParaRPr lang="en-US" sz="1300" dirty="0"/>
          </a:p>
          <a:p>
            <a:pPr marL="177800" indent="-119063" eaLnBrk="0" hangingPunct="0">
              <a:spcBef>
                <a:spcPct val="50000"/>
              </a:spcBef>
              <a:buClr>
                <a:srgbClr val="417191"/>
              </a:buClr>
              <a:defRPr/>
            </a:pPr>
            <a:r>
              <a:rPr lang="en-US" sz="1300" dirty="0" smtClean="0"/>
              <a:t>  Exception</a:t>
            </a:r>
            <a:r>
              <a:rPr lang="en-US" sz="1300" dirty="0"/>
              <a:t>: BCBSNE may hold provider contracts in contiguous </a:t>
            </a:r>
            <a:r>
              <a:rPr lang="en-US" sz="1300" dirty="0" smtClean="0"/>
              <a:t>counties for its local members that live or work in its service area </a:t>
            </a:r>
            <a:r>
              <a:rPr lang="en-US" sz="1300" dirty="0"/>
              <a:t>(areas in surrounding states directly neighboring Nebraska – but no more than one county over from BCBSNE’s exclusive service area).</a:t>
            </a:r>
          </a:p>
        </p:txBody>
      </p:sp>
      <p:grpSp>
        <p:nvGrpSpPr>
          <p:cNvPr id="16394" name="Group 6"/>
          <p:cNvGrpSpPr>
            <a:grpSpLocks/>
          </p:cNvGrpSpPr>
          <p:nvPr/>
        </p:nvGrpSpPr>
        <p:grpSpPr bwMode="auto">
          <a:xfrm>
            <a:off x="1078359" y="4836067"/>
            <a:ext cx="494562" cy="380252"/>
            <a:chOff x="498" y="2510"/>
            <a:chExt cx="371" cy="221"/>
          </a:xfrm>
          <a:solidFill>
            <a:schemeClr val="bg1"/>
          </a:solidFill>
        </p:grpSpPr>
        <p:grpSp>
          <p:nvGrpSpPr>
            <p:cNvPr id="16628" name="Group 7"/>
            <p:cNvGrpSpPr>
              <a:grpSpLocks/>
            </p:cNvGrpSpPr>
            <p:nvPr/>
          </p:nvGrpSpPr>
          <p:grpSpPr bwMode="auto">
            <a:xfrm>
              <a:off x="498" y="2510"/>
              <a:ext cx="371" cy="221"/>
              <a:chOff x="498" y="2510"/>
              <a:chExt cx="371" cy="221"/>
            </a:xfrm>
            <a:grpFill/>
          </p:grpSpPr>
          <p:grpSp>
            <p:nvGrpSpPr>
              <p:cNvPr id="16632" name="Group 8"/>
              <p:cNvGrpSpPr>
                <a:grpSpLocks/>
              </p:cNvGrpSpPr>
              <p:nvPr/>
            </p:nvGrpSpPr>
            <p:grpSpPr bwMode="auto">
              <a:xfrm>
                <a:off x="498" y="2541"/>
                <a:ext cx="33" cy="32"/>
                <a:chOff x="498" y="2541"/>
                <a:chExt cx="33" cy="32"/>
              </a:xfrm>
              <a:grpFill/>
            </p:grpSpPr>
            <p:sp>
              <p:nvSpPr>
                <p:cNvPr id="16651" name="Freeform 9"/>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52" name="Freeform 10"/>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3" name="Group 11"/>
              <p:cNvGrpSpPr>
                <a:grpSpLocks/>
              </p:cNvGrpSpPr>
              <p:nvPr/>
            </p:nvGrpSpPr>
            <p:grpSpPr bwMode="auto">
              <a:xfrm>
                <a:off x="539" y="2510"/>
                <a:ext cx="58" cy="44"/>
                <a:chOff x="539" y="2510"/>
                <a:chExt cx="58" cy="44"/>
              </a:xfrm>
              <a:grpFill/>
            </p:grpSpPr>
            <p:sp>
              <p:nvSpPr>
                <p:cNvPr id="16649" name="Freeform 12"/>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50" name="Freeform 13"/>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4" name="Group 14"/>
              <p:cNvGrpSpPr>
                <a:grpSpLocks/>
              </p:cNvGrpSpPr>
              <p:nvPr/>
            </p:nvGrpSpPr>
            <p:grpSpPr bwMode="auto">
              <a:xfrm>
                <a:off x="589" y="2541"/>
                <a:ext cx="82" cy="45"/>
                <a:chOff x="589" y="2541"/>
                <a:chExt cx="82" cy="45"/>
              </a:xfrm>
              <a:grpFill/>
            </p:grpSpPr>
            <p:sp>
              <p:nvSpPr>
                <p:cNvPr id="16647" name="Freeform 15"/>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48" name="Freeform 16"/>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5" name="Group 17"/>
              <p:cNvGrpSpPr>
                <a:grpSpLocks/>
              </p:cNvGrpSpPr>
              <p:nvPr/>
            </p:nvGrpSpPr>
            <p:grpSpPr bwMode="auto">
              <a:xfrm>
                <a:off x="671" y="2573"/>
                <a:ext cx="66" cy="25"/>
                <a:chOff x="671" y="2573"/>
                <a:chExt cx="66" cy="25"/>
              </a:xfrm>
              <a:grpFill/>
            </p:grpSpPr>
            <p:sp>
              <p:nvSpPr>
                <p:cNvPr id="16645" name="Freeform 18"/>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46" name="Freeform 19"/>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6" name="Group 20"/>
              <p:cNvGrpSpPr>
                <a:grpSpLocks/>
              </p:cNvGrpSpPr>
              <p:nvPr/>
            </p:nvGrpSpPr>
            <p:grpSpPr bwMode="auto">
              <a:xfrm>
                <a:off x="688" y="2605"/>
                <a:ext cx="25" cy="19"/>
                <a:chOff x="688" y="2605"/>
                <a:chExt cx="25" cy="19"/>
              </a:xfrm>
              <a:grpFill/>
            </p:grpSpPr>
            <p:sp>
              <p:nvSpPr>
                <p:cNvPr id="16643" name="Freeform 21"/>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44" name="Freeform 22"/>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7" name="Group 23"/>
              <p:cNvGrpSpPr>
                <a:grpSpLocks/>
              </p:cNvGrpSpPr>
              <p:nvPr/>
            </p:nvGrpSpPr>
            <p:grpSpPr bwMode="auto">
              <a:xfrm>
                <a:off x="721" y="2624"/>
                <a:ext cx="16" cy="18"/>
                <a:chOff x="721" y="2624"/>
                <a:chExt cx="16" cy="18"/>
              </a:xfrm>
              <a:grpFill/>
            </p:grpSpPr>
            <p:sp>
              <p:nvSpPr>
                <p:cNvPr id="16641" name="Freeform 24"/>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42" name="Freeform 25"/>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638" name="Group 26"/>
              <p:cNvGrpSpPr>
                <a:grpSpLocks/>
              </p:cNvGrpSpPr>
              <p:nvPr/>
            </p:nvGrpSpPr>
            <p:grpSpPr bwMode="auto">
              <a:xfrm>
                <a:off x="762" y="2636"/>
                <a:ext cx="107" cy="95"/>
                <a:chOff x="762" y="2636"/>
                <a:chExt cx="107" cy="95"/>
              </a:xfrm>
              <a:grpFill/>
            </p:grpSpPr>
            <p:sp>
              <p:nvSpPr>
                <p:cNvPr id="16639" name="Freeform 27"/>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40" name="Freeform 28"/>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grpSp>
          <p:nvGrpSpPr>
            <p:cNvPr id="16629" name="Group 29"/>
            <p:cNvGrpSpPr>
              <a:grpSpLocks/>
            </p:cNvGrpSpPr>
            <p:nvPr/>
          </p:nvGrpSpPr>
          <p:grpSpPr bwMode="auto">
            <a:xfrm>
              <a:off x="729" y="2586"/>
              <a:ext cx="58" cy="44"/>
              <a:chOff x="729" y="2586"/>
              <a:chExt cx="58" cy="44"/>
            </a:xfrm>
            <a:grpFill/>
          </p:grpSpPr>
          <p:sp>
            <p:nvSpPr>
              <p:cNvPr id="16630" name="Freeform 30"/>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31" name="Freeform 31"/>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grpSp>
        <p:nvGrpSpPr>
          <p:cNvPr id="16395" name="Group 32"/>
          <p:cNvGrpSpPr>
            <a:grpSpLocks/>
          </p:cNvGrpSpPr>
          <p:nvPr/>
        </p:nvGrpSpPr>
        <p:grpSpPr bwMode="auto">
          <a:xfrm>
            <a:off x="172278" y="2460420"/>
            <a:ext cx="906081" cy="867564"/>
            <a:chOff x="465" y="2725"/>
            <a:chExt cx="677" cy="505"/>
          </a:xfrm>
          <a:solidFill>
            <a:schemeClr val="bg1"/>
          </a:solidFill>
        </p:grpSpPr>
        <p:sp>
          <p:nvSpPr>
            <p:cNvPr id="16626" name="Freeform 33"/>
            <p:cNvSpPr>
              <a:spLocks/>
            </p:cNvSpPr>
            <p:nvPr/>
          </p:nvSpPr>
          <p:spPr bwMode="auto">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27" name="Freeform 34"/>
            <p:cNvSpPr>
              <a:spLocks/>
            </p:cNvSpPr>
            <p:nvPr/>
          </p:nvSpPr>
          <p:spPr bwMode="auto">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sp>
        <p:nvSpPr>
          <p:cNvPr id="16396" name="Rectangle 35"/>
          <p:cNvSpPr>
            <a:spLocks noChangeArrowheads="1"/>
          </p:cNvSpPr>
          <p:nvPr/>
        </p:nvSpPr>
        <p:spPr bwMode="auto">
          <a:xfrm>
            <a:off x="1155865" y="4671783"/>
            <a:ext cx="81196"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HI</a:t>
            </a:r>
            <a:endParaRPr lang="en-US" altLang="en-US" sz="2400" dirty="0">
              <a:solidFill>
                <a:schemeClr val="bg1">
                  <a:lumMod val="50000"/>
                </a:schemeClr>
              </a:solidFill>
            </a:endParaRPr>
          </a:p>
        </p:txBody>
      </p:sp>
      <p:sp>
        <p:nvSpPr>
          <p:cNvPr id="16397" name="Rectangle 36"/>
          <p:cNvSpPr>
            <a:spLocks noChangeArrowheads="1"/>
          </p:cNvSpPr>
          <p:nvPr/>
        </p:nvSpPr>
        <p:spPr bwMode="auto">
          <a:xfrm>
            <a:off x="515519" y="2698538"/>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AK</a:t>
            </a:r>
            <a:endParaRPr lang="en-US" altLang="en-US" sz="2400" dirty="0">
              <a:solidFill>
                <a:schemeClr val="bg1">
                  <a:lumMod val="50000"/>
                </a:schemeClr>
              </a:solidFill>
            </a:endParaRPr>
          </a:p>
        </p:txBody>
      </p:sp>
      <p:grpSp>
        <p:nvGrpSpPr>
          <p:cNvPr id="16398" name="Group 37"/>
          <p:cNvGrpSpPr>
            <a:grpSpLocks/>
          </p:cNvGrpSpPr>
          <p:nvPr/>
        </p:nvGrpSpPr>
        <p:grpSpPr bwMode="auto">
          <a:xfrm>
            <a:off x="5396546" y="2870205"/>
            <a:ext cx="354313" cy="518693"/>
            <a:chOff x="3725" y="1315"/>
            <a:chExt cx="264" cy="303"/>
          </a:xfrm>
          <a:solidFill>
            <a:schemeClr val="bg1"/>
          </a:solidFill>
        </p:grpSpPr>
        <p:sp>
          <p:nvSpPr>
            <p:cNvPr id="16624" name="Freeform 38"/>
            <p:cNvSpPr>
              <a:spLocks/>
            </p:cNvSpPr>
            <p:nvPr/>
          </p:nvSpPr>
          <p:spPr bwMode="auto">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25" name="Freeform 39"/>
            <p:cNvSpPr>
              <a:spLocks/>
            </p:cNvSpPr>
            <p:nvPr/>
          </p:nvSpPr>
          <p:spPr bwMode="auto">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399" name="Group 40"/>
          <p:cNvGrpSpPr>
            <a:grpSpLocks/>
          </p:cNvGrpSpPr>
          <p:nvPr/>
        </p:nvGrpSpPr>
        <p:grpSpPr bwMode="auto">
          <a:xfrm>
            <a:off x="4877994" y="3900205"/>
            <a:ext cx="453963" cy="184588"/>
            <a:chOff x="3337" y="1916"/>
            <a:chExt cx="339" cy="107"/>
          </a:xfrm>
          <a:solidFill>
            <a:schemeClr val="bg1"/>
          </a:solidFill>
        </p:grpSpPr>
        <p:sp>
          <p:nvSpPr>
            <p:cNvPr id="16622" name="Freeform 41"/>
            <p:cNvSpPr>
              <a:spLocks/>
            </p:cNvSpPr>
            <p:nvPr/>
          </p:nvSpPr>
          <p:spPr bwMode="auto">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23" name="Freeform 42"/>
            <p:cNvSpPr>
              <a:spLocks/>
            </p:cNvSpPr>
            <p:nvPr/>
          </p:nvSpPr>
          <p:spPr bwMode="auto">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0" name="Group 43"/>
          <p:cNvGrpSpPr>
            <a:grpSpLocks/>
          </p:cNvGrpSpPr>
          <p:nvPr/>
        </p:nvGrpSpPr>
        <p:grpSpPr bwMode="auto">
          <a:xfrm>
            <a:off x="1220454" y="2903431"/>
            <a:ext cx="586831" cy="433782"/>
            <a:chOff x="605" y="1334"/>
            <a:chExt cx="438" cy="253"/>
          </a:xfrm>
          <a:solidFill>
            <a:schemeClr val="bg1"/>
          </a:solidFill>
        </p:grpSpPr>
        <p:sp>
          <p:nvSpPr>
            <p:cNvPr id="16620" name="Freeform 44"/>
            <p:cNvSpPr>
              <a:spLocks/>
            </p:cNvSpPr>
            <p:nvPr/>
          </p:nvSpPr>
          <p:spPr bwMode="auto">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21" name="Freeform 45"/>
            <p:cNvSpPr>
              <a:spLocks/>
            </p:cNvSpPr>
            <p:nvPr/>
          </p:nvSpPr>
          <p:spPr bwMode="auto">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1" name="Group 46"/>
          <p:cNvGrpSpPr>
            <a:grpSpLocks/>
          </p:cNvGrpSpPr>
          <p:nvPr/>
        </p:nvGrpSpPr>
        <p:grpSpPr bwMode="auto">
          <a:xfrm>
            <a:off x="1078359" y="3217231"/>
            <a:ext cx="739997" cy="553764"/>
            <a:chOff x="498" y="1517"/>
            <a:chExt cx="553" cy="323"/>
          </a:xfrm>
          <a:solidFill>
            <a:schemeClr val="bg1"/>
          </a:solidFill>
        </p:grpSpPr>
        <p:sp>
          <p:nvSpPr>
            <p:cNvPr id="16618" name="Freeform 47"/>
            <p:cNvSpPr>
              <a:spLocks/>
            </p:cNvSpPr>
            <p:nvPr/>
          </p:nvSpPr>
          <p:spPr bwMode="auto">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19" name="Freeform 48"/>
            <p:cNvSpPr>
              <a:spLocks/>
            </p:cNvSpPr>
            <p:nvPr/>
          </p:nvSpPr>
          <p:spPr bwMode="auto">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2" name="Group 49"/>
          <p:cNvGrpSpPr>
            <a:grpSpLocks/>
          </p:cNvGrpSpPr>
          <p:nvPr/>
        </p:nvGrpSpPr>
        <p:grpSpPr bwMode="auto">
          <a:xfrm>
            <a:off x="1022998" y="3641782"/>
            <a:ext cx="773214" cy="1179517"/>
            <a:chOff x="457" y="1764"/>
            <a:chExt cx="578" cy="689"/>
          </a:xfrm>
          <a:solidFill>
            <a:schemeClr val="bg1"/>
          </a:solidFill>
        </p:grpSpPr>
        <p:sp>
          <p:nvSpPr>
            <p:cNvPr id="16616" name="Freeform 50"/>
            <p:cNvSpPr>
              <a:spLocks/>
            </p:cNvSpPr>
            <p:nvPr/>
          </p:nvSpPr>
          <p:spPr bwMode="auto">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17" name="Freeform 51"/>
            <p:cNvSpPr>
              <a:spLocks/>
            </p:cNvSpPr>
            <p:nvPr/>
          </p:nvSpPr>
          <p:spPr bwMode="auto">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3" name="Group 52"/>
          <p:cNvGrpSpPr>
            <a:grpSpLocks/>
          </p:cNvGrpSpPr>
          <p:nvPr/>
        </p:nvGrpSpPr>
        <p:grpSpPr bwMode="auto">
          <a:xfrm>
            <a:off x="1366238" y="3715617"/>
            <a:ext cx="584986" cy="865718"/>
            <a:chOff x="713" y="1808"/>
            <a:chExt cx="437" cy="506"/>
          </a:xfrm>
          <a:solidFill>
            <a:schemeClr val="bg1"/>
          </a:solidFill>
        </p:grpSpPr>
        <p:sp>
          <p:nvSpPr>
            <p:cNvPr id="16614" name="Freeform 53"/>
            <p:cNvSpPr>
              <a:spLocks/>
            </p:cNvSpPr>
            <p:nvPr/>
          </p:nvSpPr>
          <p:spPr bwMode="auto">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15" name="Freeform 54"/>
            <p:cNvSpPr>
              <a:spLocks/>
            </p:cNvSpPr>
            <p:nvPr/>
          </p:nvSpPr>
          <p:spPr bwMode="auto">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4" name="Group 55"/>
          <p:cNvGrpSpPr>
            <a:grpSpLocks/>
          </p:cNvGrpSpPr>
          <p:nvPr/>
        </p:nvGrpSpPr>
        <p:grpSpPr bwMode="auto">
          <a:xfrm>
            <a:off x="1685489" y="2999416"/>
            <a:ext cx="531469" cy="845413"/>
            <a:chOff x="952" y="1391"/>
            <a:chExt cx="396" cy="493"/>
          </a:xfrm>
          <a:solidFill>
            <a:schemeClr val="bg1"/>
          </a:solidFill>
        </p:grpSpPr>
        <p:sp>
          <p:nvSpPr>
            <p:cNvPr id="16612" name="Freeform 56"/>
            <p:cNvSpPr>
              <a:spLocks/>
            </p:cNvSpPr>
            <p:nvPr/>
          </p:nvSpPr>
          <p:spPr bwMode="auto">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13" name="Freeform 57"/>
            <p:cNvSpPr>
              <a:spLocks/>
            </p:cNvSpPr>
            <p:nvPr/>
          </p:nvSpPr>
          <p:spPr bwMode="auto">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5" name="Group 58"/>
          <p:cNvGrpSpPr>
            <a:grpSpLocks/>
          </p:cNvGrpSpPr>
          <p:nvPr/>
        </p:nvGrpSpPr>
        <p:grpSpPr bwMode="auto">
          <a:xfrm>
            <a:off x="1849728" y="3813450"/>
            <a:ext cx="487180" cy="618370"/>
            <a:chOff x="1076" y="1865"/>
            <a:chExt cx="363" cy="360"/>
          </a:xfrm>
          <a:solidFill>
            <a:schemeClr val="bg1"/>
          </a:solidFill>
        </p:grpSpPr>
        <p:sp>
          <p:nvSpPr>
            <p:cNvPr id="16610" name="Freeform 59"/>
            <p:cNvSpPr>
              <a:spLocks/>
            </p:cNvSpPr>
            <p:nvPr/>
          </p:nvSpPr>
          <p:spPr bwMode="auto">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11" name="Freeform 60"/>
            <p:cNvSpPr>
              <a:spLocks/>
            </p:cNvSpPr>
            <p:nvPr/>
          </p:nvSpPr>
          <p:spPr bwMode="auto">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6" name="Group 61"/>
          <p:cNvGrpSpPr>
            <a:grpSpLocks/>
          </p:cNvGrpSpPr>
          <p:nvPr/>
        </p:nvGrpSpPr>
        <p:grpSpPr bwMode="auto">
          <a:xfrm>
            <a:off x="1871872" y="3010492"/>
            <a:ext cx="918999" cy="564840"/>
            <a:chOff x="1092" y="1397"/>
            <a:chExt cx="685" cy="329"/>
          </a:xfrm>
          <a:solidFill>
            <a:schemeClr val="bg1"/>
          </a:solidFill>
        </p:grpSpPr>
        <p:sp>
          <p:nvSpPr>
            <p:cNvPr id="16608" name="Freeform 62"/>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09" name="Freeform 63"/>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7" name="Group 64"/>
          <p:cNvGrpSpPr>
            <a:grpSpLocks/>
          </p:cNvGrpSpPr>
          <p:nvPr/>
        </p:nvGrpSpPr>
        <p:grpSpPr bwMode="auto">
          <a:xfrm>
            <a:off x="2161596" y="3499650"/>
            <a:ext cx="629274" cy="509463"/>
            <a:chOff x="1307" y="1682"/>
            <a:chExt cx="470" cy="297"/>
          </a:xfrm>
          <a:solidFill>
            <a:schemeClr val="bg1"/>
          </a:solidFill>
        </p:grpSpPr>
        <p:sp>
          <p:nvSpPr>
            <p:cNvPr id="16606" name="Freeform 65"/>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07" name="Freeform 66"/>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8" name="Group 67"/>
          <p:cNvGrpSpPr>
            <a:grpSpLocks/>
          </p:cNvGrpSpPr>
          <p:nvPr/>
        </p:nvGrpSpPr>
        <p:grpSpPr bwMode="auto">
          <a:xfrm>
            <a:off x="2283392" y="3975887"/>
            <a:ext cx="662491" cy="476237"/>
            <a:chOff x="1398" y="1960"/>
            <a:chExt cx="495" cy="278"/>
          </a:xfrm>
          <a:solidFill>
            <a:schemeClr val="bg1"/>
          </a:solidFill>
        </p:grpSpPr>
        <p:sp>
          <p:nvSpPr>
            <p:cNvPr id="16604" name="Freeform 68"/>
            <p:cNvSpPr>
              <a:spLocks/>
            </p:cNvSpPr>
            <p:nvPr/>
          </p:nvSpPr>
          <p:spPr bwMode="auto">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05" name="Freeform 69"/>
            <p:cNvSpPr>
              <a:spLocks/>
            </p:cNvSpPr>
            <p:nvPr/>
          </p:nvSpPr>
          <p:spPr bwMode="auto">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09" name="Group 70"/>
          <p:cNvGrpSpPr>
            <a:grpSpLocks/>
          </p:cNvGrpSpPr>
          <p:nvPr/>
        </p:nvGrpSpPr>
        <p:grpSpPr bwMode="auto">
          <a:xfrm>
            <a:off x="1698406" y="4376443"/>
            <a:ext cx="594212" cy="649749"/>
            <a:chOff x="960" y="2194"/>
            <a:chExt cx="446" cy="379"/>
          </a:xfrm>
          <a:solidFill>
            <a:schemeClr val="bg1"/>
          </a:solidFill>
        </p:grpSpPr>
        <p:sp>
          <p:nvSpPr>
            <p:cNvPr id="16602" name="Freeform 71"/>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03" name="Freeform 72"/>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0" name="Group 73"/>
          <p:cNvGrpSpPr>
            <a:grpSpLocks/>
          </p:cNvGrpSpPr>
          <p:nvPr/>
        </p:nvGrpSpPr>
        <p:grpSpPr bwMode="auto">
          <a:xfrm>
            <a:off x="2216958" y="4418898"/>
            <a:ext cx="629274" cy="618370"/>
            <a:chOff x="1348" y="2219"/>
            <a:chExt cx="471" cy="360"/>
          </a:xfrm>
          <a:solidFill>
            <a:schemeClr val="bg1"/>
          </a:solidFill>
        </p:grpSpPr>
        <p:sp>
          <p:nvSpPr>
            <p:cNvPr id="16600" name="Freeform 74"/>
            <p:cNvSpPr>
              <a:spLocks/>
            </p:cNvSpPr>
            <p:nvPr/>
          </p:nvSpPr>
          <p:spPr bwMode="auto">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601" name="Freeform 75"/>
            <p:cNvSpPr>
              <a:spLocks/>
            </p:cNvSpPr>
            <p:nvPr/>
          </p:nvSpPr>
          <p:spPr bwMode="auto">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1" name="Group 76"/>
          <p:cNvGrpSpPr>
            <a:grpSpLocks/>
          </p:cNvGrpSpPr>
          <p:nvPr/>
        </p:nvGrpSpPr>
        <p:grpSpPr bwMode="auto">
          <a:xfrm>
            <a:off x="2469775" y="4518575"/>
            <a:ext cx="1271466" cy="1157366"/>
            <a:chOff x="1538" y="2276"/>
            <a:chExt cx="949" cy="676"/>
          </a:xfrm>
          <a:solidFill>
            <a:schemeClr val="bg1"/>
          </a:solidFill>
        </p:grpSpPr>
        <p:sp>
          <p:nvSpPr>
            <p:cNvPr id="16598" name="Freeform 77"/>
            <p:cNvSpPr>
              <a:spLocks/>
            </p:cNvSpPr>
            <p:nvPr/>
          </p:nvSpPr>
          <p:spPr bwMode="auto">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99" name="Freeform 78"/>
            <p:cNvSpPr>
              <a:spLocks/>
            </p:cNvSpPr>
            <p:nvPr/>
          </p:nvSpPr>
          <p:spPr bwMode="auto">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2" name="Group 79"/>
          <p:cNvGrpSpPr>
            <a:grpSpLocks/>
          </p:cNvGrpSpPr>
          <p:nvPr/>
        </p:nvGrpSpPr>
        <p:grpSpPr bwMode="auto">
          <a:xfrm>
            <a:off x="2790871" y="3099095"/>
            <a:ext cx="618201" cy="356254"/>
            <a:chOff x="1777" y="1448"/>
            <a:chExt cx="463" cy="208"/>
          </a:xfrm>
          <a:solidFill>
            <a:schemeClr val="bg1"/>
          </a:solidFill>
        </p:grpSpPr>
        <p:sp>
          <p:nvSpPr>
            <p:cNvPr id="16596" name="Freeform 80"/>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97" name="Freeform 81"/>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3" name="Group 82"/>
          <p:cNvGrpSpPr>
            <a:grpSpLocks/>
          </p:cNvGrpSpPr>
          <p:nvPr/>
        </p:nvGrpSpPr>
        <p:grpSpPr bwMode="auto">
          <a:xfrm>
            <a:off x="2766882" y="3446120"/>
            <a:ext cx="653265" cy="409785"/>
            <a:chOff x="1761" y="1650"/>
            <a:chExt cx="487" cy="240"/>
          </a:xfrm>
          <a:solidFill>
            <a:schemeClr val="bg1"/>
          </a:solidFill>
        </p:grpSpPr>
        <p:sp>
          <p:nvSpPr>
            <p:cNvPr id="16594" name="Freeform 83"/>
            <p:cNvSpPr>
              <a:spLocks/>
            </p:cNvSpPr>
            <p:nvPr/>
          </p:nvSpPr>
          <p:spPr bwMode="auto">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95" name="Freeform 84"/>
            <p:cNvSpPr>
              <a:spLocks/>
            </p:cNvSpPr>
            <p:nvPr/>
          </p:nvSpPr>
          <p:spPr bwMode="auto">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5" name="Group 88"/>
          <p:cNvGrpSpPr>
            <a:grpSpLocks/>
          </p:cNvGrpSpPr>
          <p:nvPr/>
        </p:nvGrpSpPr>
        <p:grpSpPr bwMode="auto">
          <a:xfrm>
            <a:off x="2921893" y="4116174"/>
            <a:ext cx="686481" cy="345179"/>
            <a:chOff x="1876" y="2042"/>
            <a:chExt cx="512" cy="202"/>
          </a:xfrm>
          <a:solidFill>
            <a:schemeClr val="bg1"/>
          </a:solidFill>
        </p:grpSpPr>
        <p:sp>
          <p:nvSpPr>
            <p:cNvPr id="16590" name="Freeform 89"/>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91" name="Freeform 90"/>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6" name="Group 91"/>
          <p:cNvGrpSpPr>
            <a:grpSpLocks/>
          </p:cNvGrpSpPr>
          <p:nvPr/>
        </p:nvGrpSpPr>
        <p:grpSpPr bwMode="auto">
          <a:xfrm>
            <a:off x="2833314" y="4452123"/>
            <a:ext cx="797204" cy="369176"/>
            <a:chOff x="1810" y="2238"/>
            <a:chExt cx="595" cy="215"/>
          </a:xfrm>
          <a:solidFill>
            <a:schemeClr val="bg1"/>
          </a:solidFill>
        </p:grpSpPr>
        <p:sp>
          <p:nvSpPr>
            <p:cNvPr id="16588" name="Freeform 92"/>
            <p:cNvSpPr>
              <a:spLocks/>
            </p:cNvSpPr>
            <p:nvPr/>
          </p:nvSpPr>
          <p:spPr bwMode="auto">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89" name="Freeform 93"/>
            <p:cNvSpPr>
              <a:spLocks/>
            </p:cNvSpPr>
            <p:nvPr/>
          </p:nvSpPr>
          <p:spPr bwMode="auto">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7" name="Group 94"/>
          <p:cNvGrpSpPr>
            <a:grpSpLocks/>
          </p:cNvGrpSpPr>
          <p:nvPr/>
        </p:nvGrpSpPr>
        <p:grpSpPr bwMode="auto">
          <a:xfrm>
            <a:off x="3608374" y="4461353"/>
            <a:ext cx="453963" cy="411631"/>
            <a:chOff x="2388" y="2244"/>
            <a:chExt cx="339" cy="240"/>
          </a:xfrm>
          <a:solidFill>
            <a:schemeClr val="bg1"/>
          </a:solidFill>
        </p:grpSpPr>
        <p:sp>
          <p:nvSpPr>
            <p:cNvPr id="16586" name="Freeform 95"/>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87" name="Freeform 96"/>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8" name="Group 97"/>
          <p:cNvGrpSpPr>
            <a:grpSpLocks/>
          </p:cNvGrpSpPr>
          <p:nvPr/>
        </p:nvGrpSpPr>
        <p:grpSpPr bwMode="auto">
          <a:xfrm>
            <a:off x="3674807" y="4863755"/>
            <a:ext cx="551769" cy="422706"/>
            <a:chOff x="2438" y="2478"/>
            <a:chExt cx="412" cy="247"/>
          </a:xfrm>
          <a:solidFill>
            <a:schemeClr val="bg1"/>
          </a:solidFill>
        </p:grpSpPr>
        <p:sp>
          <p:nvSpPr>
            <p:cNvPr id="16584" name="Freeform 98"/>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85" name="Freeform 99"/>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19" name="Group 100"/>
          <p:cNvGrpSpPr>
            <a:grpSpLocks/>
          </p:cNvGrpSpPr>
          <p:nvPr/>
        </p:nvGrpSpPr>
        <p:grpSpPr bwMode="auto">
          <a:xfrm>
            <a:off x="3298351" y="3052948"/>
            <a:ext cx="607130" cy="673746"/>
            <a:chOff x="2157" y="1422"/>
            <a:chExt cx="454" cy="392"/>
          </a:xfrm>
          <a:solidFill>
            <a:schemeClr val="bg1"/>
          </a:solidFill>
        </p:grpSpPr>
        <p:sp>
          <p:nvSpPr>
            <p:cNvPr id="16582" name="Freeform 101"/>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83" name="Freeform 102"/>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0" name="Group 103"/>
          <p:cNvGrpSpPr>
            <a:grpSpLocks/>
          </p:cNvGrpSpPr>
          <p:nvPr/>
        </p:nvGrpSpPr>
        <p:grpSpPr bwMode="auto">
          <a:xfrm>
            <a:off x="3696952" y="3279991"/>
            <a:ext cx="463190" cy="533459"/>
            <a:chOff x="2454" y="1555"/>
            <a:chExt cx="347" cy="310"/>
          </a:xfrm>
          <a:solidFill>
            <a:schemeClr val="bg1"/>
          </a:solidFill>
        </p:grpSpPr>
        <p:sp>
          <p:nvSpPr>
            <p:cNvPr id="16580" name="Freeform 104"/>
            <p:cNvSpPr>
              <a:spLocks/>
            </p:cNvSpPr>
            <p:nvPr/>
          </p:nvSpPr>
          <p:spPr bwMode="auto">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81" name="Freeform 105"/>
            <p:cNvSpPr>
              <a:spLocks/>
            </p:cNvSpPr>
            <p:nvPr/>
          </p:nvSpPr>
          <p:spPr bwMode="auto">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1" name="Group 106"/>
          <p:cNvGrpSpPr>
            <a:grpSpLocks/>
          </p:cNvGrpSpPr>
          <p:nvPr/>
        </p:nvGrpSpPr>
        <p:grpSpPr bwMode="auto">
          <a:xfrm>
            <a:off x="3409073" y="3704543"/>
            <a:ext cx="531469" cy="347025"/>
            <a:chOff x="2240" y="1802"/>
            <a:chExt cx="396" cy="202"/>
          </a:xfrm>
          <a:solidFill>
            <a:schemeClr val="bg1"/>
          </a:solidFill>
        </p:grpSpPr>
        <p:sp>
          <p:nvSpPr>
            <p:cNvPr id="16578" name="Freeform 107"/>
            <p:cNvSpPr>
              <a:spLocks/>
            </p:cNvSpPr>
            <p:nvPr/>
          </p:nvSpPr>
          <p:spPr bwMode="auto">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79" name="Freeform 108"/>
            <p:cNvSpPr>
              <a:spLocks/>
            </p:cNvSpPr>
            <p:nvPr/>
          </p:nvSpPr>
          <p:spPr bwMode="auto">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2" name="Group 109"/>
          <p:cNvGrpSpPr>
            <a:grpSpLocks/>
          </p:cNvGrpSpPr>
          <p:nvPr/>
        </p:nvGrpSpPr>
        <p:grpSpPr bwMode="auto">
          <a:xfrm>
            <a:off x="3872263" y="3217231"/>
            <a:ext cx="498252" cy="204893"/>
            <a:chOff x="2586" y="1517"/>
            <a:chExt cx="372" cy="120"/>
          </a:xfrm>
          <a:solidFill>
            <a:schemeClr val="bg1"/>
          </a:solidFill>
        </p:grpSpPr>
        <p:sp>
          <p:nvSpPr>
            <p:cNvPr id="16576" name="Freeform 110"/>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77" name="Freeform 111"/>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3" name="Group 112"/>
          <p:cNvGrpSpPr>
            <a:grpSpLocks/>
          </p:cNvGrpSpPr>
          <p:nvPr/>
        </p:nvGrpSpPr>
        <p:grpSpPr bwMode="auto">
          <a:xfrm>
            <a:off x="4226576" y="3357517"/>
            <a:ext cx="354313" cy="476237"/>
            <a:chOff x="2850" y="1599"/>
            <a:chExt cx="264" cy="279"/>
          </a:xfrm>
          <a:solidFill>
            <a:schemeClr val="bg1"/>
          </a:solidFill>
        </p:grpSpPr>
        <p:sp>
          <p:nvSpPr>
            <p:cNvPr id="16574" name="Freeform 113"/>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75" name="Freeform 114"/>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4" name="Group 115"/>
          <p:cNvGrpSpPr>
            <a:grpSpLocks/>
          </p:cNvGrpSpPr>
          <p:nvPr/>
        </p:nvGrpSpPr>
        <p:grpSpPr bwMode="auto">
          <a:xfrm>
            <a:off x="3839046" y="3780223"/>
            <a:ext cx="359849" cy="616524"/>
            <a:chOff x="2561" y="1846"/>
            <a:chExt cx="281" cy="360"/>
          </a:xfrm>
          <a:solidFill>
            <a:schemeClr val="bg1"/>
          </a:solidFill>
        </p:grpSpPr>
        <p:sp>
          <p:nvSpPr>
            <p:cNvPr id="16572" name="Freeform 116"/>
            <p:cNvSpPr>
              <a:spLocks/>
            </p:cNvSpPr>
            <p:nvPr/>
          </p:nvSpPr>
          <p:spPr bwMode="auto">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close/>
                </a:path>
              </a:pathLst>
            </a:custGeom>
            <a:grpFill/>
            <a:ln w="12700" cmpd="sng">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73" name="Freeform 117"/>
            <p:cNvSpPr>
              <a:spLocks/>
            </p:cNvSpPr>
            <p:nvPr/>
          </p:nvSpPr>
          <p:spPr bwMode="auto">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path>
              </a:pathLst>
            </a:custGeom>
            <a:grpFill/>
            <a:ln w="12700" cmpd="sng">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5" name="Group 118"/>
          <p:cNvGrpSpPr>
            <a:grpSpLocks/>
          </p:cNvGrpSpPr>
          <p:nvPr/>
        </p:nvGrpSpPr>
        <p:grpSpPr bwMode="auto">
          <a:xfrm>
            <a:off x="3497651" y="4027572"/>
            <a:ext cx="607130" cy="500234"/>
            <a:chOff x="2306" y="1991"/>
            <a:chExt cx="454" cy="291"/>
          </a:xfrm>
          <a:solidFill>
            <a:schemeClr val="bg1"/>
          </a:solidFill>
        </p:grpSpPr>
        <p:sp>
          <p:nvSpPr>
            <p:cNvPr id="16570" name="Freeform 119"/>
            <p:cNvSpPr>
              <a:spLocks/>
            </p:cNvSpPr>
            <p:nvPr/>
          </p:nvSpPr>
          <p:spPr bwMode="auto">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71" name="Freeform 120"/>
            <p:cNvSpPr>
              <a:spLocks/>
            </p:cNvSpPr>
            <p:nvPr/>
          </p:nvSpPr>
          <p:spPr bwMode="auto">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sp>
        <p:nvSpPr>
          <p:cNvPr id="16426" name="Freeform 121"/>
          <p:cNvSpPr>
            <a:spLocks/>
          </p:cNvSpPr>
          <p:nvPr/>
        </p:nvSpPr>
        <p:spPr bwMode="auto">
          <a:xfrm>
            <a:off x="4160142" y="3822679"/>
            <a:ext cx="298951" cy="478083"/>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close/>
              </a:path>
            </a:pathLst>
          </a:custGeom>
          <a:solidFill>
            <a:schemeClr val="bg1"/>
          </a:solidFill>
          <a:ln w="12700" cmpd="sng">
            <a:solidFill>
              <a:schemeClr val="bg1">
                <a:lumMod val="85000"/>
              </a:schemeClr>
            </a:solidFill>
            <a:round/>
            <a:headEnd/>
            <a:tailEnd/>
          </a:ln>
        </p:spPr>
        <p:txBody>
          <a:bodyPr/>
          <a:lstStyle/>
          <a:p>
            <a:endParaRPr lang="en-US" dirty="0">
              <a:solidFill>
                <a:schemeClr val="bg1">
                  <a:lumMod val="50000"/>
                </a:schemeClr>
              </a:solidFill>
            </a:endParaRPr>
          </a:p>
        </p:txBody>
      </p:sp>
      <p:sp>
        <p:nvSpPr>
          <p:cNvPr id="16427" name="Freeform 122"/>
          <p:cNvSpPr>
            <a:spLocks/>
          </p:cNvSpPr>
          <p:nvPr/>
        </p:nvSpPr>
        <p:spPr bwMode="auto">
          <a:xfrm>
            <a:off x="4150916" y="3822679"/>
            <a:ext cx="308179" cy="478083"/>
          </a:xfrm>
          <a:custGeom>
            <a:avLst/>
            <a:gdLst>
              <a:gd name="T0" fmla="*/ 0 w 167"/>
              <a:gd name="T1" fmla="*/ 16 h 259"/>
              <a:gd name="T2" fmla="*/ 23 w 167"/>
              <a:gd name="T3" fmla="*/ 30 h 259"/>
              <a:gd name="T4" fmla="*/ 41 w 167"/>
              <a:gd name="T5" fmla="*/ 24 h 259"/>
              <a:gd name="T6" fmla="*/ 47 w 167"/>
              <a:gd name="T7" fmla="*/ 18 h 259"/>
              <a:gd name="T8" fmla="*/ 53 w 167"/>
              <a:gd name="T9" fmla="*/ 7 h 259"/>
              <a:gd name="T10" fmla="*/ 131 w 167"/>
              <a:gd name="T11" fmla="*/ 0 h 259"/>
              <a:gd name="T12" fmla="*/ 167 w 167"/>
              <a:gd name="T13" fmla="*/ 183 h 259"/>
              <a:gd name="T14" fmla="*/ 167 w 167"/>
              <a:gd name="T15" fmla="*/ 183 h 259"/>
              <a:gd name="T16" fmla="*/ 136 w 167"/>
              <a:gd name="T17" fmla="*/ 195 h 259"/>
              <a:gd name="T18" fmla="*/ 119 w 167"/>
              <a:gd name="T19" fmla="*/ 241 h 259"/>
              <a:gd name="T20" fmla="*/ 89 w 167"/>
              <a:gd name="T21" fmla="*/ 236 h 259"/>
              <a:gd name="T22" fmla="*/ 59 w 167"/>
              <a:gd name="T23" fmla="*/ 253 h 259"/>
              <a:gd name="T24" fmla="*/ 9 w 167"/>
              <a:gd name="T25" fmla="*/ 259 h 259"/>
              <a:gd name="T26" fmla="*/ 27 w 167"/>
              <a:gd name="T27" fmla="*/ 213 h 259"/>
              <a:gd name="T28" fmla="*/ 16 w 167"/>
              <a:gd name="T29" fmla="*/ 175 h 259"/>
              <a:gd name="T30" fmla="*/ 0 w 167"/>
              <a:gd name="T31" fmla="*/ 33 h 2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7"/>
              <a:gd name="T49" fmla="*/ 0 h 259"/>
              <a:gd name="T50" fmla="*/ 167 w 167"/>
              <a:gd name="T51" fmla="*/ 259 h 2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7" h="259">
                <a:moveTo>
                  <a:pt x="0" y="16"/>
                </a:moveTo>
                <a:lnTo>
                  <a:pt x="23" y="30"/>
                </a:lnTo>
                <a:lnTo>
                  <a:pt x="41" y="24"/>
                </a:lnTo>
                <a:lnTo>
                  <a:pt x="47" y="18"/>
                </a:lnTo>
                <a:lnTo>
                  <a:pt x="53" y="7"/>
                </a:lnTo>
                <a:lnTo>
                  <a:pt x="131" y="0"/>
                </a:lnTo>
                <a:lnTo>
                  <a:pt x="167" y="183"/>
                </a:lnTo>
                <a:lnTo>
                  <a:pt x="136" y="195"/>
                </a:lnTo>
                <a:lnTo>
                  <a:pt x="119" y="241"/>
                </a:lnTo>
                <a:lnTo>
                  <a:pt x="89" y="236"/>
                </a:lnTo>
                <a:lnTo>
                  <a:pt x="59" y="253"/>
                </a:lnTo>
                <a:lnTo>
                  <a:pt x="9" y="259"/>
                </a:lnTo>
                <a:lnTo>
                  <a:pt x="27" y="213"/>
                </a:lnTo>
                <a:lnTo>
                  <a:pt x="16" y="175"/>
                </a:lnTo>
                <a:lnTo>
                  <a:pt x="0" y="33"/>
                </a:lnTo>
              </a:path>
            </a:pathLst>
          </a:custGeom>
          <a:solidFill>
            <a:schemeClr val="bg1"/>
          </a:solidFill>
          <a:ln w="12700" cmpd="sng">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nvGrpSpPr>
          <p:cNvPr id="16428" name="Group 123"/>
          <p:cNvGrpSpPr>
            <a:grpSpLocks/>
          </p:cNvGrpSpPr>
          <p:nvPr/>
        </p:nvGrpSpPr>
        <p:grpSpPr bwMode="auto">
          <a:xfrm>
            <a:off x="4392661" y="3726693"/>
            <a:ext cx="385684" cy="433782"/>
            <a:chOff x="2974" y="1814"/>
            <a:chExt cx="289" cy="253"/>
          </a:xfrm>
          <a:solidFill>
            <a:schemeClr val="bg1"/>
          </a:solidFill>
        </p:grpSpPr>
        <p:sp>
          <p:nvSpPr>
            <p:cNvPr id="16568" name="Freeform 124"/>
            <p:cNvSpPr>
              <a:spLocks/>
            </p:cNvSpPr>
            <p:nvPr/>
          </p:nvSpPr>
          <p:spPr bwMode="auto">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69" name="Freeform 125"/>
            <p:cNvSpPr>
              <a:spLocks/>
            </p:cNvSpPr>
            <p:nvPr/>
          </p:nvSpPr>
          <p:spPr bwMode="auto">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29" name="Group 126"/>
          <p:cNvGrpSpPr>
            <a:grpSpLocks/>
          </p:cNvGrpSpPr>
          <p:nvPr/>
        </p:nvGrpSpPr>
        <p:grpSpPr bwMode="auto">
          <a:xfrm>
            <a:off x="4049420" y="4116174"/>
            <a:ext cx="675409" cy="369176"/>
            <a:chOff x="2718" y="2042"/>
            <a:chExt cx="504" cy="215"/>
          </a:xfrm>
          <a:solidFill>
            <a:schemeClr val="bg1"/>
          </a:solidFill>
        </p:grpSpPr>
        <p:sp>
          <p:nvSpPr>
            <p:cNvPr id="16566" name="Freeform 127"/>
            <p:cNvSpPr>
              <a:spLocks/>
            </p:cNvSpPr>
            <p:nvPr/>
          </p:nvSpPr>
          <p:spPr bwMode="auto">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67" name="Freeform 128"/>
            <p:cNvSpPr>
              <a:spLocks/>
            </p:cNvSpPr>
            <p:nvPr/>
          </p:nvSpPr>
          <p:spPr bwMode="auto">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0" name="Group 129"/>
          <p:cNvGrpSpPr>
            <a:grpSpLocks/>
          </p:cNvGrpSpPr>
          <p:nvPr/>
        </p:nvGrpSpPr>
        <p:grpSpPr bwMode="auto">
          <a:xfrm>
            <a:off x="4005131" y="4354292"/>
            <a:ext cx="784286" cy="280573"/>
            <a:chOff x="2685" y="2181"/>
            <a:chExt cx="586" cy="164"/>
          </a:xfrm>
          <a:solidFill>
            <a:schemeClr val="bg1"/>
          </a:solidFill>
        </p:grpSpPr>
        <p:sp>
          <p:nvSpPr>
            <p:cNvPr id="16564" name="Freeform 130"/>
            <p:cNvSpPr>
              <a:spLocks/>
            </p:cNvSpPr>
            <p:nvPr/>
          </p:nvSpPr>
          <p:spPr bwMode="auto">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65" name="Freeform 131"/>
            <p:cNvSpPr>
              <a:spLocks/>
            </p:cNvSpPr>
            <p:nvPr/>
          </p:nvSpPr>
          <p:spPr bwMode="auto">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1" name="Group 132"/>
          <p:cNvGrpSpPr>
            <a:grpSpLocks/>
          </p:cNvGrpSpPr>
          <p:nvPr/>
        </p:nvGrpSpPr>
        <p:grpSpPr bwMode="auto">
          <a:xfrm>
            <a:off x="3927624" y="4616407"/>
            <a:ext cx="321096" cy="540842"/>
            <a:chOff x="2627" y="2333"/>
            <a:chExt cx="240" cy="316"/>
          </a:xfrm>
          <a:solidFill>
            <a:schemeClr val="bg1"/>
          </a:solidFill>
        </p:grpSpPr>
        <p:sp>
          <p:nvSpPr>
            <p:cNvPr id="16562" name="Freeform 133"/>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63" name="Freeform 134"/>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2" name="Group 135"/>
          <p:cNvGrpSpPr>
            <a:grpSpLocks/>
          </p:cNvGrpSpPr>
          <p:nvPr/>
        </p:nvGrpSpPr>
        <p:grpSpPr bwMode="auto">
          <a:xfrm>
            <a:off x="4226576" y="4581335"/>
            <a:ext cx="365385" cy="553764"/>
            <a:chOff x="2850" y="2314"/>
            <a:chExt cx="273" cy="322"/>
          </a:xfrm>
          <a:solidFill>
            <a:schemeClr val="bg1"/>
          </a:solidFill>
        </p:grpSpPr>
        <p:sp>
          <p:nvSpPr>
            <p:cNvPr id="16560" name="Freeform 136"/>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61" name="Freeform 137"/>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3" name="Group 138"/>
          <p:cNvGrpSpPr>
            <a:grpSpLocks/>
          </p:cNvGrpSpPr>
          <p:nvPr/>
        </p:nvGrpSpPr>
        <p:grpSpPr bwMode="auto">
          <a:xfrm>
            <a:off x="4459093" y="4561030"/>
            <a:ext cx="496407" cy="496542"/>
            <a:chOff x="3024" y="2301"/>
            <a:chExt cx="371" cy="291"/>
          </a:xfrm>
          <a:solidFill>
            <a:schemeClr val="bg1"/>
          </a:solidFill>
        </p:grpSpPr>
        <p:sp>
          <p:nvSpPr>
            <p:cNvPr id="16558" name="Freeform 139"/>
            <p:cNvSpPr>
              <a:spLocks/>
            </p:cNvSpPr>
            <p:nvPr/>
          </p:nvSpPr>
          <p:spPr bwMode="auto">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59" name="Freeform 140"/>
            <p:cNvSpPr>
              <a:spLocks/>
            </p:cNvSpPr>
            <p:nvPr/>
          </p:nvSpPr>
          <p:spPr bwMode="auto">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4" name="Group 141"/>
          <p:cNvGrpSpPr>
            <a:grpSpLocks/>
          </p:cNvGrpSpPr>
          <p:nvPr/>
        </p:nvGrpSpPr>
        <p:grpSpPr bwMode="auto">
          <a:xfrm>
            <a:off x="4667621" y="4485350"/>
            <a:ext cx="453963" cy="358101"/>
            <a:chOff x="3181" y="2257"/>
            <a:chExt cx="338" cy="208"/>
          </a:xfrm>
          <a:solidFill>
            <a:schemeClr val="bg1"/>
          </a:solidFill>
        </p:grpSpPr>
        <p:sp>
          <p:nvSpPr>
            <p:cNvPr id="16556" name="Freeform 142"/>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57" name="Freeform 143"/>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5" name="Group 144"/>
          <p:cNvGrpSpPr>
            <a:grpSpLocks/>
          </p:cNvGrpSpPr>
          <p:nvPr/>
        </p:nvGrpSpPr>
        <p:grpSpPr bwMode="auto">
          <a:xfrm>
            <a:off x="4348371" y="4994812"/>
            <a:ext cx="850720" cy="564840"/>
            <a:chOff x="2941" y="2554"/>
            <a:chExt cx="636" cy="329"/>
          </a:xfrm>
          <a:solidFill>
            <a:schemeClr val="bg1"/>
          </a:solidFill>
        </p:grpSpPr>
        <p:sp>
          <p:nvSpPr>
            <p:cNvPr id="16554" name="Freeform 145"/>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55" name="Freeform 146"/>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6" name="Group 147"/>
          <p:cNvGrpSpPr>
            <a:grpSpLocks/>
          </p:cNvGrpSpPr>
          <p:nvPr/>
        </p:nvGrpSpPr>
        <p:grpSpPr bwMode="auto">
          <a:xfrm>
            <a:off x="4580889" y="4249077"/>
            <a:ext cx="782441" cy="332258"/>
            <a:chOff x="3114" y="2118"/>
            <a:chExt cx="586" cy="196"/>
          </a:xfrm>
          <a:solidFill>
            <a:schemeClr val="bg1"/>
          </a:solidFill>
        </p:grpSpPr>
        <p:sp>
          <p:nvSpPr>
            <p:cNvPr id="16552" name="Freeform 148"/>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53" name="Freeform 149"/>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7" name="Group 150"/>
          <p:cNvGrpSpPr>
            <a:grpSpLocks/>
          </p:cNvGrpSpPr>
          <p:nvPr/>
        </p:nvGrpSpPr>
        <p:grpSpPr bwMode="auto">
          <a:xfrm>
            <a:off x="4612260" y="3964811"/>
            <a:ext cx="686481" cy="422706"/>
            <a:chOff x="3139" y="1953"/>
            <a:chExt cx="512" cy="247"/>
          </a:xfrm>
          <a:solidFill>
            <a:schemeClr val="bg1"/>
          </a:solidFill>
        </p:grpSpPr>
        <p:sp>
          <p:nvSpPr>
            <p:cNvPr id="16550" name="Freeform 151"/>
            <p:cNvSpPr>
              <a:spLocks/>
            </p:cNvSpPr>
            <p:nvPr/>
          </p:nvSpPr>
          <p:spPr bwMode="auto">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51" name="Freeform 152"/>
            <p:cNvSpPr>
              <a:spLocks/>
            </p:cNvSpPr>
            <p:nvPr/>
          </p:nvSpPr>
          <p:spPr bwMode="auto">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8" name="Group 153"/>
          <p:cNvGrpSpPr>
            <a:grpSpLocks/>
          </p:cNvGrpSpPr>
          <p:nvPr/>
        </p:nvGrpSpPr>
        <p:grpSpPr bwMode="auto">
          <a:xfrm>
            <a:off x="4658395" y="3889131"/>
            <a:ext cx="394911" cy="389481"/>
            <a:chOff x="3172" y="1909"/>
            <a:chExt cx="297" cy="228"/>
          </a:xfrm>
          <a:solidFill>
            <a:schemeClr val="bg1"/>
          </a:solidFill>
        </p:grpSpPr>
        <p:sp>
          <p:nvSpPr>
            <p:cNvPr id="16548" name="Freeform 154"/>
            <p:cNvSpPr>
              <a:spLocks/>
            </p:cNvSpPr>
            <p:nvPr/>
          </p:nvSpPr>
          <p:spPr bwMode="auto">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49" name="Freeform 155"/>
            <p:cNvSpPr>
              <a:spLocks/>
            </p:cNvSpPr>
            <p:nvPr/>
          </p:nvSpPr>
          <p:spPr bwMode="auto">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39" name="Group 156"/>
          <p:cNvGrpSpPr>
            <a:grpSpLocks/>
          </p:cNvGrpSpPr>
          <p:nvPr/>
        </p:nvGrpSpPr>
        <p:grpSpPr bwMode="auto">
          <a:xfrm>
            <a:off x="5210163" y="3889131"/>
            <a:ext cx="110723" cy="138441"/>
            <a:chOff x="3585" y="1909"/>
            <a:chExt cx="82" cy="82"/>
          </a:xfrm>
          <a:solidFill>
            <a:schemeClr val="bg1"/>
          </a:solidFill>
        </p:grpSpPr>
        <p:sp>
          <p:nvSpPr>
            <p:cNvPr id="16546" name="Freeform 157"/>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47" name="Freeform 158"/>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0" name="Group 159"/>
          <p:cNvGrpSpPr>
            <a:grpSpLocks/>
          </p:cNvGrpSpPr>
          <p:nvPr/>
        </p:nvGrpSpPr>
        <p:grpSpPr bwMode="auto">
          <a:xfrm>
            <a:off x="4745128" y="3628862"/>
            <a:ext cx="529624" cy="335950"/>
            <a:chOff x="3238" y="1757"/>
            <a:chExt cx="396" cy="196"/>
          </a:xfrm>
          <a:solidFill>
            <a:schemeClr val="bg1"/>
          </a:solidFill>
        </p:grpSpPr>
        <p:sp>
          <p:nvSpPr>
            <p:cNvPr id="16544" name="Freeform 160"/>
            <p:cNvSpPr>
              <a:spLocks/>
            </p:cNvSpPr>
            <p:nvPr/>
          </p:nvSpPr>
          <p:spPr bwMode="auto">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45" name="Freeform 161"/>
            <p:cNvSpPr>
              <a:spLocks/>
            </p:cNvSpPr>
            <p:nvPr/>
          </p:nvSpPr>
          <p:spPr bwMode="auto">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1" name="Group 162"/>
          <p:cNvGrpSpPr>
            <a:grpSpLocks/>
          </p:cNvGrpSpPr>
          <p:nvPr/>
        </p:nvGrpSpPr>
        <p:grpSpPr bwMode="auto">
          <a:xfrm>
            <a:off x="5221235" y="3673163"/>
            <a:ext cx="142094" cy="269499"/>
            <a:chOff x="3593" y="1783"/>
            <a:chExt cx="107" cy="158"/>
          </a:xfrm>
          <a:solidFill>
            <a:schemeClr val="bg1"/>
          </a:solidFill>
        </p:grpSpPr>
        <p:sp>
          <p:nvSpPr>
            <p:cNvPr id="16542" name="Freeform 163"/>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43" name="Freeform 164"/>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2" name="Group 165"/>
          <p:cNvGrpSpPr>
            <a:grpSpLocks/>
          </p:cNvGrpSpPr>
          <p:nvPr/>
        </p:nvGrpSpPr>
        <p:grpSpPr bwMode="auto">
          <a:xfrm>
            <a:off x="4789417" y="3250456"/>
            <a:ext cx="586831" cy="465161"/>
            <a:chOff x="3271" y="1536"/>
            <a:chExt cx="438" cy="272"/>
          </a:xfrm>
          <a:solidFill>
            <a:schemeClr val="bg1"/>
          </a:solidFill>
        </p:grpSpPr>
        <p:sp>
          <p:nvSpPr>
            <p:cNvPr id="16540" name="Freeform 166"/>
            <p:cNvSpPr>
              <a:spLocks/>
            </p:cNvSpPr>
            <p:nvPr/>
          </p:nvSpPr>
          <p:spPr bwMode="auto">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41" name="Freeform 167"/>
            <p:cNvSpPr>
              <a:spLocks/>
            </p:cNvSpPr>
            <p:nvPr/>
          </p:nvSpPr>
          <p:spPr bwMode="auto">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3" name="Group 168"/>
          <p:cNvGrpSpPr>
            <a:grpSpLocks/>
          </p:cNvGrpSpPr>
          <p:nvPr/>
        </p:nvGrpSpPr>
        <p:grpSpPr bwMode="auto">
          <a:xfrm>
            <a:off x="5243380" y="3217231"/>
            <a:ext cx="153166" cy="282419"/>
            <a:chOff x="3610" y="1517"/>
            <a:chExt cx="115" cy="165"/>
          </a:xfrm>
          <a:solidFill>
            <a:schemeClr val="bg1"/>
          </a:solidFill>
        </p:grpSpPr>
        <p:sp>
          <p:nvSpPr>
            <p:cNvPr id="16538" name="Freeform 169"/>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39" name="Freeform 170"/>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4" name="Group 171"/>
          <p:cNvGrpSpPr>
            <a:grpSpLocks/>
          </p:cNvGrpSpPr>
          <p:nvPr/>
        </p:nvGrpSpPr>
        <p:grpSpPr bwMode="auto">
          <a:xfrm>
            <a:off x="5320886" y="3446120"/>
            <a:ext cx="330323" cy="140287"/>
            <a:chOff x="3667" y="1650"/>
            <a:chExt cx="248" cy="82"/>
          </a:xfrm>
          <a:solidFill>
            <a:schemeClr val="bg1"/>
          </a:solidFill>
        </p:grpSpPr>
        <p:sp>
          <p:nvSpPr>
            <p:cNvPr id="16536" name="Freeform 172"/>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37" name="Freeform 173"/>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5" name="Group 174"/>
          <p:cNvGrpSpPr>
            <a:grpSpLocks/>
          </p:cNvGrpSpPr>
          <p:nvPr/>
        </p:nvGrpSpPr>
        <p:grpSpPr bwMode="auto">
          <a:xfrm>
            <a:off x="5331958" y="3551334"/>
            <a:ext cx="179002" cy="132904"/>
            <a:chOff x="3676" y="1713"/>
            <a:chExt cx="132" cy="76"/>
          </a:xfrm>
          <a:solidFill>
            <a:schemeClr val="bg1"/>
          </a:solidFill>
        </p:grpSpPr>
        <p:sp>
          <p:nvSpPr>
            <p:cNvPr id="16534" name="Freeform 175"/>
            <p:cNvSpPr>
              <a:spLocks/>
            </p:cNvSpPr>
            <p:nvPr/>
          </p:nvSpPr>
          <p:spPr bwMode="auto">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35" name="Freeform 176"/>
            <p:cNvSpPr>
              <a:spLocks/>
            </p:cNvSpPr>
            <p:nvPr/>
          </p:nvSpPr>
          <p:spPr bwMode="auto">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6" name="Group 177"/>
          <p:cNvGrpSpPr>
            <a:grpSpLocks/>
          </p:cNvGrpSpPr>
          <p:nvPr/>
        </p:nvGrpSpPr>
        <p:grpSpPr bwMode="auto">
          <a:xfrm>
            <a:off x="5363329" y="3641782"/>
            <a:ext cx="166084" cy="95986"/>
            <a:chOff x="3700" y="1764"/>
            <a:chExt cx="124" cy="57"/>
          </a:xfrm>
          <a:solidFill>
            <a:schemeClr val="bg1"/>
          </a:solidFill>
        </p:grpSpPr>
        <p:sp>
          <p:nvSpPr>
            <p:cNvPr id="16532" name="Freeform 178"/>
            <p:cNvSpPr>
              <a:spLocks/>
            </p:cNvSpPr>
            <p:nvPr/>
          </p:nvSpPr>
          <p:spPr bwMode="auto">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33" name="Freeform 179"/>
            <p:cNvSpPr>
              <a:spLocks/>
            </p:cNvSpPr>
            <p:nvPr/>
          </p:nvSpPr>
          <p:spPr bwMode="auto">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7" name="Group 180"/>
          <p:cNvGrpSpPr>
            <a:grpSpLocks/>
          </p:cNvGrpSpPr>
          <p:nvPr/>
        </p:nvGrpSpPr>
        <p:grpSpPr bwMode="auto">
          <a:xfrm>
            <a:off x="5363329" y="3163699"/>
            <a:ext cx="180847" cy="324875"/>
            <a:chOff x="3700" y="1486"/>
            <a:chExt cx="133" cy="189"/>
          </a:xfrm>
          <a:solidFill>
            <a:schemeClr val="bg1"/>
          </a:solidFill>
        </p:grpSpPr>
        <p:sp>
          <p:nvSpPr>
            <p:cNvPr id="16530" name="Freeform 181"/>
            <p:cNvSpPr>
              <a:spLocks/>
            </p:cNvSpPr>
            <p:nvPr/>
          </p:nvSpPr>
          <p:spPr bwMode="auto">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31" name="Freeform 182"/>
            <p:cNvSpPr>
              <a:spLocks/>
            </p:cNvSpPr>
            <p:nvPr/>
          </p:nvSpPr>
          <p:spPr bwMode="auto">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8" name="Group 183"/>
          <p:cNvGrpSpPr>
            <a:grpSpLocks/>
          </p:cNvGrpSpPr>
          <p:nvPr/>
        </p:nvGrpSpPr>
        <p:grpSpPr bwMode="auto">
          <a:xfrm>
            <a:off x="5464825" y="3543951"/>
            <a:ext cx="88579" cy="64606"/>
            <a:chOff x="3775" y="1707"/>
            <a:chExt cx="66" cy="38"/>
          </a:xfrm>
          <a:solidFill>
            <a:schemeClr val="bg1"/>
          </a:solidFill>
        </p:grpSpPr>
        <p:sp>
          <p:nvSpPr>
            <p:cNvPr id="16528" name="Freeform 184"/>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9" name="Freeform 185"/>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16449" name="Group 186"/>
          <p:cNvGrpSpPr>
            <a:grpSpLocks/>
          </p:cNvGrpSpPr>
          <p:nvPr/>
        </p:nvGrpSpPr>
        <p:grpSpPr bwMode="auto">
          <a:xfrm>
            <a:off x="5274752" y="4071873"/>
            <a:ext cx="57207" cy="79372"/>
            <a:chOff x="3634" y="2017"/>
            <a:chExt cx="42" cy="44"/>
          </a:xfrm>
          <a:solidFill>
            <a:schemeClr val="bg1"/>
          </a:solidFill>
        </p:grpSpPr>
        <p:sp>
          <p:nvSpPr>
            <p:cNvPr id="16526" name="Freeform 187"/>
            <p:cNvSpPr>
              <a:spLocks/>
            </p:cNvSpPr>
            <p:nvPr/>
          </p:nvSpPr>
          <p:spPr bwMode="auto">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7" name="Freeform 188"/>
            <p:cNvSpPr>
              <a:spLocks/>
            </p:cNvSpPr>
            <p:nvPr/>
          </p:nvSpPr>
          <p:spPr bwMode="auto">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sp>
        <p:nvSpPr>
          <p:cNvPr id="16450" name="Rectangle 189"/>
          <p:cNvSpPr>
            <a:spLocks noChangeArrowheads="1"/>
          </p:cNvSpPr>
          <p:nvPr/>
        </p:nvSpPr>
        <p:spPr bwMode="auto">
          <a:xfrm>
            <a:off x="1474007" y="3061921"/>
            <a:ext cx="130733"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WA</a:t>
            </a:r>
            <a:endParaRPr lang="en-US" altLang="en-US" sz="2400" dirty="0">
              <a:solidFill>
                <a:schemeClr val="bg1">
                  <a:lumMod val="50000"/>
                </a:schemeClr>
              </a:solidFill>
            </a:endParaRPr>
          </a:p>
        </p:txBody>
      </p:sp>
      <p:sp>
        <p:nvSpPr>
          <p:cNvPr id="16451" name="Rectangle 190"/>
          <p:cNvSpPr>
            <a:spLocks noChangeArrowheads="1"/>
          </p:cNvSpPr>
          <p:nvPr/>
        </p:nvSpPr>
        <p:spPr bwMode="auto">
          <a:xfrm>
            <a:off x="1318055" y="3418223"/>
            <a:ext cx="122242"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OR</a:t>
            </a:r>
            <a:endParaRPr lang="en-US" altLang="en-US" sz="2400" dirty="0">
              <a:solidFill>
                <a:schemeClr val="bg1">
                  <a:lumMod val="50000"/>
                </a:schemeClr>
              </a:solidFill>
            </a:endParaRPr>
          </a:p>
        </p:txBody>
      </p:sp>
      <p:sp>
        <p:nvSpPr>
          <p:cNvPr id="16452" name="Rectangle 191"/>
          <p:cNvSpPr>
            <a:spLocks noChangeArrowheads="1"/>
          </p:cNvSpPr>
          <p:nvPr/>
        </p:nvSpPr>
        <p:spPr bwMode="auto">
          <a:xfrm>
            <a:off x="1583993" y="3961120"/>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NV</a:t>
            </a:r>
            <a:endParaRPr lang="en-US" altLang="en-US" sz="2400" dirty="0">
              <a:solidFill>
                <a:schemeClr val="bg1">
                  <a:lumMod val="50000"/>
                </a:schemeClr>
              </a:solidFill>
            </a:endParaRPr>
          </a:p>
        </p:txBody>
      </p:sp>
      <p:sp>
        <p:nvSpPr>
          <p:cNvPr id="16454" name="Rectangle 193"/>
          <p:cNvSpPr>
            <a:spLocks noChangeArrowheads="1"/>
          </p:cNvSpPr>
          <p:nvPr/>
        </p:nvSpPr>
        <p:spPr bwMode="auto">
          <a:xfrm>
            <a:off x="1884789" y="3562410"/>
            <a:ext cx="81495"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ID</a:t>
            </a:r>
            <a:endParaRPr lang="en-US" altLang="en-US" sz="2400" dirty="0">
              <a:solidFill>
                <a:schemeClr val="bg1">
                  <a:lumMod val="50000"/>
                </a:schemeClr>
              </a:solidFill>
            </a:endParaRPr>
          </a:p>
        </p:txBody>
      </p:sp>
      <p:sp>
        <p:nvSpPr>
          <p:cNvPr id="16455" name="Rectangle 194"/>
          <p:cNvSpPr>
            <a:spLocks noChangeArrowheads="1"/>
          </p:cNvSpPr>
          <p:nvPr/>
        </p:nvSpPr>
        <p:spPr bwMode="auto">
          <a:xfrm>
            <a:off x="2039802" y="4127249"/>
            <a:ext cx="108877"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UT</a:t>
            </a:r>
            <a:endParaRPr lang="en-US" altLang="en-US" sz="2400" dirty="0">
              <a:solidFill>
                <a:schemeClr val="bg1">
                  <a:lumMod val="50000"/>
                </a:schemeClr>
              </a:solidFill>
            </a:endParaRPr>
          </a:p>
        </p:txBody>
      </p:sp>
      <p:sp>
        <p:nvSpPr>
          <p:cNvPr id="16456" name="Rectangle 195"/>
          <p:cNvSpPr>
            <a:spLocks noChangeArrowheads="1"/>
          </p:cNvSpPr>
          <p:nvPr/>
        </p:nvSpPr>
        <p:spPr bwMode="auto">
          <a:xfrm>
            <a:off x="2327681" y="3191388"/>
            <a:ext cx="116259"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MT</a:t>
            </a:r>
            <a:endParaRPr lang="en-US" altLang="en-US" sz="2400" dirty="0">
              <a:solidFill>
                <a:schemeClr val="bg1">
                  <a:lumMod val="50000"/>
                </a:schemeClr>
              </a:solidFill>
            </a:endParaRPr>
          </a:p>
        </p:txBody>
      </p:sp>
      <p:sp>
        <p:nvSpPr>
          <p:cNvPr id="16457" name="Rectangle 196"/>
          <p:cNvSpPr>
            <a:spLocks noChangeArrowheads="1"/>
          </p:cNvSpPr>
          <p:nvPr/>
        </p:nvSpPr>
        <p:spPr bwMode="auto">
          <a:xfrm>
            <a:off x="2397805" y="3684238"/>
            <a:ext cx="131022"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WY</a:t>
            </a:r>
            <a:endParaRPr lang="en-US" altLang="en-US" sz="2400" dirty="0">
              <a:solidFill>
                <a:schemeClr val="bg1">
                  <a:lumMod val="50000"/>
                </a:schemeClr>
              </a:solidFill>
            </a:endParaRPr>
          </a:p>
        </p:txBody>
      </p:sp>
      <p:sp>
        <p:nvSpPr>
          <p:cNvPr id="16459" name="Rectangle 198"/>
          <p:cNvSpPr>
            <a:spLocks noChangeArrowheads="1"/>
          </p:cNvSpPr>
          <p:nvPr/>
        </p:nvSpPr>
        <p:spPr bwMode="auto">
          <a:xfrm>
            <a:off x="1255516" y="4212159"/>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CA</a:t>
            </a:r>
            <a:endParaRPr lang="en-US" altLang="en-US" sz="2400" dirty="0">
              <a:solidFill>
                <a:schemeClr val="bg1">
                  <a:lumMod val="50000"/>
                </a:schemeClr>
              </a:solidFill>
            </a:endParaRPr>
          </a:p>
        </p:txBody>
      </p:sp>
      <p:sp>
        <p:nvSpPr>
          <p:cNvPr id="16461" name="Rectangle 200"/>
          <p:cNvSpPr>
            <a:spLocks noChangeArrowheads="1"/>
          </p:cNvSpPr>
          <p:nvPr/>
        </p:nvSpPr>
        <p:spPr bwMode="auto">
          <a:xfrm>
            <a:off x="2580498" y="4127249"/>
            <a:ext cx="122242"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CO</a:t>
            </a:r>
            <a:endParaRPr lang="en-US" altLang="en-US" sz="2400" dirty="0">
              <a:solidFill>
                <a:schemeClr val="bg1">
                  <a:lumMod val="50000"/>
                </a:schemeClr>
              </a:solidFill>
            </a:endParaRPr>
          </a:p>
        </p:txBody>
      </p:sp>
      <p:sp>
        <p:nvSpPr>
          <p:cNvPr id="16463" name="Rectangle 202"/>
          <p:cNvSpPr>
            <a:spLocks noChangeArrowheads="1"/>
          </p:cNvSpPr>
          <p:nvPr/>
        </p:nvSpPr>
        <p:spPr bwMode="auto">
          <a:xfrm>
            <a:off x="1916161" y="4570260"/>
            <a:ext cx="103568"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AZ</a:t>
            </a:r>
            <a:endParaRPr lang="en-US" altLang="en-US" sz="2400" dirty="0">
              <a:solidFill>
                <a:schemeClr val="bg1">
                  <a:lumMod val="50000"/>
                </a:schemeClr>
              </a:solidFill>
            </a:endParaRPr>
          </a:p>
        </p:txBody>
      </p:sp>
      <p:sp>
        <p:nvSpPr>
          <p:cNvPr id="16465" name="Rectangle 204"/>
          <p:cNvSpPr>
            <a:spLocks noChangeArrowheads="1"/>
          </p:cNvSpPr>
          <p:nvPr/>
        </p:nvSpPr>
        <p:spPr bwMode="auto">
          <a:xfrm>
            <a:off x="2491920" y="4701317"/>
            <a:ext cx="127332"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NM</a:t>
            </a:r>
            <a:endParaRPr lang="en-US" altLang="en-US" sz="2400" dirty="0">
              <a:solidFill>
                <a:schemeClr val="bg1">
                  <a:lumMod val="50000"/>
                </a:schemeClr>
              </a:solidFill>
            </a:endParaRPr>
          </a:p>
        </p:txBody>
      </p:sp>
      <p:sp>
        <p:nvSpPr>
          <p:cNvPr id="16466" name="Rectangle 205"/>
          <p:cNvSpPr>
            <a:spLocks noChangeArrowheads="1"/>
          </p:cNvSpPr>
          <p:nvPr/>
        </p:nvSpPr>
        <p:spPr bwMode="auto">
          <a:xfrm>
            <a:off x="3032616" y="3239381"/>
            <a:ext cx="118104"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ND</a:t>
            </a:r>
            <a:endParaRPr lang="en-US" altLang="en-US" sz="2400" dirty="0">
              <a:solidFill>
                <a:schemeClr val="bg1">
                  <a:lumMod val="50000"/>
                </a:schemeClr>
              </a:solidFill>
            </a:endParaRPr>
          </a:p>
        </p:txBody>
      </p:sp>
      <p:sp>
        <p:nvSpPr>
          <p:cNvPr id="16467" name="Rectangle 206"/>
          <p:cNvSpPr>
            <a:spLocks noChangeArrowheads="1"/>
          </p:cNvSpPr>
          <p:nvPr/>
        </p:nvSpPr>
        <p:spPr bwMode="auto">
          <a:xfrm>
            <a:off x="3051070" y="3579023"/>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SD</a:t>
            </a:r>
            <a:endParaRPr lang="en-US" altLang="en-US" sz="2400" dirty="0">
              <a:solidFill>
                <a:schemeClr val="bg1">
                  <a:lumMod val="50000"/>
                </a:schemeClr>
              </a:solidFill>
            </a:endParaRPr>
          </a:p>
        </p:txBody>
      </p:sp>
      <p:sp>
        <p:nvSpPr>
          <p:cNvPr id="16469" name="Rectangle 208"/>
          <p:cNvSpPr>
            <a:spLocks noChangeArrowheads="1"/>
          </p:cNvSpPr>
          <p:nvPr/>
        </p:nvSpPr>
        <p:spPr bwMode="auto">
          <a:xfrm>
            <a:off x="3198700" y="4247232"/>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KS</a:t>
            </a:r>
            <a:endParaRPr lang="en-US" altLang="en-US" sz="2400" dirty="0">
              <a:solidFill>
                <a:schemeClr val="bg1">
                  <a:lumMod val="50000"/>
                </a:schemeClr>
              </a:solidFill>
            </a:endParaRPr>
          </a:p>
        </p:txBody>
      </p:sp>
      <p:sp>
        <p:nvSpPr>
          <p:cNvPr id="16470" name="Rectangle 209"/>
          <p:cNvSpPr>
            <a:spLocks noChangeArrowheads="1"/>
          </p:cNvSpPr>
          <p:nvPr/>
        </p:nvSpPr>
        <p:spPr bwMode="auto">
          <a:xfrm>
            <a:off x="3242989" y="4570260"/>
            <a:ext cx="116259"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OK</a:t>
            </a:r>
            <a:endParaRPr lang="en-US" altLang="en-US" sz="2400" dirty="0">
              <a:solidFill>
                <a:schemeClr val="bg1">
                  <a:lumMod val="50000"/>
                </a:schemeClr>
              </a:solidFill>
            </a:endParaRPr>
          </a:p>
        </p:txBody>
      </p:sp>
      <p:sp>
        <p:nvSpPr>
          <p:cNvPr id="16471" name="Rectangle 210"/>
          <p:cNvSpPr>
            <a:spLocks noChangeArrowheads="1"/>
          </p:cNvSpPr>
          <p:nvPr/>
        </p:nvSpPr>
        <p:spPr bwMode="auto">
          <a:xfrm>
            <a:off x="3032616" y="4937591"/>
            <a:ext cx="103568"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TX</a:t>
            </a:r>
            <a:endParaRPr lang="en-US" altLang="en-US" sz="2400" dirty="0">
              <a:solidFill>
                <a:schemeClr val="bg1">
                  <a:lumMod val="50000"/>
                </a:schemeClr>
              </a:solidFill>
            </a:endParaRPr>
          </a:p>
        </p:txBody>
      </p:sp>
      <p:sp>
        <p:nvSpPr>
          <p:cNvPr id="16472" name="Rectangle 211"/>
          <p:cNvSpPr>
            <a:spLocks noChangeArrowheads="1"/>
          </p:cNvSpPr>
          <p:nvPr/>
        </p:nvSpPr>
        <p:spPr bwMode="auto">
          <a:xfrm>
            <a:off x="4979490" y="5308612"/>
            <a:ext cx="95077"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FL</a:t>
            </a:r>
            <a:endParaRPr lang="en-US" altLang="en-US" sz="2400" dirty="0">
              <a:solidFill>
                <a:schemeClr val="bg1">
                  <a:lumMod val="50000"/>
                </a:schemeClr>
              </a:solidFill>
            </a:endParaRPr>
          </a:p>
        </p:txBody>
      </p:sp>
      <p:sp>
        <p:nvSpPr>
          <p:cNvPr id="16473" name="Rectangle 212"/>
          <p:cNvSpPr>
            <a:spLocks noChangeArrowheads="1"/>
          </p:cNvSpPr>
          <p:nvPr/>
        </p:nvSpPr>
        <p:spPr bwMode="auto">
          <a:xfrm>
            <a:off x="4645477" y="4776999"/>
            <a:ext cx="11715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GA</a:t>
            </a:r>
            <a:endParaRPr lang="en-US" altLang="en-US" sz="2400" dirty="0">
              <a:solidFill>
                <a:schemeClr val="bg1">
                  <a:lumMod val="50000"/>
                </a:schemeClr>
              </a:solidFill>
            </a:endParaRPr>
          </a:p>
        </p:txBody>
      </p:sp>
      <p:sp>
        <p:nvSpPr>
          <p:cNvPr id="16475" name="Rectangle 214"/>
          <p:cNvSpPr>
            <a:spLocks noChangeArrowheads="1"/>
          </p:cNvSpPr>
          <p:nvPr/>
        </p:nvSpPr>
        <p:spPr bwMode="auto">
          <a:xfrm>
            <a:off x="4315154" y="4729005"/>
            <a:ext cx="9965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AL</a:t>
            </a:r>
            <a:endParaRPr lang="en-US" altLang="en-US" sz="2400" dirty="0">
              <a:solidFill>
                <a:schemeClr val="bg1">
                  <a:lumMod val="50000"/>
                </a:schemeClr>
              </a:solidFill>
            </a:endParaRPr>
          </a:p>
        </p:txBody>
      </p:sp>
      <p:sp>
        <p:nvSpPr>
          <p:cNvPr id="16476" name="Rectangle 215"/>
          <p:cNvSpPr>
            <a:spLocks noChangeArrowheads="1"/>
          </p:cNvSpPr>
          <p:nvPr/>
        </p:nvSpPr>
        <p:spPr bwMode="auto">
          <a:xfrm>
            <a:off x="4029120" y="4729005"/>
            <a:ext cx="121795"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MS</a:t>
            </a:r>
            <a:endParaRPr lang="en-US" altLang="en-US" sz="2400" dirty="0">
              <a:solidFill>
                <a:schemeClr val="bg1">
                  <a:lumMod val="50000"/>
                </a:schemeClr>
              </a:solidFill>
            </a:endParaRPr>
          </a:p>
        </p:txBody>
      </p:sp>
      <p:sp>
        <p:nvSpPr>
          <p:cNvPr id="16477" name="Rectangle 216"/>
          <p:cNvSpPr>
            <a:spLocks noChangeArrowheads="1"/>
          </p:cNvSpPr>
          <p:nvPr/>
        </p:nvSpPr>
        <p:spPr bwMode="auto">
          <a:xfrm>
            <a:off x="3785530" y="4937591"/>
            <a:ext cx="9965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LA</a:t>
            </a:r>
            <a:endParaRPr lang="en-US" altLang="en-US" sz="2400" dirty="0">
              <a:solidFill>
                <a:schemeClr val="bg1">
                  <a:lumMod val="50000"/>
                </a:schemeClr>
              </a:solidFill>
            </a:endParaRPr>
          </a:p>
        </p:txBody>
      </p:sp>
      <p:sp>
        <p:nvSpPr>
          <p:cNvPr id="16478" name="Rectangle 217"/>
          <p:cNvSpPr>
            <a:spLocks noChangeArrowheads="1"/>
          </p:cNvSpPr>
          <p:nvPr/>
        </p:nvSpPr>
        <p:spPr bwMode="auto">
          <a:xfrm>
            <a:off x="3759695" y="4614561"/>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AR</a:t>
            </a:r>
            <a:endParaRPr lang="en-US" altLang="en-US" sz="2400" dirty="0">
              <a:solidFill>
                <a:schemeClr val="bg1">
                  <a:lumMod val="50000"/>
                </a:schemeClr>
              </a:solidFill>
            </a:endParaRPr>
          </a:p>
        </p:txBody>
      </p:sp>
      <p:sp>
        <p:nvSpPr>
          <p:cNvPr id="16479" name="Rectangle 218"/>
          <p:cNvSpPr>
            <a:spLocks noChangeArrowheads="1"/>
          </p:cNvSpPr>
          <p:nvPr/>
        </p:nvSpPr>
        <p:spPr bwMode="auto">
          <a:xfrm>
            <a:off x="3696952" y="4212159"/>
            <a:ext cx="130733"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MO</a:t>
            </a:r>
            <a:endParaRPr lang="en-US" altLang="en-US" sz="2400" dirty="0">
              <a:solidFill>
                <a:schemeClr val="bg1">
                  <a:lumMod val="50000"/>
                </a:schemeClr>
              </a:solidFill>
            </a:endParaRPr>
          </a:p>
        </p:txBody>
      </p:sp>
      <p:sp>
        <p:nvSpPr>
          <p:cNvPr id="16481" name="Rectangle 220"/>
          <p:cNvSpPr>
            <a:spLocks noChangeArrowheads="1"/>
          </p:cNvSpPr>
          <p:nvPr/>
        </p:nvSpPr>
        <p:spPr bwMode="auto">
          <a:xfrm>
            <a:off x="3573311" y="3800528"/>
            <a:ext cx="76403"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IA</a:t>
            </a:r>
            <a:endParaRPr lang="en-US" altLang="en-US" sz="2400" dirty="0">
              <a:solidFill>
                <a:schemeClr val="bg1">
                  <a:lumMod val="50000"/>
                </a:schemeClr>
              </a:solidFill>
            </a:endParaRPr>
          </a:p>
        </p:txBody>
      </p:sp>
      <p:sp>
        <p:nvSpPr>
          <p:cNvPr id="16482" name="Rectangle 221"/>
          <p:cNvSpPr>
            <a:spLocks noChangeArrowheads="1"/>
          </p:cNvSpPr>
          <p:nvPr/>
        </p:nvSpPr>
        <p:spPr bwMode="auto">
          <a:xfrm>
            <a:off x="3505032" y="3366746"/>
            <a:ext cx="127337"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MN</a:t>
            </a:r>
            <a:endParaRPr lang="en-US" altLang="en-US" sz="2400" dirty="0">
              <a:solidFill>
                <a:schemeClr val="bg1">
                  <a:lumMod val="50000"/>
                </a:schemeClr>
              </a:solidFill>
            </a:endParaRPr>
          </a:p>
        </p:txBody>
      </p:sp>
      <p:sp>
        <p:nvSpPr>
          <p:cNvPr id="16483" name="Rectangle 222"/>
          <p:cNvSpPr>
            <a:spLocks noChangeArrowheads="1"/>
          </p:cNvSpPr>
          <p:nvPr/>
        </p:nvSpPr>
        <p:spPr bwMode="auto">
          <a:xfrm>
            <a:off x="3905480" y="3521801"/>
            <a:ext cx="97805"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WI</a:t>
            </a:r>
            <a:endParaRPr lang="en-US" altLang="en-US" sz="2400" dirty="0">
              <a:solidFill>
                <a:schemeClr val="bg1">
                  <a:lumMod val="50000"/>
                </a:schemeClr>
              </a:solidFill>
            </a:endParaRPr>
          </a:p>
        </p:txBody>
      </p:sp>
      <p:sp>
        <p:nvSpPr>
          <p:cNvPr id="16484" name="Rectangle 223"/>
          <p:cNvSpPr>
            <a:spLocks noChangeArrowheads="1"/>
          </p:cNvSpPr>
          <p:nvPr/>
        </p:nvSpPr>
        <p:spPr bwMode="auto">
          <a:xfrm>
            <a:off x="4281937" y="4450278"/>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TN</a:t>
            </a:r>
            <a:endParaRPr lang="en-US" altLang="en-US" sz="2400" dirty="0">
              <a:solidFill>
                <a:schemeClr val="bg1">
                  <a:lumMod val="50000"/>
                </a:schemeClr>
              </a:solidFill>
            </a:endParaRPr>
          </a:p>
        </p:txBody>
      </p:sp>
      <p:sp>
        <p:nvSpPr>
          <p:cNvPr id="16485" name="Rectangle 224"/>
          <p:cNvSpPr>
            <a:spLocks noChangeArrowheads="1"/>
          </p:cNvSpPr>
          <p:nvPr/>
        </p:nvSpPr>
        <p:spPr bwMode="auto">
          <a:xfrm>
            <a:off x="4900139" y="4570260"/>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SC</a:t>
            </a:r>
            <a:endParaRPr lang="en-US" altLang="en-US" sz="2400" dirty="0">
              <a:solidFill>
                <a:schemeClr val="bg1">
                  <a:lumMod val="50000"/>
                </a:schemeClr>
              </a:solidFill>
            </a:endParaRPr>
          </a:p>
        </p:txBody>
      </p:sp>
      <p:sp>
        <p:nvSpPr>
          <p:cNvPr id="16486" name="Rectangle 225"/>
          <p:cNvSpPr>
            <a:spLocks noChangeArrowheads="1"/>
          </p:cNvSpPr>
          <p:nvPr/>
        </p:nvSpPr>
        <p:spPr bwMode="auto">
          <a:xfrm>
            <a:off x="5021934" y="4374597"/>
            <a:ext cx="118847"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NC</a:t>
            </a:r>
            <a:endParaRPr lang="en-US" altLang="en-US" sz="2400" dirty="0">
              <a:solidFill>
                <a:schemeClr val="bg1">
                  <a:lumMod val="50000"/>
                </a:schemeClr>
              </a:solidFill>
            </a:endParaRPr>
          </a:p>
        </p:txBody>
      </p:sp>
      <p:sp>
        <p:nvSpPr>
          <p:cNvPr id="16487" name="Rectangle 226"/>
          <p:cNvSpPr>
            <a:spLocks noChangeArrowheads="1"/>
          </p:cNvSpPr>
          <p:nvPr/>
        </p:nvSpPr>
        <p:spPr bwMode="auto">
          <a:xfrm>
            <a:off x="4446176" y="4212159"/>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KY</a:t>
            </a:r>
            <a:endParaRPr lang="en-US" altLang="en-US" sz="2400" dirty="0">
              <a:solidFill>
                <a:schemeClr val="bg1">
                  <a:lumMod val="50000"/>
                </a:schemeClr>
              </a:solidFill>
            </a:endParaRPr>
          </a:p>
        </p:txBody>
      </p:sp>
      <p:sp>
        <p:nvSpPr>
          <p:cNvPr id="16488" name="Rectangle 227"/>
          <p:cNvSpPr>
            <a:spLocks noChangeArrowheads="1"/>
          </p:cNvSpPr>
          <p:nvPr/>
        </p:nvSpPr>
        <p:spPr bwMode="auto">
          <a:xfrm>
            <a:off x="4979490" y="4127249"/>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VA</a:t>
            </a:r>
            <a:endParaRPr lang="en-US" altLang="en-US" sz="2400" dirty="0">
              <a:solidFill>
                <a:schemeClr val="bg1">
                  <a:lumMod val="50000"/>
                </a:schemeClr>
              </a:solidFill>
            </a:endParaRPr>
          </a:p>
        </p:txBody>
      </p:sp>
      <p:sp>
        <p:nvSpPr>
          <p:cNvPr id="16490" name="Rectangle 229"/>
          <p:cNvSpPr>
            <a:spLocks noChangeArrowheads="1"/>
          </p:cNvSpPr>
          <p:nvPr/>
        </p:nvSpPr>
        <p:spPr bwMode="auto">
          <a:xfrm>
            <a:off x="4734055" y="4084793"/>
            <a:ext cx="130733"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WV</a:t>
            </a:r>
            <a:endParaRPr lang="en-US" altLang="en-US" sz="2400" dirty="0">
              <a:solidFill>
                <a:schemeClr val="bg1">
                  <a:lumMod val="50000"/>
                </a:schemeClr>
              </a:solidFill>
            </a:endParaRPr>
          </a:p>
        </p:txBody>
      </p:sp>
      <p:sp>
        <p:nvSpPr>
          <p:cNvPr id="16491" name="Rectangle 230"/>
          <p:cNvSpPr>
            <a:spLocks noChangeArrowheads="1"/>
          </p:cNvSpPr>
          <p:nvPr/>
        </p:nvSpPr>
        <p:spPr bwMode="auto">
          <a:xfrm>
            <a:off x="4012512" y="3961120"/>
            <a:ext cx="67912"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IL</a:t>
            </a:r>
            <a:endParaRPr lang="en-US" altLang="en-US" sz="2400" dirty="0">
              <a:solidFill>
                <a:schemeClr val="bg1">
                  <a:lumMod val="50000"/>
                </a:schemeClr>
              </a:solidFill>
            </a:endParaRPr>
          </a:p>
        </p:txBody>
      </p:sp>
      <p:sp>
        <p:nvSpPr>
          <p:cNvPr id="16492" name="Rectangle 231"/>
          <p:cNvSpPr>
            <a:spLocks noChangeArrowheads="1"/>
          </p:cNvSpPr>
          <p:nvPr/>
        </p:nvSpPr>
        <p:spPr bwMode="auto">
          <a:xfrm>
            <a:off x="4237648" y="3918664"/>
            <a:ext cx="81196"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IN</a:t>
            </a:r>
            <a:endParaRPr lang="en-US" altLang="en-US" sz="2400" dirty="0">
              <a:solidFill>
                <a:schemeClr val="bg1">
                  <a:lumMod val="50000"/>
                </a:schemeClr>
              </a:solidFill>
            </a:endParaRPr>
          </a:p>
        </p:txBody>
      </p:sp>
      <p:sp>
        <p:nvSpPr>
          <p:cNvPr id="16493" name="Rectangle 232"/>
          <p:cNvSpPr>
            <a:spLocks noChangeArrowheads="1"/>
          </p:cNvSpPr>
          <p:nvPr/>
        </p:nvSpPr>
        <p:spPr bwMode="auto">
          <a:xfrm>
            <a:off x="4359444" y="3638091"/>
            <a:ext cx="89985"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MI</a:t>
            </a:r>
            <a:endParaRPr lang="en-US" altLang="en-US" sz="2400" dirty="0">
              <a:solidFill>
                <a:schemeClr val="bg1">
                  <a:lumMod val="50000"/>
                </a:schemeClr>
              </a:solidFill>
            </a:endParaRPr>
          </a:p>
        </p:txBody>
      </p:sp>
      <p:sp>
        <p:nvSpPr>
          <p:cNvPr id="16495" name="Rectangle 234"/>
          <p:cNvSpPr>
            <a:spLocks noChangeArrowheads="1"/>
          </p:cNvSpPr>
          <p:nvPr/>
        </p:nvSpPr>
        <p:spPr bwMode="auto">
          <a:xfrm>
            <a:off x="4481238" y="3889131"/>
            <a:ext cx="121795"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OH</a:t>
            </a:r>
            <a:endParaRPr lang="en-US" altLang="en-US" sz="2400" dirty="0">
              <a:solidFill>
                <a:schemeClr val="bg1">
                  <a:lumMod val="50000"/>
                </a:schemeClr>
              </a:solidFill>
            </a:endParaRPr>
          </a:p>
        </p:txBody>
      </p:sp>
      <p:sp>
        <p:nvSpPr>
          <p:cNvPr id="16497" name="Rectangle 236"/>
          <p:cNvSpPr>
            <a:spLocks noChangeArrowheads="1"/>
          </p:cNvSpPr>
          <p:nvPr/>
        </p:nvSpPr>
        <p:spPr bwMode="auto">
          <a:xfrm>
            <a:off x="4877994" y="3770994"/>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PA</a:t>
            </a:r>
            <a:endParaRPr lang="en-US" altLang="en-US" sz="2400" dirty="0">
              <a:solidFill>
                <a:schemeClr val="bg1">
                  <a:lumMod val="50000"/>
                </a:schemeClr>
              </a:solidFill>
            </a:endParaRPr>
          </a:p>
        </p:txBody>
      </p:sp>
      <p:sp>
        <p:nvSpPr>
          <p:cNvPr id="16499" name="Rectangle 238"/>
          <p:cNvSpPr>
            <a:spLocks noChangeArrowheads="1"/>
          </p:cNvSpPr>
          <p:nvPr/>
        </p:nvSpPr>
        <p:spPr bwMode="auto">
          <a:xfrm>
            <a:off x="5274752" y="3800528"/>
            <a:ext cx="9965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NJ</a:t>
            </a:r>
            <a:endParaRPr lang="en-US" altLang="en-US" sz="2400" dirty="0">
              <a:solidFill>
                <a:schemeClr val="bg1">
                  <a:lumMod val="50000"/>
                </a:schemeClr>
              </a:solidFill>
            </a:endParaRPr>
          </a:p>
        </p:txBody>
      </p:sp>
      <p:sp>
        <p:nvSpPr>
          <p:cNvPr id="16501" name="Rectangle 240"/>
          <p:cNvSpPr>
            <a:spLocks noChangeArrowheads="1"/>
          </p:cNvSpPr>
          <p:nvPr/>
        </p:nvSpPr>
        <p:spPr bwMode="auto">
          <a:xfrm>
            <a:off x="5066224" y="3918664"/>
            <a:ext cx="127332"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MD</a:t>
            </a:r>
            <a:endParaRPr lang="en-US" altLang="en-US" sz="2400" dirty="0">
              <a:solidFill>
                <a:schemeClr val="bg1">
                  <a:lumMod val="50000"/>
                </a:schemeClr>
              </a:solidFill>
            </a:endParaRPr>
          </a:p>
        </p:txBody>
      </p:sp>
      <p:sp>
        <p:nvSpPr>
          <p:cNvPr id="16503" name="Rectangle 242"/>
          <p:cNvSpPr>
            <a:spLocks noChangeArrowheads="1"/>
          </p:cNvSpPr>
          <p:nvPr/>
        </p:nvSpPr>
        <p:spPr bwMode="auto">
          <a:xfrm>
            <a:off x="5121585" y="3428880"/>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NY</a:t>
            </a:r>
            <a:endParaRPr lang="en-US" altLang="en-US" sz="2400" dirty="0">
              <a:solidFill>
                <a:schemeClr val="bg1">
                  <a:lumMod val="50000"/>
                </a:schemeClr>
              </a:solidFill>
            </a:endParaRPr>
          </a:p>
        </p:txBody>
      </p:sp>
      <p:sp>
        <p:nvSpPr>
          <p:cNvPr id="16505" name="Rectangle 244"/>
          <p:cNvSpPr>
            <a:spLocks noChangeArrowheads="1"/>
          </p:cNvSpPr>
          <p:nvPr/>
        </p:nvSpPr>
        <p:spPr bwMode="auto">
          <a:xfrm>
            <a:off x="5276597" y="3239381"/>
            <a:ext cx="10334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VT</a:t>
            </a:r>
            <a:endParaRPr lang="en-US" altLang="en-US" sz="2400" dirty="0">
              <a:solidFill>
                <a:schemeClr val="bg1">
                  <a:lumMod val="50000"/>
                </a:schemeClr>
              </a:solidFill>
            </a:endParaRPr>
          </a:p>
        </p:txBody>
      </p:sp>
      <p:sp>
        <p:nvSpPr>
          <p:cNvPr id="16507" name="Rectangle 246"/>
          <p:cNvSpPr>
            <a:spLocks noChangeArrowheads="1"/>
          </p:cNvSpPr>
          <p:nvPr/>
        </p:nvSpPr>
        <p:spPr bwMode="auto">
          <a:xfrm>
            <a:off x="5475897" y="3147087"/>
            <a:ext cx="122242"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ME</a:t>
            </a:r>
            <a:endParaRPr lang="en-US" altLang="en-US" sz="2400" dirty="0">
              <a:solidFill>
                <a:schemeClr val="bg1">
                  <a:lumMod val="50000"/>
                </a:schemeClr>
              </a:solidFill>
            </a:endParaRPr>
          </a:p>
        </p:txBody>
      </p:sp>
      <p:sp>
        <p:nvSpPr>
          <p:cNvPr id="16509" name="Rectangle 248"/>
          <p:cNvSpPr>
            <a:spLocks noChangeArrowheads="1"/>
          </p:cNvSpPr>
          <p:nvPr/>
        </p:nvSpPr>
        <p:spPr bwMode="auto">
          <a:xfrm>
            <a:off x="5389165" y="3363055"/>
            <a:ext cx="118104"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NH</a:t>
            </a:r>
            <a:endParaRPr lang="en-US" altLang="en-US" sz="2400" dirty="0">
              <a:solidFill>
                <a:schemeClr val="bg1">
                  <a:lumMod val="50000"/>
                </a:schemeClr>
              </a:solidFill>
            </a:endParaRPr>
          </a:p>
        </p:txBody>
      </p:sp>
      <p:sp>
        <p:nvSpPr>
          <p:cNvPr id="16511" name="Rectangle 250"/>
          <p:cNvSpPr>
            <a:spLocks noChangeArrowheads="1"/>
          </p:cNvSpPr>
          <p:nvPr/>
        </p:nvSpPr>
        <p:spPr bwMode="auto">
          <a:xfrm>
            <a:off x="5354103" y="3479345"/>
            <a:ext cx="121795"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MA</a:t>
            </a:r>
            <a:endParaRPr lang="en-US" altLang="en-US" sz="2400" dirty="0">
              <a:solidFill>
                <a:schemeClr val="bg1">
                  <a:lumMod val="50000"/>
                </a:schemeClr>
              </a:solidFill>
            </a:endParaRPr>
          </a:p>
        </p:txBody>
      </p:sp>
      <p:sp>
        <p:nvSpPr>
          <p:cNvPr id="16513" name="Rectangle 252"/>
          <p:cNvSpPr>
            <a:spLocks noChangeArrowheads="1"/>
          </p:cNvSpPr>
          <p:nvPr/>
        </p:nvSpPr>
        <p:spPr bwMode="auto">
          <a:xfrm>
            <a:off x="5475897" y="3758073"/>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CT</a:t>
            </a:r>
            <a:endParaRPr lang="en-US" altLang="en-US" sz="2400" dirty="0">
              <a:solidFill>
                <a:schemeClr val="bg1">
                  <a:lumMod val="50000"/>
                </a:schemeClr>
              </a:solidFill>
            </a:endParaRPr>
          </a:p>
        </p:txBody>
      </p:sp>
      <p:sp>
        <p:nvSpPr>
          <p:cNvPr id="16515" name="Rectangle 254"/>
          <p:cNvSpPr>
            <a:spLocks noChangeArrowheads="1"/>
          </p:cNvSpPr>
          <p:nvPr/>
        </p:nvSpPr>
        <p:spPr bwMode="auto">
          <a:xfrm>
            <a:off x="5606920" y="3562410"/>
            <a:ext cx="81495"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RI</a:t>
            </a:r>
            <a:endParaRPr lang="en-US" altLang="en-US" sz="2400" dirty="0">
              <a:solidFill>
                <a:schemeClr val="bg1">
                  <a:lumMod val="50000"/>
                </a:schemeClr>
              </a:solidFill>
            </a:endParaRPr>
          </a:p>
        </p:txBody>
      </p:sp>
      <p:sp>
        <p:nvSpPr>
          <p:cNvPr id="16517" name="Rectangle 256"/>
          <p:cNvSpPr>
            <a:spLocks noChangeArrowheads="1"/>
          </p:cNvSpPr>
          <p:nvPr/>
        </p:nvSpPr>
        <p:spPr bwMode="auto">
          <a:xfrm>
            <a:off x="5518341" y="3889131"/>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DE</a:t>
            </a:r>
            <a:endParaRPr lang="en-US" altLang="en-US" sz="2400" dirty="0">
              <a:solidFill>
                <a:schemeClr val="bg1">
                  <a:lumMod val="50000"/>
                </a:schemeClr>
              </a:solidFill>
            </a:endParaRPr>
          </a:p>
        </p:txBody>
      </p:sp>
      <p:sp>
        <p:nvSpPr>
          <p:cNvPr id="16519" name="Rectangle 258"/>
          <p:cNvSpPr>
            <a:spLocks noChangeArrowheads="1"/>
          </p:cNvSpPr>
          <p:nvPr/>
        </p:nvSpPr>
        <p:spPr bwMode="auto">
          <a:xfrm>
            <a:off x="5518341" y="4007267"/>
            <a:ext cx="118104"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DC</a:t>
            </a:r>
            <a:endParaRPr lang="en-US" altLang="en-US" sz="2400" dirty="0">
              <a:solidFill>
                <a:schemeClr val="bg1">
                  <a:lumMod val="50000"/>
                </a:schemeClr>
              </a:solidFill>
            </a:endParaRPr>
          </a:p>
        </p:txBody>
      </p:sp>
      <p:sp>
        <p:nvSpPr>
          <p:cNvPr id="16520" name="Line 259"/>
          <p:cNvSpPr>
            <a:spLocks noChangeShapeType="1"/>
          </p:cNvSpPr>
          <p:nvPr/>
        </p:nvSpPr>
        <p:spPr bwMode="auto">
          <a:xfrm>
            <a:off x="5529414" y="3566102"/>
            <a:ext cx="68279" cy="29534"/>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1" name="Line 260"/>
          <p:cNvSpPr>
            <a:spLocks noChangeShapeType="1"/>
          </p:cNvSpPr>
          <p:nvPr/>
        </p:nvSpPr>
        <p:spPr bwMode="auto">
          <a:xfrm>
            <a:off x="5409464" y="3608557"/>
            <a:ext cx="66434" cy="149517"/>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2" name="Line 261"/>
          <p:cNvSpPr>
            <a:spLocks noChangeShapeType="1"/>
          </p:cNvSpPr>
          <p:nvPr/>
        </p:nvSpPr>
        <p:spPr bwMode="auto">
          <a:xfrm>
            <a:off x="5274752" y="3964811"/>
            <a:ext cx="201147" cy="1846"/>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3" name="Line 262"/>
          <p:cNvSpPr>
            <a:spLocks noChangeShapeType="1"/>
          </p:cNvSpPr>
          <p:nvPr/>
        </p:nvSpPr>
        <p:spPr bwMode="auto">
          <a:xfrm>
            <a:off x="5110513" y="4051568"/>
            <a:ext cx="365385" cy="3692"/>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16524" name="Freeform 263"/>
          <p:cNvSpPr>
            <a:spLocks/>
          </p:cNvSpPr>
          <p:nvPr/>
        </p:nvSpPr>
        <p:spPr bwMode="auto">
          <a:xfrm>
            <a:off x="5398392" y="5576264"/>
            <a:ext cx="284188" cy="110753"/>
          </a:xfrm>
          <a:custGeom>
            <a:avLst/>
            <a:gdLst>
              <a:gd name="T0" fmla="*/ 760 w 3418"/>
              <a:gd name="T1" fmla="*/ 104 h 1367"/>
              <a:gd name="T2" fmla="*/ 1248 w 3418"/>
              <a:gd name="T3" fmla="*/ 76 h 1367"/>
              <a:gd name="T4" fmla="*/ 1882 w 3418"/>
              <a:gd name="T5" fmla="*/ 159 h 1367"/>
              <a:gd name="T6" fmla="*/ 2212 w 3418"/>
              <a:gd name="T7" fmla="*/ 174 h 1367"/>
              <a:gd name="T8" fmla="*/ 2385 w 3418"/>
              <a:gd name="T9" fmla="*/ 285 h 1367"/>
              <a:gd name="T10" fmla="*/ 2433 w 3418"/>
              <a:gd name="T11" fmla="*/ 362 h 1367"/>
              <a:gd name="T12" fmla="*/ 2474 w 3418"/>
              <a:gd name="T13" fmla="*/ 341 h 1367"/>
              <a:gd name="T14" fmla="*/ 2440 w 3418"/>
              <a:gd name="T15" fmla="*/ 305 h 1367"/>
              <a:gd name="T16" fmla="*/ 2398 w 3418"/>
              <a:gd name="T17" fmla="*/ 264 h 1367"/>
              <a:gd name="T18" fmla="*/ 2371 w 3418"/>
              <a:gd name="T19" fmla="*/ 215 h 1367"/>
              <a:gd name="T20" fmla="*/ 2426 w 3418"/>
              <a:gd name="T21" fmla="*/ 209 h 1367"/>
              <a:gd name="T22" fmla="*/ 2481 w 3418"/>
              <a:gd name="T23" fmla="*/ 237 h 1367"/>
              <a:gd name="T24" fmla="*/ 2535 w 3418"/>
              <a:gd name="T25" fmla="*/ 237 h 1367"/>
              <a:gd name="T26" fmla="*/ 2592 w 3418"/>
              <a:gd name="T27" fmla="*/ 222 h 1367"/>
              <a:gd name="T28" fmla="*/ 2647 w 3418"/>
              <a:gd name="T29" fmla="*/ 209 h 1367"/>
              <a:gd name="T30" fmla="*/ 2682 w 3418"/>
              <a:gd name="T31" fmla="*/ 250 h 1367"/>
              <a:gd name="T32" fmla="*/ 2730 w 3418"/>
              <a:gd name="T33" fmla="*/ 264 h 1367"/>
              <a:gd name="T34" fmla="*/ 2784 w 3418"/>
              <a:gd name="T35" fmla="*/ 264 h 1367"/>
              <a:gd name="T36" fmla="*/ 2839 w 3418"/>
              <a:gd name="T37" fmla="*/ 292 h 1367"/>
              <a:gd name="T38" fmla="*/ 2895 w 3418"/>
              <a:gd name="T39" fmla="*/ 305 h 1367"/>
              <a:gd name="T40" fmla="*/ 2950 w 3418"/>
              <a:gd name="T41" fmla="*/ 320 h 1367"/>
              <a:gd name="T42" fmla="*/ 3005 w 3418"/>
              <a:gd name="T43" fmla="*/ 333 h 1367"/>
              <a:gd name="T44" fmla="*/ 3060 w 3418"/>
              <a:gd name="T45" fmla="*/ 349 h 1367"/>
              <a:gd name="T46" fmla="*/ 3115 w 3418"/>
              <a:gd name="T47" fmla="*/ 362 h 1367"/>
              <a:gd name="T48" fmla="*/ 3170 w 3418"/>
              <a:gd name="T49" fmla="*/ 376 h 1367"/>
              <a:gd name="T50" fmla="*/ 3226 w 3418"/>
              <a:gd name="T51" fmla="*/ 391 h 1367"/>
              <a:gd name="T52" fmla="*/ 3281 w 3418"/>
              <a:gd name="T53" fmla="*/ 397 h 1367"/>
              <a:gd name="T54" fmla="*/ 3335 w 3418"/>
              <a:gd name="T55" fmla="*/ 397 h 1367"/>
              <a:gd name="T56" fmla="*/ 3390 w 3418"/>
              <a:gd name="T57" fmla="*/ 404 h 1367"/>
              <a:gd name="T58" fmla="*/ 3418 w 3418"/>
              <a:gd name="T59" fmla="*/ 452 h 1367"/>
              <a:gd name="T60" fmla="*/ 3383 w 3418"/>
              <a:gd name="T61" fmla="*/ 509 h 1367"/>
              <a:gd name="T62" fmla="*/ 3377 w 3418"/>
              <a:gd name="T63" fmla="*/ 564 h 1367"/>
              <a:gd name="T64" fmla="*/ 3377 w 3418"/>
              <a:gd name="T65" fmla="*/ 620 h 1367"/>
              <a:gd name="T66" fmla="*/ 3397 w 3418"/>
              <a:gd name="T67" fmla="*/ 675 h 1367"/>
              <a:gd name="T68" fmla="*/ 3335 w 3418"/>
              <a:gd name="T69" fmla="*/ 727 h 1367"/>
              <a:gd name="T70" fmla="*/ 3317 w 3418"/>
              <a:gd name="T71" fmla="*/ 828 h 1367"/>
              <a:gd name="T72" fmla="*/ 3071 w 3418"/>
              <a:gd name="T73" fmla="*/ 976 h 1367"/>
              <a:gd name="T74" fmla="*/ 2989 w 3418"/>
              <a:gd name="T75" fmla="*/ 1119 h 1367"/>
              <a:gd name="T76" fmla="*/ 2852 w 3418"/>
              <a:gd name="T77" fmla="*/ 1191 h 1367"/>
              <a:gd name="T78" fmla="*/ 2688 w 3418"/>
              <a:gd name="T79" fmla="*/ 1265 h 1367"/>
              <a:gd name="T80" fmla="*/ 2385 w 3418"/>
              <a:gd name="T81" fmla="*/ 1309 h 1367"/>
              <a:gd name="T82" fmla="*/ 2159 w 3418"/>
              <a:gd name="T83" fmla="*/ 1367 h 1367"/>
              <a:gd name="T84" fmla="*/ 1969 w 3418"/>
              <a:gd name="T85" fmla="*/ 1355 h 1367"/>
              <a:gd name="T86" fmla="*/ 1758 w 3418"/>
              <a:gd name="T87" fmla="*/ 1309 h 1367"/>
              <a:gd name="T88" fmla="*/ 1628 w 3418"/>
              <a:gd name="T89" fmla="*/ 1298 h 1367"/>
              <a:gd name="T90" fmla="*/ 1531 w 3418"/>
              <a:gd name="T91" fmla="*/ 1226 h 1367"/>
              <a:gd name="T92" fmla="*/ 1393 w 3418"/>
              <a:gd name="T93" fmla="*/ 1267 h 1367"/>
              <a:gd name="T94" fmla="*/ 1058 w 3418"/>
              <a:gd name="T95" fmla="*/ 1254 h 1367"/>
              <a:gd name="T96" fmla="*/ 896 w 3418"/>
              <a:gd name="T97" fmla="*/ 1217 h 1367"/>
              <a:gd name="T98" fmla="*/ 690 w 3418"/>
              <a:gd name="T99" fmla="*/ 1298 h 1367"/>
              <a:gd name="T100" fmla="*/ 521 w 3418"/>
              <a:gd name="T101" fmla="*/ 1289 h 1367"/>
              <a:gd name="T102" fmla="*/ 305 w 3418"/>
              <a:gd name="T103" fmla="*/ 1254 h 1367"/>
              <a:gd name="T104" fmla="*/ 52 w 3418"/>
              <a:gd name="T105" fmla="*/ 1254 h 1367"/>
              <a:gd name="T106" fmla="*/ 123 w 3418"/>
              <a:gd name="T107" fmla="*/ 1145 h 1367"/>
              <a:gd name="T108" fmla="*/ 110 w 3418"/>
              <a:gd name="T109" fmla="*/ 995 h 1367"/>
              <a:gd name="T110" fmla="*/ 170 w 3418"/>
              <a:gd name="T111" fmla="*/ 724 h 1367"/>
              <a:gd name="T112" fmla="*/ 123 w 3418"/>
              <a:gd name="T113" fmla="*/ 506 h 1367"/>
              <a:gd name="T114" fmla="*/ 15 w 3418"/>
              <a:gd name="T115" fmla="*/ 423 h 1367"/>
              <a:gd name="T116" fmla="*/ 55 w 3418"/>
              <a:gd name="T117" fmla="*/ 280 h 1367"/>
              <a:gd name="T118" fmla="*/ 181 w 3418"/>
              <a:gd name="T119" fmla="*/ 250 h 13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18"/>
              <a:gd name="T181" fmla="*/ 0 h 1367"/>
              <a:gd name="T182" fmla="*/ 3418 w 3418"/>
              <a:gd name="T183" fmla="*/ 1367 h 136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18" h="1367">
                <a:moveTo>
                  <a:pt x="229" y="0"/>
                </a:moveTo>
                <a:lnTo>
                  <a:pt x="519" y="21"/>
                </a:lnTo>
                <a:lnTo>
                  <a:pt x="656" y="83"/>
                </a:lnTo>
                <a:lnTo>
                  <a:pt x="760" y="104"/>
                </a:lnTo>
                <a:lnTo>
                  <a:pt x="912" y="41"/>
                </a:lnTo>
                <a:lnTo>
                  <a:pt x="1056" y="97"/>
                </a:lnTo>
                <a:lnTo>
                  <a:pt x="1146" y="97"/>
                </a:lnTo>
                <a:lnTo>
                  <a:pt x="1248" y="76"/>
                </a:lnTo>
                <a:lnTo>
                  <a:pt x="1359" y="104"/>
                </a:lnTo>
                <a:lnTo>
                  <a:pt x="1628" y="132"/>
                </a:lnTo>
                <a:lnTo>
                  <a:pt x="1745" y="104"/>
                </a:lnTo>
                <a:lnTo>
                  <a:pt x="1882" y="159"/>
                </a:lnTo>
                <a:lnTo>
                  <a:pt x="2013" y="215"/>
                </a:lnTo>
                <a:lnTo>
                  <a:pt x="2055" y="222"/>
                </a:lnTo>
                <a:lnTo>
                  <a:pt x="2185" y="202"/>
                </a:lnTo>
                <a:lnTo>
                  <a:pt x="2212" y="174"/>
                </a:lnTo>
                <a:lnTo>
                  <a:pt x="2261" y="270"/>
                </a:lnTo>
                <a:lnTo>
                  <a:pt x="2323" y="257"/>
                </a:lnTo>
                <a:lnTo>
                  <a:pt x="2350" y="285"/>
                </a:lnTo>
                <a:lnTo>
                  <a:pt x="2385" y="285"/>
                </a:lnTo>
                <a:lnTo>
                  <a:pt x="2405" y="320"/>
                </a:lnTo>
                <a:lnTo>
                  <a:pt x="2405" y="341"/>
                </a:lnTo>
                <a:lnTo>
                  <a:pt x="2419" y="349"/>
                </a:lnTo>
                <a:lnTo>
                  <a:pt x="2433" y="362"/>
                </a:lnTo>
                <a:lnTo>
                  <a:pt x="2446" y="362"/>
                </a:lnTo>
                <a:lnTo>
                  <a:pt x="2460" y="362"/>
                </a:lnTo>
                <a:lnTo>
                  <a:pt x="2474" y="356"/>
                </a:lnTo>
                <a:lnTo>
                  <a:pt x="2474" y="341"/>
                </a:lnTo>
                <a:lnTo>
                  <a:pt x="2474" y="327"/>
                </a:lnTo>
                <a:lnTo>
                  <a:pt x="2467" y="313"/>
                </a:lnTo>
                <a:lnTo>
                  <a:pt x="2453" y="313"/>
                </a:lnTo>
                <a:lnTo>
                  <a:pt x="2440" y="305"/>
                </a:lnTo>
                <a:lnTo>
                  <a:pt x="2426" y="299"/>
                </a:lnTo>
                <a:lnTo>
                  <a:pt x="2419" y="285"/>
                </a:lnTo>
                <a:lnTo>
                  <a:pt x="2405" y="278"/>
                </a:lnTo>
                <a:lnTo>
                  <a:pt x="2398" y="264"/>
                </a:lnTo>
                <a:lnTo>
                  <a:pt x="2391" y="250"/>
                </a:lnTo>
                <a:lnTo>
                  <a:pt x="2385" y="237"/>
                </a:lnTo>
                <a:lnTo>
                  <a:pt x="2371" y="229"/>
                </a:lnTo>
                <a:lnTo>
                  <a:pt x="2371" y="215"/>
                </a:lnTo>
                <a:lnTo>
                  <a:pt x="2385" y="202"/>
                </a:lnTo>
                <a:lnTo>
                  <a:pt x="2398" y="202"/>
                </a:lnTo>
                <a:lnTo>
                  <a:pt x="2412" y="202"/>
                </a:lnTo>
                <a:lnTo>
                  <a:pt x="2426" y="209"/>
                </a:lnTo>
                <a:lnTo>
                  <a:pt x="2440" y="215"/>
                </a:lnTo>
                <a:lnTo>
                  <a:pt x="2453" y="222"/>
                </a:lnTo>
                <a:lnTo>
                  <a:pt x="2467" y="229"/>
                </a:lnTo>
                <a:lnTo>
                  <a:pt x="2481" y="237"/>
                </a:lnTo>
                <a:lnTo>
                  <a:pt x="2495" y="237"/>
                </a:lnTo>
                <a:lnTo>
                  <a:pt x="2508" y="237"/>
                </a:lnTo>
                <a:lnTo>
                  <a:pt x="2522" y="237"/>
                </a:lnTo>
                <a:lnTo>
                  <a:pt x="2535" y="237"/>
                </a:lnTo>
                <a:lnTo>
                  <a:pt x="2550" y="237"/>
                </a:lnTo>
                <a:lnTo>
                  <a:pt x="2564" y="229"/>
                </a:lnTo>
                <a:lnTo>
                  <a:pt x="2578" y="229"/>
                </a:lnTo>
                <a:lnTo>
                  <a:pt x="2592" y="222"/>
                </a:lnTo>
                <a:lnTo>
                  <a:pt x="2606" y="215"/>
                </a:lnTo>
                <a:lnTo>
                  <a:pt x="2620" y="209"/>
                </a:lnTo>
                <a:lnTo>
                  <a:pt x="2633" y="209"/>
                </a:lnTo>
                <a:lnTo>
                  <a:pt x="2647" y="209"/>
                </a:lnTo>
                <a:lnTo>
                  <a:pt x="2660" y="209"/>
                </a:lnTo>
                <a:lnTo>
                  <a:pt x="2668" y="222"/>
                </a:lnTo>
                <a:lnTo>
                  <a:pt x="2675" y="237"/>
                </a:lnTo>
                <a:lnTo>
                  <a:pt x="2682" y="250"/>
                </a:lnTo>
                <a:lnTo>
                  <a:pt x="2688" y="264"/>
                </a:lnTo>
                <a:lnTo>
                  <a:pt x="2702" y="264"/>
                </a:lnTo>
                <a:lnTo>
                  <a:pt x="2716" y="264"/>
                </a:lnTo>
                <a:lnTo>
                  <a:pt x="2730" y="264"/>
                </a:lnTo>
                <a:lnTo>
                  <a:pt x="2744" y="264"/>
                </a:lnTo>
                <a:lnTo>
                  <a:pt x="2757" y="264"/>
                </a:lnTo>
                <a:lnTo>
                  <a:pt x="2771" y="264"/>
                </a:lnTo>
                <a:lnTo>
                  <a:pt x="2784" y="264"/>
                </a:lnTo>
                <a:lnTo>
                  <a:pt x="2799" y="278"/>
                </a:lnTo>
                <a:lnTo>
                  <a:pt x="2812" y="285"/>
                </a:lnTo>
                <a:lnTo>
                  <a:pt x="2826" y="292"/>
                </a:lnTo>
                <a:lnTo>
                  <a:pt x="2839" y="292"/>
                </a:lnTo>
                <a:lnTo>
                  <a:pt x="2854" y="292"/>
                </a:lnTo>
                <a:lnTo>
                  <a:pt x="2867" y="299"/>
                </a:lnTo>
                <a:lnTo>
                  <a:pt x="2881" y="299"/>
                </a:lnTo>
                <a:lnTo>
                  <a:pt x="2895" y="305"/>
                </a:lnTo>
                <a:lnTo>
                  <a:pt x="2909" y="313"/>
                </a:lnTo>
                <a:lnTo>
                  <a:pt x="2923" y="320"/>
                </a:lnTo>
                <a:lnTo>
                  <a:pt x="2936" y="320"/>
                </a:lnTo>
                <a:lnTo>
                  <a:pt x="2950" y="320"/>
                </a:lnTo>
                <a:lnTo>
                  <a:pt x="2963" y="320"/>
                </a:lnTo>
                <a:lnTo>
                  <a:pt x="2978" y="327"/>
                </a:lnTo>
                <a:lnTo>
                  <a:pt x="2991" y="333"/>
                </a:lnTo>
                <a:lnTo>
                  <a:pt x="3005" y="333"/>
                </a:lnTo>
                <a:lnTo>
                  <a:pt x="3018" y="333"/>
                </a:lnTo>
                <a:lnTo>
                  <a:pt x="3033" y="341"/>
                </a:lnTo>
                <a:lnTo>
                  <a:pt x="3047" y="341"/>
                </a:lnTo>
                <a:lnTo>
                  <a:pt x="3060" y="349"/>
                </a:lnTo>
                <a:lnTo>
                  <a:pt x="3074" y="349"/>
                </a:lnTo>
                <a:lnTo>
                  <a:pt x="3087" y="356"/>
                </a:lnTo>
                <a:lnTo>
                  <a:pt x="3102" y="356"/>
                </a:lnTo>
                <a:lnTo>
                  <a:pt x="3115" y="362"/>
                </a:lnTo>
                <a:lnTo>
                  <a:pt x="3129" y="369"/>
                </a:lnTo>
                <a:lnTo>
                  <a:pt x="3142" y="376"/>
                </a:lnTo>
                <a:lnTo>
                  <a:pt x="3157" y="376"/>
                </a:lnTo>
                <a:lnTo>
                  <a:pt x="3170" y="376"/>
                </a:lnTo>
                <a:lnTo>
                  <a:pt x="3184" y="383"/>
                </a:lnTo>
                <a:lnTo>
                  <a:pt x="3198" y="383"/>
                </a:lnTo>
                <a:lnTo>
                  <a:pt x="3211" y="383"/>
                </a:lnTo>
                <a:lnTo>
                  <a:pt x="3226" y="391"/>
                </a:lnTo>
                <a:lnTo>
                  <a:pt x="3239" y="391"/>
                </a:lnTo>
                <a:lnTo>
                  <a:pt x="3253" y="391"/>
                </a:lnTo>
                <a:lnTo>
                  <a:pt x="3266" y="397"/>
                </a:lnTo>
                <a:lnTo>
                  <a:pt x="3281" y="397"/>
                </a:lnTo>
                <a:lnTo>
                  <a:pt x="3294" y="397"/>
                </a:lnTo>
                <a:lnTo>
                  <a:pt x="3308" y="397"/>
                </a:lnTo>
                <a:lnTo>
                  <a:pt x="3321" y="397"/>
                </a:lnTo>
                <a:lnTo>
                  <a:pt x="3335" y="397"/>
                </a:lnTo>
                <a:lnTo>
                  <a:pt x="3349" y="397"/>
                </a:lnTo>
                <a:lnTo>
                  <a:pt x="3363" y="397"/>
                </a:lnTo>
                <a:lnTo>
                  <a:pt x="3377" y="397"/>
                </a:lnTo>
                <a:lnTo>
                  <a:pt x="3390" y="404"/>
                </a:lnTo>
                <a:lnTo>
                  <a:pt x="3405" y="411"/>
                </a:lnTo>
                <a:lnTo>
                  <a:pt x="3418" y="425"/>
                </a:lnTo>
                <a:lnTo>
                  <a:pt x="3418" y="439"/>
                </a:lnTo>
                <a:lnTo>
                  <a:pt x="3418" y="452"/>
                </a:lnTo>
                <a:lnTo>
                  <a:pt x="3411" y="467"/>
                </a:lnTo>
                <a:lnTo>
                  <a:pt x="3405" y="480"/>
                </a:lnTo>
                <a:lnTo>
                  <a:pt x="3397" y="494"/>
                </a:lnTo>
                <a:lnTo>
                  <a:pt x="3383" y="509"/>
                </a:lnTo>
                <a:lnTo>
                  <a:pt x="3383" y="522"/>
                </a:lnTo>
                <a:lnTo>
                  <a:pt x="3377" y="537"/>
                </a:lnTo>
                <a:lnTo>
                  <a:pt x="3377" y="550"/>
                </a:lnTo>
                <a:lnTo>
                  <a:pt x="3377" y="564"/>
                </a:lnTo>
                <a:lnTo>
                  <a:pt x="3377" y="578"/>
                </a:lnTo>
                <a:lnTo>
                  <a:pt x="3377" y="592"/>
                </a:lnTo>
                <a:lnTo>
                  <a:pt x="3377" y="605"/>
                </a:lnTo>
                <a:lnTo>
                  <a:pt x="3377" y="620"/>
                </a:lnTo>
                <a:lnTo>
                  <a:pt x="3377" y="633"/>
                </a:lnTo>
                <a:lnTo>
                  <a:pt x="3383" y="648"/>
                </a:lnTo>
                <a:lnTo>
                  <a:pt x="3390" y="661"/>
                </a:lnTo>
                <a:lnTo>
                  <a:pt x="3397" y="675"/>
                </a:lnTo>
                <a:lnTo>
                  <a:pt x="3402" y="694"/>
                </a:lnTo>
                <a:lnTo>
                  <a:pt x="3405" y="722"/>
                </a:lnTo>
                <a:lnTo>
                  <a:pt x="3390" y="756"/>
                </a:lnTo>
                <a:lnTo>
                  <a:pt x="3335" y="727"/>
                </a:lnTo>
                <a:lnTo>
                  <a:pt x="3333" y="749"/>
                </a:lnTo>
                <a:lnTo>
                  <a:pt x="3345" y="775"/>
                </a:lnTo>
                <a:lnTo>
                  <a:pt x="3352" y="808"/>
                </a:lnTo>
                <a:lnTo>
                  <a:pt x="3317" y="828"/>
                </a:lnTo>
                <a:lnTo>
                  <a:pt x="3246" y="865"/>
                </a:lnTo>
                <a:lnTo>
                  <a:pt x="3213" y="865"/>
                </a:lnTo>
                <a:lnTo>
                  <a:pt x="3151" y="895"/>
                </a:lnTo>
                <a:lnTo>
                  <a:pt x="3071" y="976"/>
                </a:lnTo>
                <a:lnTo>
                  <a:pt x="3067" y="1007"/>
                </a:lnTo>
                <a:lnTo>
                  <a:pt x="3042" y="1031"/>
                </a:lnTo>
                <a:lnTo>
                  <a:pt x="3044" y="1064"/>
                </a:lnTo>
                <a:lnTo>
                  <a:pt x="2989" y="1119"/>
                </a:lnTo>
                <a:lnTo>
                  <a:pt x="2932" y="1145"/>
                </a:lnTo>
                <a:lnTo>
                  <a:pt x="2881" y="1138"/>
                </a:lnTo>
                <a:lnTo>
                  <a:pt x="2844" y="1156"/>
                </a:lnTo>
                <a:lnTo>
                  <a:pt x="2852" y="1191"/>
                </a:lnTo>
                <a:lnTo>
                  <a:pt x="2828" y="1241"/>
                </a:lnTo>
                <a:lnTo>
                  <a:pt x="2792" y="1241"/>
                </a:lnTo>
                <a:lnTo>
                  <a:pt x="2746" y="1267"/>
                </a:lnTo>
                <a:lnTo>
                  <a:pt x="2688" y="1265"/>
                </a:lnTo>
                <a:lnTo>
                  <a:pt x="2668" y="1281"/>
                </a:lnTo>
                <a:lnTo>
                  <a:pt x="2499" y="1284"/>
                </a:lnTo>
                <a:lnTo>
                  <a:pt x="2446" y="1309"/>
                </a:lnTo>
                <a:lnTo>
                  <a:pt x="2385" y="1309"/>
                </a:lnTo>
                <a:lnTo>
                  <a:pt x="2354" y="1326"/>
                </a:lnTo>
                <a:lnTo>
                  <a:pt x="2329" y="1323"/>
                </a:lnTo>
                <a:lnTo>
                  <a:pt x="2247" y="1367"/>
                </a:lnTo>
                <a:lnTo>
                  <a:pt x="2159" y="1367"/>
                </a:lnTo>
                <a:lnTo>
                  <a:pt x="2135" y="1337"/>
                </a:lnTo>
                <a:lnTo>
                  <a:pt x="2082" y="1337"/>
                </a:lnTo>
                <a:lnTo>
                  <a:pt x="2057" y="1351"/>
                </a:lnTo>
                <a:lnTo>
                  <a:pt x="1969" y="1355"/>
                </a:lnTo>
                <a:lnTo>
                  <a:pt x="1880" y="1304"/>
                </a:lnTo>
                <a:lnTo>
                  <a:pt x="1861" y="1281"/>
                </a:lnTo>
                <a:lnTo>
                  <a:pt x="1807" y="1281"/>
                </a:lnTo>
                <a:lnTo>
                  <a:pt x="1758" y="1309"/>
                </a:lnTo>
                <a:lnTo>
                  <a:pt x="1726" y="1307"/>
                </a:lnTo>
                <a:lnTo>
                  <a:pt x="1696" y="1328"/>
                </a:lnTo>
                <a:lnTo>
                  <a:pt x="1637" y="1328"/>
                </a:lnTo>
                <a:lnTo>
                  <a:pt x="1628" y="1298"/>
                </a:lnTo>
                <a:lnTo>
                  <a:pt x="1595" y="1267"/>
                </a:lnTo>
                <a:lnTo>
                  <a:pt x="1584" y="1241"/>
                </a:lnTo>
                <a:lnTo>
                  <a:pt x="1564" y="1226"/>
                </a:lnTo>
                <a:lnTo>
                  <a:pt x="1531" y="1226"/>
                </a:lnTo>
                <a:lnTo>
                  <a:pt x="1478" y="1254"/>
                </a:lnTo>
                <a:lnTo>
                  <a:pt x="1446" y="1254"/>
                </a:lnTo>
                <a:lnTo>
                  <a:pt x="1423" y="1267"/>
                </a:lnTo>
                <a:lnTo>
                  <a:pt x="1393" y="1267"/>
                </a:lnTo>
                <a:lnTo>
                  <a:pt x="1370" y="1279"/>
                </a:lnTo>
                <a:lnTo>
                  <a:pt x="1252" y="1284"/>
                </a:lnTo>
                <a:lnTo>
                  <a:pt x="1196" y="1256"/>
                </a:lnTo>
                <a:lnTo>
                  <a:pt x="1058" y="1254"/>
                </a:lnTo>
                <a:lnTo>
                  <a:pt x="1031" y="1228"/>
                </a:lnTo>
                <a:lnTo>
                  <a:pt x="953" y="1228"/>
                </a:lnTo>
                <a:lnTo>
                  <a:pt x="923" y="1212"/>
                </a:lnTo>
                <a:lnTo>
                  <a:pt x="896" y="1217"/>
                </a:lnTo>
                <a:lnTo>
                  <a:pt x="872" y="1226"/>
                </a:lnTo>
                <a:lnTo>
                  <a:pt x="861" y="1261"/>
                </a:lnTo>
                <a:lnTo>
                  <a:pt x="780" y="1302"/>
                </a:lnTo>
                <a:lnTo>
                  <a:pt x="690" y="1298"/>
                </a:lnTo>
                <a:lnTo>
                  <a:pt x="665" y="1313"/>
                </a:lnTo>
                <a:lnTo>
                  <a:pt x="603" y="1313"/>
                </a:lnTo>
                <a:lnTo>
                  <a:pt x="550" y="1289"/>
                </a:lnTo>
                <a:lnTo>
                  <a:pt x="521" y="1289"/>
                </a:lnTo>
                <a:lnTo>
                  <a:pt x="495" y="1270"/>
                </a:lnTo>
                <a:lnTo>
                  <a:pt x="411" y="1272"/>
                </a:lnTo>
                <a:lnTo>
                  <a:pt x="385" y="1256"/>
                </a:lnTo>
                <a:lnTo>
                  <a:pt x="305" y="1254"/>
                </a:lnTo>
                <a:lnTo>
                  <a:pt x="247" y="1286"/>
                </a:lnTo>
                <a:lnTo>
                  <a:pt x="85" y="1281"/>
                </a:lnTo>
                <a:lnTo>
                  <a:pt x="79" y="1251"/>
                </a:lnTo>
                <a:lnTo>
                  <a:pt x="52" y="1254"/>
                </a:lnTo>
                <a:lnTo>
                  <a:pt x="52" y="1202"/>
                </a:lnTo>
                <a:lnTo>
                  <a:pt x="68" y="1177"/>
                </a:lnTo>
                <a:lnTo>
                  <a:pt x="99" y="1142"/>
                </a:lnTo>
                <a:lnTo>
                  <a:pt x="123" y="1145"/>
                </a:lnTo>
                <a:lnTo>
                  <a:pt x="112" y="1117"/>
                </a:lnTo>
                <a:lnTo>
                  <a:pt x="83" y="1103"/>
                </a:lnTo>
                <a:lnTo>
                  <a:pt x="83" y="1020"/>
                </a:lnTo>
                <a:lnTo>
                  <a:pt x="110" y="995"/>
                </a:lnTo>
                <a:lnTo>
                  <a:pt x="110" y="912"/>
                </a:lnTo>
                <a:lnTo>
                  <a:pt x="139" y="849"/>
                </a:lnTo>
                <a:lnTo>
                  <a:pt x="135" y="742"/>
                </a:lnTo>
                <a:lnTo>
                  <a:pt x="170" y="724"/>
                </a:lnTo>
                <a:lnTo>
                  <a:pt x="170" y="648"/>
                </a:lnTo>
                <a:lnTo>
                  <a:pt x="137" y="605"/>
                </a:lnTo>
                <a:lnTo>
                  <a:pt x="139" y="537"/>
                </a:lnTo>
                <a:lnTo>
                  <a:pt x="123" y="506"/>
                </a:lnTo>
                <a:lnTo>
                  <a:pt x="126" y="469"/>
                </a:lnTo>
                <a:lnTo>
                  <a:pt x="112" y="446"/>
                </a:lnTo>
                <a:lnTo>
                  <a:pt x="25" y="446"/>
                </a:lnTo>
                <a:lnTo>
                  <a:pt x="15" y="423"/>
                </a:lnTo>
                <a:lnTo>
                  <a:pt x="13" y="393"/>
                </a:lnTo>
                <a:lnTo>
                  <a:pt x="0" y="353"/>
                </a:lnTo>
                <a:lnTo>
                  <a:pt x="0" y="311"/>
                </a:lnTo>
                <a:lnTo>
                  <a:pt x="55" y="280"/>
                </a:lnTo>
                <a:lnTo>
                  <a:pt x="79" y="283"/>
                </a:lnTo>
                <a:lnTo>
                  <a:pt x="112" y="270"/>
                </a:lnTo>
                <a:lnTo>
                  <a:pt x="145" y="268"/>
                </a:lnTo>
                <a:lnTo>
                  <a:pt x="181" y="250"/>
                </a:lnTo>
                <a:lnTo>
                  <a:pt x="179" y="83"/>
                </a:lnTo>
                <a:lnTo>
                  <a:pt x="229" y="0"/>
                </a:lnTo>
                <a:close/>
              </a:path>
            </a:pathLst>
          </a:custGeom>
          <a:solidFill>
            <a:schemeClr val="bg1"/>
          </a:solidFill>
          <a:ln w="9525" cmpd="sng">
            <a:solidFill>
              <a:schemeClr val="bg1">
                <a:lumMod val="85000"/>
              </a:schemeClr>
            </a:solidFill>
            <a:prstDash val="solid"/>
            <a:round/>
            <a:headEnd/>
            <a:tailEnd/>
          </a:ln>
        </p:spPr>
        <p:txBody>
          <a:bodyPr/>
          <a:lstStyle/>
          <a:p>
            <a:endParaRPr lang="en-US" dirty="0">
              <a:solidFill>
                <a:schemeClr val="bg1">
                  <a:lumMod val="50000"/>
                </a:schemeClr>
              </a:solidFill>
            </a:endParaRPr>
          </a:p>
        </p:txBody>
      </p:sp>
      <p:sp>
        <p:nvSpPr>
          <p:cNvPr id="16525" name="Rectangle 264"/>
          <p:cNvSpPr>
            <a:spLocks noChangeArrowheads="1"/>
          </p:cNvSpPr>
          <p:nvPr/>
        </p:nvSpPr>
        <p:spPr bwMode="auto">
          <a:xfrm>
            <a:off x="5466671" y="5604792"/>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PR</a:t>
            </a:r>
            <a:endParaRPr lang="en-US" altLang="en-US" sz="2400" dirty="0">
              <a:solidFill>
                <a:schemeClr val="bg1">
                  <a:lumMod val="50000"/>
                </a:schemeClr>
              </a:solidFill>
            </a:endParaRPr>
          </a:p>
        </p:txBody>
      </p:sp>
      <p:sp>
        <p:nvSpPr>
          <p:cNvPr id="16593" name="Freeform 87"/>
          <p:cNvSpPr>
            <a:spLocks/>
          </p:cNvSpPr>
          <p:nvPr/>
        </p:nvSpPr>
        <p:spPr bwMode="auto">
          <a:xfrm>
            <a:off x="2757654" y="3780223"/>
            <a:ext cx="773214" cy="347025"/>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chemeClr val="bg1"/>
          </a:solidFill>
          <a:ln w="12700">
            <a:solidFill>
              <a:schemeClr val="bg1">
                <a:lumMod val="85000"/>
              </a:schemeClr>
            </a:solidFill>
            <a:prstDash val="solid"/>
            <a:round/>
            <a:headEnd/>
            <a:tailEnd/>
          </a:ln>
          <a:effectLst/>
        </p:spPr>
        <p:txBody>
          <a:bodyPr/>
          <a:lstStyle/>
          <a:p>
            <a:endParaRPr lang="en-US" dirty="0">
              <a:solidFill>
                <a:schemeClr val="bg1"/>
              </a:solidFill>
            </a:endParaRPr>
          </a:p>
        </p:txBody>
      </p:sp>
      <p:sp>
        <p:nvSpPr>
          <p:cNvPr id="278" name="Rectangle 207"/>
          <p:cNvSpPr>
            <a:spLocks noChangeArrowheads="1"/>
          </p:cNvSpPr>
          <p:nvPr/>
        </p:nvSpPr>
        <p:spPr bwMode="auto">
          <a:xfrm>
            <a:off x="3076904" y="3918664"/>
            <a:ext cx="10740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NE</a:t>
            </a:r>
            <a:endParaRPr lang="en-US" altLang="en-US" sz="2400" dirty="0">
              <a:solidFill>
                <a:schemeClr val="bg1">
                  <a:lumMod val="50000"/>
                </a:schemeClr>
              </a:solidFill>
            </a:endParaRPr>
          </a:p>
        </p:txBody>
      </p:sp>
      <p:grpSp>
        <p:nvGrpSpPr>
          <p:cNvPr id="283" name="Group 282"/>
          <p:cNvGrpSpPr/>
          <p:nvPr/>
        </p:nvGrpSpPr>
        <p:grpSpPr>
          <a:xfrm>
            <a:off x="2751027" y="3778531"/>
            <a:ext cx="773214" cy="347025"/>
            <a:chOff x="2737775" y="3714766"/>
            <a:chExt cx="773214" cy="347025"/>
          </a:xfrm>
        </p:grpSpPr>
        <p:sp>
          <p:nvSpPr>
            <p:cNvPr id="281" name="Freeform 87"/>
            <p:cNvSpPr>
              <a:spLocks/>
            </p:cNvSpPr>
            <p:nvPr/>
          </p:nvSpPr>
          <p:spPr bwMode="auto">
            <a:xfrm>
              <a:off x="2737775" y="3714766"/>
              <a:ext cx="773214" cy="347025"/>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rgbClr val="0094D7"/>
            </a:solidFill>
            <a:ln w="12700">
              <a:solidFill>
                <a:schemeClr val="tx1"/>
              </a:solidFill>
              <a:prstDash val="solid"/>
              <a:round/>
              <a:headEnd/>
              <a:tailEnd/>
            </a:ln>
            <a:effectLst>
              <a:outerShdw blurRad="50800" dist="38100" dir="2700000" algn="tl" rotWithShape="0">
                <a:prstClr val="black">
                  <a:alpha val="40000"/>
                </a:prstClr>
              </a:outerShdw>
            </a:effectLst>
          </p:spPr>
          <p:txBody>
            <a:bodyPr/>
            <a:lstStyle/>
            <a:p>
              <a:endParaRPr lang="en-US" dirty="0">
                <a:solidFill>
                  <a:schemeClr val="bg1"/>
                </a:solidFill>
              </a:endParaRPr>
            </a:p>
          </p:txBody>
        </p:sp>
        <p:sp>
          <p:nvSpPr>
            <p:cNvPr id="282" name="Rectangle 207"/>
            <p:cNvSpPr>
              <a:spLocks noChangeArrowheads="1"/>
            </p:cNvSpPr>
            <p:nvPr/>
          </p:nvSpPr>
          <p:spPr bwMode="auto">
            <a:xfrm>
              <a:off x="3057025" y="3853207"/>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NE</a:t>
              </a:r>
              <a:endParaRPr lang="en-US" altLang="en-US" sz="2400" dirty="0">
                <a:solidFill>
                  <a:schemeClr val="bg1"/>
                </a:solidFill>
              </a:endParaRPr>
            </a:p>
          </p:txBody>
        </p:sp>
      </p:grpSp>
    </p:spTree>
    <p:extLst>
      <p:ext uri="{BB962C8B-B14F-4D97-AF65-F5344CB8AC3E}">
        <p14:creationId xmlns:p14="http://schemas.microsoft.com/office/powerpoint/2010/main" val="8947196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155519346"/>
              </p:ext>
            </p:extLst>
          </p:nvPr>
        </p:nvGraphicFramePr>
        <p:xfrm>
          <a:off x="424955" y="1304545"/>
          <a:ext cx="8341092" cy="5161052"/>
        </p:xfrm>
        <a:graphic>
          <a:graphicData uri="http://schemas.openxmlformats.org/drawingml/2006/table">
            <a:tbl>
              <a:tblPr firstRow="1" bandRow="1">
                <a:tableStyleId>{5C22544A-7EE6-4342-B048-85BDC9FD1C3A}</a:tableStyleId>
              </a:tblPr>
              <a:tblGrid>
                <a:gridCol w="4537189"/>
                <a:gridCol w="3803903"/>
              </a:tblGrid>
              <a:tr h="438911">
                <a:tc>
                  <a:txBody>
                    <a:bodyPr/>
                    <a:lstStyle/>
                    <a:p>
                      <a:r>
                        <a:rPr lang="en-US" sz="1800" b="0" dirty="0" smtClean="0">
                          <a:solidFill>
                            <a:schemeClr val="tx1"/>
                          </a:solidFill>
                        </a:rPr>
                        <a:t>Plans may be divided into four categories.</a:t>
                      </a:r>
                      <a:endParaRPr lang="en-US" sz="1800" b="0" dirty="0">
                        <a:solidFill>
                          <a:schemeClr val="tx1"/>
                        </a:solidFill>
                      </a:endParaRPr>
                    </a:p>
                  </a:txBody>
                  <a:tcPr>
                    <a:noFill/>
                  </a:tcPr>
                </a:tc>
                <a:tc>
                  <a:txBody>
                    <a:bodyPr/>
                    <a:lstStyle/>
                    <a:p>
                      <a:endParaRPr lang="en-US" dirty="0">
                        <a:solidFill>
                          <a:schemeClr val="tx1"/>
                        </a:solidFill>
                      </a:endParaRPr>
                    </a:p>
                  </a:txBody>
                  <a:tcPr>
                    <a:noFill/>
                  </a:tcPr>
                </a:tc>
              </a:tr>
              <a:tr h="1138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rPr>
                        <a:t>Plans that operate in a single</a:t>
                      </a:r>
                      <a:r>
                        <a:rPr lang="en-US" sz="1600" b="0" baseline="0" dirty="0" smtClean="0">
                          <a:solidFill>
                            <a:schemeClr val="tx1"/>
                          </a:solidFill>
                        </a:rPr>
                        <a:t> state (E.g. Blue Cross and Blue Shield of Michigan).</a:t>
                      </a:r>
                    </a:p>
                    <a:p>
                      <a:endParaRPr lang="en-US" sz="1600" dirty="0">
                        <a:solidFill>
                          <a:schemeClr val="tx1"/>
                        </a:solidFill>
                      </a:endParaRPr>
                    </a:p>
                  </a:txBody>
                  <a:tcPr anchor="ctr">
                    <a:solidFill>
                      <a:srgbClr val="F8F2E4"/>
                    </a:solidFill>
                  </a:tcPr>
                </a:tc>
                <a:tc>
                  <a:txBody>
                    <a:bodyPr/>
                    <a:lstStyle/>
                    <a:p>
                      <a:endParaRPr lang="en-US" dirty="0">
                        <a:solidFill>
                          <a:schemeClr val="tx1"/>
                        </a:solidFill>
                      </a:endParaRPr>
                    </a:p>
                  </a:txBody>
                  <a:tcPr>
                    <a:solidFill>
                      <a:srgbClr val="F8F2E4"/>
                    </a:solidFill>
                  </a:tcPr>
                </a:tc>
              </a:tr>
              <a:tr h="1150768">
                <a:tc>
                  <a:txBody>
                    <a:bodyPr/>
                    <a:lstStyle/>
                    <a:p>
                      <a:r>
                        <a:rPr lang="en-US" sz="1600" dirty="0" smtClean="0">
                          <a:solidFill>
                            <a:schemeClr val="tx1"/>
                          </a:solidFill>
                        </a:rPr>
                        <a:t>Plans that operate</a:t>
                      </a:r>
                      <a:r>
                        <a:rPr lang="en-US" sz="1600" baseline="0" dirty="0" smtClean="0">
                          <a:solidFill>
                            <a:schemeClr val="tx1"/>
                          </a:solidFill>
                        </a:rPr>
                        <a:t> in more than one state (E.g. Health Care Services Corporation).</a:t>
                      </a:r>
                    </a:p>
                    <a:p>
                      <a:endParaRPr lang="en-US" sz="1600" baseline="0" dirty="0" smtClean="0">
                        <a:solidFill>
                          <a:schemeClr val="tx1"/>
                        </a:solidFill>
                      </a:endParaRPr>
                    </a:p>
                    <a:p>
                      <a:endParaRPr lang="en-US" sz="1600" dirty="0">
                        <a:solidFill>
                          <a:schemeClr val="tx1"/>
                        </a:solidFill>
                      </a:endParaRPr>
                    </a:p>
                  </a:txBody>
                  <a:tcPr anchor="ctr">
                    <a:solidFill>
                      <a:srgbClr val="F8F2E4"/>
                    </a:solidFill>
                  </a:tcPr>
                </a:tc>
                <a:tc>
                  <a:txBody>
                    <a:bodyPr/>
                    <a:lstStyle/>
                    <a:p>
                      <a:endParaRPr lang="en-US" dirty="0">
                        <a:solidFill>
                          <a:schemeClr val="tx1"/>
                        </a:solidFill>
                      </a:endParaRPr>
                    </a:p>
                  </a:txBody>
                  <a:tcPr>
                    <a:solidFill>
                      <a:srgbClr val="F8F2E4"/>
                    </a:solidFill>
                  </a:tcPr>
                </a:tc>
              </a:tr>
              <a:tr h="14138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Plans that share the state in which they operate with other Plans (E.g.</a:t>
                      </a:r>
                      <a:r>
                        <a:rPr lang="en-US" sz="1600" baseline="0" dirty="0" smtClean="0"/>
                        <a:t> Blue Shield of California and Anthem Blue Cross of California).</a:t>
                      </a:r>
                      <a:endParaRPr lang="en-US" sz="1600" dirty="0" smtClean="0"/>
                    </a:p>
                    <a:p>
                      <a:endParaRPr lang="en-US" sz="1600" dirty="0">
                        <a:solidFill>
                          <a:schemeClr val="tx1"/>
                        </a:solidFill>
                      </a:endParaRPr>
                    </a:p>
                  </a:txBody>
                  <a:tcPr anchor="ctr">
                    <a:solidFill>
                      <a:srgbClr val="F8F2E4"/>
                    </a:solidFill>
                  </a:tcPr>
                </a:tc>
                <a:tc>
                  <a:txBody>
                    <a:bodyPr/>
                    <a:lstStyle/>
                    <a:p>
                      <a:endParaRPr lang="en-US" dirty="0">
                        <a:solidFill>
                          <a:schemeClr val="tx1"/>
                        </a:solidFill>
                      </a:endParaRPr>
                    </a:p>
                  </a:txBody>
                  <a:tcPr>
                    <a:solidFill>
                      <a:srgbClr val="F8F2E4"/>
                    </a:solidFill>
                  </a:tcPr>
                </a:tc>
              </a:tr>
              <a:tr h="1019252">
                <a:tc>
                  <a:txBody>
                    <a:bodyPr/>
                    <a:lstStyle/>
                    <a:p>
                      <a:pPr eaLnBrk="1" hangingPunct="1">
                        <a:lnSpc>
                          <a:spcPct val="90000"/>
                        </a:lnSpc>
                        <a:spcBef>
                          <a:spcPct val="80000"/>
                        </a:spcBef>
                      </a:pPr>
                      <a:r>
                        <a:rPr lang="en-US" sz="1600" dirty="0" smtClean="0"/>
                        <a:t>Plans that are investor-owned (E.g. Anthem and Triple S).</a:t>
                      </a:r>
                      <a:endParaRPr lang="en-US" sz="1600" dirty="0"/>
                    </a:p>
                  </a:txBody>
                  <a:tcPr anchor="ctr">
                    <a:solidFill>
                      <a:srgbClr val="F8F2E4"/>
                    </a:solidFill>
                  </a:tcPr>
                </a:tc>
                <a:tc>
                  <a:txBody>
                    <a:bodyPr/>
                    <a:lstStyle/>
                    <a:p>
                      <a:endParaRPr lang="en-US" dirty="0">
                        <a:solidFill>
                          <a:schemeClr val="tx1"/>
                        </a:solidFill>
                      </a:endParaRPr>
                    </a:p>
                  </a:txBody>
                  <a:tcPr>
                    <a:solidFill>
                      <a:srgbClr val="F8F2E4"/>
                    </a:solidFill>
                  </a:tcPr>
                </a:tc>
              </a:tr>
            </a:tbl>
          </a:graphicData>
        </a:graphic>
      </p:graphicFrame>
      <p:sp>
        <p:nvSpPr>
          <p:cNvPr id="4" name="Title 3"/>
          <p:cNvSpPr>
            <a:spLocks noGrp="1"/>
          </p:cNvSpPr>
          <p:nvPr>
            <p:ph type="title"/>
          </p:nvPr>
        </p:nvSpPr>
        <p:spPr>
          <a:xfrm>
            <a:off x="481584" y="802386"/>
            <a:ext cx="8229600" cy="453390"/>
          </a:xfrm>
        </p:spPr>
        <p:txBody>
          <a:bodyPr/>
          <a:lstStyle/>
          <a:p>
            <a:r>
              <a:rPr lang="en-US" sz="2400" dirty="0" smtClean="0"/>
              <a:t>Categories of Plans</a:t>
            </a:r>
            <a:endParaRPr lang="en-US" sz="2400" dirty="0"/>
          </a:p>
        </p:txBody>
      </p:sp>
      <p:pic>
        <p:nvPicPr>
          <p:cNvPr id="6" name="Picture 185"/>
          <p:cNvPicPr>
            <a:picLocks noChangeAspect="1" noChangeArrowheads="1"/>
          </p:cNvPicPr>
          <p:nvPr/>
        </p:nvPicPr>
        <p:blipFill>
          <a:blip r:embed="rId2" cstate="print"/>
          <a:srcRect/>
          <a:stretch>
            <a:fillRect/>
          </a:stretch>
        </p:blipFill>
        <p:spPr bwMode="auto">
          <a:xfrm>
            <a:off x="5390596" y="6024637"/>
            <a:ext cx="2082512" cy="269875"/>
          </a:xfrm>
          <a:prstGeom prst="rect">
            <a:avLst/>
          </a:prstGeom>
          <a:noFill/>
          <a:ln w="9525">
            <a:noFill/>
            <a:miter lim="800000"/>
            <a:headEnd/>
            <a:tailEnd/>
          </a:ln>
        </p:spPr>
      </p:pic>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4288" y="5592815"/>
            <a:ext cx="1234317" cy="296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9"/>
          <p:cNvPicPr>
            <a:picLocks noChangeAspect="1" noChangeArrowheads="1"/>
          </p:cNvPicPr>
          <p:nvPr/>
        </p:nvPicPr>
        <p:blipFill>
          <a:blip r:embed="rId4" cstate="print"/>
          <a:srcRect/>
          <a:stretch>
            <a:fillRect/>
          </a:stretch>
        </p:blipFill>
        <p:spPr bwMode="auto">
          <a:xfrm>
            <a:off x="6289713" y="4775806"/>
            <a:ext cx="1233921" cy="418523"/>
          </a:xfrm>
          <a:prstGeom prst="rect">
            <a:avLst/>
          </a:prstGeom>
          <a:noFill/>
          <a:ln w="9525">
            <a:noFill/>
            <a:miter lim="800000"/>
            <a:headEnd/>
            <a:tailEnd/>
          </a:ln>
        </p:spPr>
      </p:pic>
      <p:pic>
        <p:nvPicPr>
          <p:cNvPr id="9" name="Picture 30"/>
          <p:cNvPicPr>
            <a:picLocks noChangeAspect="1" noChangeArrowheads="1"/>
          </p:cNvPicPr>
          <p:nvPr/>
        </p:nvPicPr>
        <p:blipFill>
          <a:blip r:embed="rId5" cstate="print"/>
          <a:srcRect/>
          <a:stretch>
            <a:fillRect/>
          </a:stretch>
        </p:blipFill>
        <p:spPr bwMode="auto">
          <a:xfrm>
            <a:off x="5773771" y="4321365"/>
            <a:ext cx="2105025" cy="334962"/>
          </a:xfrm>
          <a:prstGeom prst="rect">
            <a:avLst/>
          </a:prstGeom>
          <a:noFill/>
          <a:ln w="9525">
            <a:noFill/>
            <a:miter lim="800000"/>
            <a:headEnd/>
            <a:tailEnd/>
          </a:ln>
        </p:spPr>
      </p:pic>
      <p:sp>
        <p:nvSpPr>
          <p:cNvPr id="10" name="Freeform 179"/>
          <p:cNvSpPr>
            <a:spLocks/>
          </p:cNvSpPr>
          <p:nvPr/>
        </p:nvSpPr>
        <p:spPr bwMode="auto">
          <a:xfrm rot="21082600">
            <a:off x="5220587" y="4065855"/>
            <a:ext cx="678689" cy="1217786"/>
          </a:xfrm>
          <a:custGeom>
            <a:avLst/>
            <a:gdLst>
              <a:gd name="T0" fmla="*/ 1031 w 625"/>
              <a:gd name="T1" fmla="*/ 0 h 1017"/>
              <a:gd name="T2" fmla="*/ 7138 w 625"/>
              <a:gd name="T3" fmla="*/ 1107 h 1017"/>
              <a:gd name="T4" fmla="*/ 5745 w 625"/>
              <a:gd name="T5" fmla="*/ 6711 h 1017"/>
              <a:gd name="T6" fmla="*/ 12236 w 625"/>
              <a:gd name="T7" fmla="*/ 15203 h 1017"/>
              <a:gd name="T8" fmla="*/ 12165 w 625"/>
              <a:gd name="T9" fmla="*/ 15436 h 1017"/>
              <a:gd name="T10" fmla="*/ 12852 w 625"/>
              <a:gd name="T11" fmla="*/ 17326 h 1017"/>
              <a:gd name="T12" fmla="*/ 12078 w 625"/>
              <a:gd name="T13" fmla="*/ 17804 h 1017"/>
              <a:gd name="T14" fmla="*/ 11836 w 625"/>
              <a:gd name="T15" fmla="*/ 18908 h 1017"/>
              <a:gd name="T16" fmla="*/ 11983 w 625"/>
              <a:gd name="T17" fmla="*/ 19287 h 1017"/>
              <a:gd name="T18" fmla="*/ 11510 w 625"/>
              <a:gd name="T19" fmla="*/ 20236 h 1017"/>
              <a:gd name="T20" fmla="*/ 11205 w 625"/>
              <a:gd name="T21" fmla="*/ 20004 h 1017"/>
              <a:gd name="T22" fmla="*/ 11367 w 625"/>
              <a:gd name="T23" fmla="*/ 19692 h 1017"/>
              <a:gd name="T24" fmla="*/ 7462 w 625"/>
              <a:gd name="T25" fmla="*/ 19287 h 1017"/>
              <a:gd name="T26" fmla="*/ 7367 w 625"/>
              <a:gd name="T27" fmla="*/ 19080 h 1017"/>
              <a:gd name="T28" fmla="*/ 7227 w 625"/>
              <a:gd name="T29" fmla="*/ 18202 h 1017"/>
              <a:gd name="T30" fmla="*/ 7227 w 625"/>
              <a:gd name="T31" fmla="*/ 17872 h 1017"/>
              <a:gd name="T32" fmla="*/ 5490 w 625"/>
              <a:gd name="T33" fmla="*/ 15996 h 1017"/>
              <a:gd name="T34" fmla="*/ 2827 w 625"/>
              <a:gd name="T35" fmla="*/ 14421 h 1017"/>
              <a:gd name="T36" fmla="*/ 2939 w 625"/>
              <a:gd name="T37" fmla="*/ 13546 h 1017"/>
              <a:gd name="T38" fmla="*/ 1253 w 625"/>
              <a:gd name="T39" fmla="*/ 10554 h 1017"/>
              <a:gd name="T40" fmla="*/ 1941 w 625"/>
              <a:gd name="T41" fmla="*/ 10169 h 1017"/>
              <a:gd name="T42" fmla="*/ 1830 w 625"/>
              <a:gd name="T43" fmla="*/ 9804 h 1017"/>
              <a:gd name="T44" fmla="*/ 1031 w 625"/>
              <a:gd name="T45" fmla="*/ 9614 h 1017"/>
              <a:gd name="T46" fmla="*/ 1253 w 625"/>
              <a:gd name="T47" fmla="*/ 8265 h 1017"/>
              <a:gd name="T48" fmla="*/ 1941 w 625"/>
              <a:gd name="T49" fmla="*/ 8653 h 1017"/>
              <a:gd name="T50" fmla="*/ 1602 w 625"/>
              <a:gd name="T51" fmla="*/ 7436 h 1017"/>
              <a:gd name="T52" fmla="*/ 1253 w 625"/>
              <a:gd name="T53" fmla="*/ 7798 h 1017"/>
              <a:gd name="T54" fmla="*/ 726 w 625"/>
              <a:gd name="T55" fmla="*/ 7340 h 1017"/>
              <a:gd name="T56" fmla="*/ 317 w 625"/>
              <a:gd name="T57" fmla="*/ 6060 h 1017"/>
              <a:gd name="T58" fmla="*/ 317 w 625"/>
              <a:gd name="T59" fmla="*/ 4717 h 1017"/>
              <a:gd name="T60" fmla="*/ 561 w 625"/>
              <a:gd name="T61" fmla="*/ 3785 h 1017"/>
              <a:gd name="T62" fmla="*/ 4 w 625"/>
              <a:gd name="T63" fmla="*/ 2770 h 1017"/>
              <a:gd name="T64" fmla="*/ 0 w 625"/>
              <a:gd name="T65" fmla="*/ 2633 h 1017"/>
              <a:gd name="T66" fmla="*/ 1031 w 625"/>
              <a:gd name="T67" fmla="*/ 1 h 1017"/>
              <a:gd name="T68" fmla="*/ 1031 w 625"/>
              <a:gd name="T69" fmla="*/ 1 h 10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25"/>
              <a:gd name="T106" fmla="*/ 0 h 1017"/>
              <a:gd name="T107" fmla="*/ 625 w 625"/>
              <a:gd name="T108" fmla="*/ 1017 h 10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25" h="1017">
                <a:moveTo>
                  <a:pt x="51" y="0"/>
                </a:moveTo>
                <a:lnTo>
                  <a:pt x="347" y="56"/>
                </a:lnTo>
                <a:lnTo>
                  <a:pt x="279" y="337"/>
                </a:lnTo>
                <a:lnTo>
                  <a:pt x="596" y="765"/>
                </a:lnTo>
                <a:lnTo>
                  <a:pt x="592" y="776"/>
                </a:lnTo>
                <a:lnTo>
                  <a:pt x="625" y="871"/>
                </a:lnTo>
                <a:lnTo>
                  <a:pt x="588" y="894"/>
                </a:lnTo>
                <a:lnTo>
                  <a:pt x="576" y="950"/>
                </a:lnTo>
                <a:lnTo>
                  <a:pt x="584" y="970"/>
                </a:lnTo>
                <a:lnTo>
                  <a:pt x="560" y="1017"/>
                </a:lnTo>
                <a:lnTo>
                  <a:pt x="545" y="1005"/>
                </a:lnTo>
                <a:lnTo>
                  <a:pt x="553" y="990"/>
                </a:lnTo>
                <a:lnTo>
                  <a:pt x="363" y="970"/>
                </a:lnTo>
                <a:lnTo>
                  <a:pt x="359" y="958"/>
                </a:lnTo>
                <a:lnTo>
                  <a:pt x="351" y="914"/>
                </a:lnTo>
                <a:lnTo>
                  <a:pt x="351" y="898"/>
                </a:lnTo>
                <a:lnTo>
                  <a:pt x="268" y="804"/>
                </a:lnTo>
                <a:lnTo>
                  <a:pt x="138" y="724"/>
                </a:lnTo>
                <a:lnTo>
                  <a:pt x="142" y="681"/>
                </a:lnTo>
                <a:lnTo>
                  <a:pt x="62" y="531"/>
                </a:lnTo>
                <a:lnTo>
                  <a:pt x="94" y="511"/>
                </a:lnTo>
                <a:lnTo>
                  <a:pt x="90" y="492"/>
                </a:lnTo>
                <a:lnTo>
                  <a:pt x="51" y="484"/>
                </a:lnTo>
                <a:lnTo>
                  <a:pt x="62" y="416"/>
                </a:lnTo>
                <a:lnTo>
                  <a:pt x="94" y="435"/>
                </a:lnTo>
                <a:lnTo>
                  <a:pt x="78" y="373"/>
                </a:lnTo>
                <a:lnTo>
                  <a:pt x="62" y="392"/>
                </a:lnTo>
                <a:lnTo>
                  <a:pt x="35" y="369"/>
                </a:lnTo>
                <a:lnTo>
                  <a:pt x="15" y="305"/>
                </a:lnTo>
                <a:lnTo>
                  <a:pt x="15" y="238"/>
                </a:lnTo>
                <a:lnTo>
                  <a:pt x="27" y="191"/>
                </a:lnTo>
                <a:lnTo>
                  <a:pt x="4" y="139"/>
                </a:lnTo>
                <a:lnTo>
                  <a:pt x="0" y="131"/>
                </a:lnTo>
                <a:lnTo>
                  <a:pt x="51" y="1"/>
                </a:lnTo>
              </a:path>
            </a:pathLst>
          </a:custGeom>
          <a:solidFill>
            <a:srgbClr val="CCECFF"/>
          </a:solidFill>
          <a:ln w="12700" cap="flat" cmpd="sng">
            <a:solidFill>
              <a:schemeClr val="hlink"/>
            </a:solidFill>
            <a:prstDash val="solid"/>
            <a:round/>
            <a:headEnd type="none" w="med" len="med"/>
            <a:tailEnd type="none" w="med" len="med"/>
          </a:ln>
          <a:effectLst>
            <a:outerShdw blurRad="50800" dist="38100" dir="8100000" algn="tr" rotWithShape="0">
              <a:prstClr val="black">
                <a:alpha val="40000"/>
              </a:prstClr>
            </a:outerShdw>
          </a:effectLst>
        </p:spPr>
        <p:txBody>
          <a:bodyPr/>
          <a:lstStyle/>
          <a:p>
            <a:endParaRPr lang="en-US" dirty="0"/>
          </a:p>
        </p:txBody>
      </p:sp>
      <p:sp>
        <p:nvSpPr>
          <p:cNvPr id="11" name="Text Box 180"/>
          <p:cNvSpPr txBox="1">
            <a:spLocks noChangeArrowheads="1"/>
          </p:cNvSpPr>
          <p:nvPr/>
        </p:nvSpPr>
        <p:spPr bwMode="auto">
          <a:xfrm>
            <a:off x="5274285" y="4632960"/>
            <a:ext cx="487795" cy="261610"/>
          </a:xfrm>
          <a:prstGeom prst="rect">
            <a:avLst/>
          </a:prstGeom>
          <a:noFill/>
          <a:ln w="9525">
            <a:noFill/>
            <a:miter lim="800000"/>
            <a:headEnd/>
            <a:tailEnd/>
          </a:ln>
        </p:spPr>
        <p:txBody>
          <a:bodyPr>
            <a:spAutoFit/>
          </a:bodyPr>
          <a:lstStyle/>
          <a:p>
            <a:pPr algn="ctr">
              <a:spcBef>
                <a:spcPct val="50000"/>
              </a:spcBef>
            </a:pPr>
            <a:r>
              <a:rPr lang="en-US" sz="1100" i="1" dirty="0"/>
              <a:t>CA</a:t>
            </a:r>
          </a:p>
        </p:txBody>
      </p:sp>
      <p:sp>
        <p:nvSpPr>
          <p:cNvPr id="22" name="Freeform 88"/>
          <p:cNvSpPr>
            <a:spLocks/>
          </p:cNvSpPr>
          <p:nvPr/>
        </p:nvSpPr>
        <p:spPr bwMode="auto">
          <a:xfrm rot="275956">
            <a:off x="5654119" y="1984669"/>
            <a:ext cx="590393" cy="771446"/>
          </a:xfrm>
          <a:custGeom>
            <a:avLst/>
            <a:gdLst>
              <a:gd name="T0" fmla="*/ 14063122 w 317"/>
              <a:gd name="T1" fmla="*/ 17449455 h 416"/>
              <a:gd name="T2" fmla="*/ 8678481 w 317"/>
              <a:gd name="T3" fmla="*/ 18000490 h 416"/>
              <a:gd name="T4" fmla="*/ 428660 w 317"/>
              <a:gd name="T5" fmla="*/ 18972352 h 416"/>
              <a:gd name="T6" fmla="*/ 428660 w 317"/>
              <a:gd name="T7" fmla="*/ 18779103 h 416"/>
              <a:gd name="T8" fmla="*/ 2471038 w 317"/>
              <a:gd name="T9" fmla="*/ 15121394 h 416"/>
              <a:gd name="T10" fmla="*/ 0 w 317"/>
              <a:gd name="T11" fmla="*/ 8282862 h 416"/>
              <a:gd name="T12" fmla="*/ 2471038 w 317"/>
              <a:gd name="T13" fmla="*/ 2325457 h 416"/>
              <a:gd name="T14" fmla="*/ 2471038 w 317"/>
              <a:gd name="T15" fmla="*/ 3044238 h 416"/>
              <a:gd name="T16" fmla="*/ 3260916 w 317"/>
              <a:gd name="T17" fmla="*/ 3983748 h 416"/>
              <a:gd name="T18" fmla="*/ 4700243 w 317"/>
              <a:gd name="T19" fmla="*/ 0 h 416"/>
              <a:gd name="T20" fmla="*/ 10528000 w 317"/>
              <a:gd name="T21" fmla="*/ 1301631 h 416"/>
              <a:gd name="T22" fmla="*/ 11714058 w 317"/>
              <a:gd name="T23" fmla="*/ 4753194 h 416"/>
              <a:gd name="T24" fmla="*/ 9906694 w 317"/>
              <a:gd name="T25" fmla="*/ 8831342 h 416"/>
              <a:gd name="T26" fmla="*/ 11091377 w 317"/>
              <a:gd name="T27" fmla="*/ 9044243 h 416"/>
              <a:gd name="T28" fmla="*/ 13658809 w 317"/>
              <a:gd name="T29" fmla="*/ 6164491 h 416"/>
              <a:gd name="T30" fmla="*/ 16520649 w 317"/>
              <a:gd name="T31" fmla="*/ 9591366 h 416"/>
              <a:gd name="T32" fmla="*/ 16277621 w 317"/>
              <a:gd name="T33" fmla="*/ 12128723 h 416"/>
              <a:gd name="T34" fmla="*/ 15478012 w 317"/>
              <a:gd name="T35" fmla="*/ 13344526 h 416"/>
              <a:gd name="T36" fmla="*/ 14063122 w 317"/>
              <a:gd name="T37" fmla="*/ 17449455 h 416"/>
              <a:gd name="T38" fmla="*/ 14063122 w 317"/>
              <a:gd name="T39" fmla="*/ 17449455 h 4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7"/>
              <a:gd name="T61" fmla="*/ 0 h 416"/>
              <a:gd name="T62" fmla="*/ 317 w 317"/>
              <a:gd name="T63" fmla="*/ 416 h 4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7" h="416">
                <a:moveTo>
                  <a:pt x="270" y="383"/>
                </a:moveTo>
                <a:lnTo>
                  <a:pt x="166" y="395"/>
                </a:lnTo>
                <a:lnTo>
                  <a:pt x="8" y="416"/>
                </a:lnTo>
                <a:lnTo>
                  <a:pt x="8" y="412"/>
                </a:lnTo>
                <a:lnTo>
                  <a:pt x="47" y="332"/>
                </a:lnTo>
                <a:lnTo>
                  <a:pt x="0" y="182"/>
                </a:lnTo>
                <a:lnTo>
                  <a:pt x="47" y="51"/>
                </a:lnTo>
                <a:lnTo>
                  <a:pt x="47" y="67"/>
                </a:lnTo>
                <a:lnTo>
                  <a:pt x="63" y="88"/>
                </a:lnTo>
                <a:lnTo>
                  <a:pt x="90" y="0"/>
                </a:lnTo>
                <a:lnTo>
                  <a:pt x="202" y="28"/>
                </a:lnTo>
                <a:lnTo>
                  <a:pt x="225" y="104"/>
                </a:lnTo>
                <a:lnTo>
                  <a:pt x="190" y="194"/>
                </a:lnTo>
                <a:lnTo>
                  <a:pt x="213" y="198"/>
                </a:lnTo>
                <a:lnTo>
                  <a:pt x="262" y="135"/>
                </a:lnTo>
                <a:lnTo>
                  <a:pt x="317" y="210"/>
                </a:lnTo>
                <a:lnTo>
                  <a:pt x="313" y="266"/>
                </a:lnTo>
                <a:lnTo>
                  <a:pt x="297" y="293"/>
                </a:lnTo>
                <a:lnTo>
                  <a:pt x="270" y="383"/>
                </a:lnTo>
              </a:path>
            </a:pathLst>
          </a:custGeom>
          <a:solidFill>
            <a:srgbClr val="CCECFF"/>
          </a:solidFill>
          <a:ln w="12700" cmpd="sng">
            <a:solidFill>
              <a:schemeClr val="hlink"/>
            </a:solidFill>
            <a:prstDash val="solid"/>
            <a:round/>
            <a:headEnd/>
            <a:tailEnd/>
          </a:ln>
          <a:effectLst>
            <a:outerShdw blurRad="50800" dist="38100" dir="8100000" algn="tr" rotWithShape="0">
              <a:prstClr val="black">
                <a:alpha val="40000"/>
              </a:prstClr>
            </a:outerShdw>
          </a:effectLst>
        </p:spPr>
        <p:txBody>
          <a:bodyPr/>
          <a:lstStyle/>
          <a:p>
            <a:endParaRPr lang="en-US" dirty="0"/>
          </a:p>
        </p:txBody>
      </p:sp>
      <p:sp>
        <p:nvSpPr>
          <p:cNvPr id="23" name="Freeform 100"/>
          <p:cNvSpPr>
            <a:spLocks/>
          </p:cNvSpPr>
          <p:nvPr/>
        </p:nvSpPr>
        <p:spPr bwMode="auto">
          <a:xfrm rot="275956">
            <a:off x="5195664" y="1816813"/>
            <a:ext cx="601285" cy="419835"/>
          </a:xfrm>
          <a:custGeom>
            <a:avLst/>
            <a:gdLst>
              <a:gd name="T0" fmla="*/ 11975035 w 431"/>
              <a:gd name="T1" fmla="*/ 16126453 h 249"/>
              <a:gd name="T2" fmla="*/ 10081486 w 431"/>
              <a:gd name="T3" fmla="*/ 10193010 h 249"/>
              <a:gd name="T4" fmla="*/ 8258212 w 431"/>
              <a:gd name="T5" fmla="*/ 10193010 h 249"/>
              <a:gd name="T6" fmla="*/ 280032 w 431"/>
              <a:gd name="T7" fmla="*/ 8425914 h 249"/>
              <a:gd name="T8" fmla="*/ 0 w 431"/>
              <a:gd name="T9" fmla="*/ 7976310 h 249"/>
              <a:gd name="T10" fmla="*/ 0 w 431"/>
              <a:gd name="T11" fmla="*/ 7680262 h 249"/>
              <a:gd name="T12" fmla="*/ 280032 w 431"/>
              <a:gd name="T13" fmla="*/ 6902011 h 249"/>
              <a:gd name="T14" fmla="*/ 9260819 w 431"/>
              <a:gd name="T15" fmla="*/ 0 h 249"/>
              <a:gd name="T16" fmla="*/ 10883945 w 431"/>
              <a:gd name="T17" fmla="*/ 465993 h 249"/>
              <a:gd name="T18" fmla="*/ 9260819 w 431"/>
              <a:gd name="T19" fmla="*/ 3297522 h 249"/>
              <a:gd name="T20" fmla="*/ 9030950 w 431"/>
              <a:gd name="T21" fmla="*/ 4384880 h 249"/>
              <a:gd name="T22" fmla="*/ 9260819 w 431"/>
              <a:gd name="T23" fmla="*/ 3759858 h 249"/>
              <a:gd name="T24" fmla="*/ 10081486 w 431"/>
              <a:gd name="T25" fmla="*/ 3759858 h 249"/>
              <a:gd name="T26" fmla="*/ 12444195 w 431"/>
              <a:gd name="T27" fmla="*/ 5877928 h 249"/>
              <a:gd name="T28" fmla="*/ 12941603 w 431"/>
              <a:gd name="T29" fmla="*/ 5326710 h 249"/>
              <a:gd name="T30" fmla="*/ 15691047 w 431"/>
              <a:gd name="T31" fmla="*/ 5326710 h 249"/>
              <a:gd name="T32" fmla="*/ 15997445 w 431"/>
              <a:gd name="T33" fmla="*/ 4661557 h 249"/>
              <a:gd name="T34" fmla="*/ 16803664 w 431"/>
              <a:gd name="T35" fmla="*/ 4661557 h 249"/>
              <a:gd name="T36" fmla="*/ 21499343 w 431"/>
              <a:gd name="T37" fmla="*/ 2998583 h 249"/>
              <a:gd name="T38" fmla="*/ 22839237 w 431"/>
              <a:gd name="T39" fmla="*/ 4384880 h 249"/>
              <a:gd name="T40" fmla="*/ 26887490 w 431"/>
              <a:gd name="T41" fmla="*/ 3759858 h 249"/>
              <a:gd name="T42" fmla="*/ 27689123 w 431"/>
              <a:gd name="T43" fmla="*/ 4855893 h 249"/>
              <a:gd name="T44" fmla="*/ 28938969 w 431"/>
              <a:gd name="T45" fmla="*/ 6659609 h 249"/>
              <a:gd name="T46" fmla="*/ 14647316 w 431"/>
              <a:gd name="T47" fmla="*/ 9414386 h 249"/>
              <a:gd name="T48" fmla="*/ 11975035 w 431"/>
              <a:gd name="T49" fmla="*/ 16126453 h 249"/>
              <a:gd name="T50" fmla="*/ 11975035 w 431"/>
              <a:gd name="T51" fmla="*/ 16126453 h 2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31"/>
              <a:gd name="T79" fmla="*/ 0 h 249"/>
              <a:gd name="T80" fmla="*/ 431 w 431"/>
              <a:gd name="T81" fmla="*/ 249 h 24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31" h="249">
                <a:moveTo>
                  <a:pt x="178" y="249"/>
                </a:moveTo>
                <a:lnTo>
                  <a:pt x="150" y="158"/>
                </a:lnTo>
                <a:lnTo>
                  <a:pt x="123" y="158"/>
                </a:lnTo>
                <a:lnTo>
                  <a:pt x="4" y="130"/>
                </a:lnTo>
                <a:lnTo>
                  <a:pt x="0" y="123"/>
                </a:lnTo>
                <a:lnTo>
                  <a:pt x="0" y="119"/>
                </a:lnTo>
                <a:lnTo>
                  <a:pt x="4" y="107"/>
                </a:lnTo>
                <a:lnTo>
                  <a:pt x="138" y="0"/>
                </a:lnTo>
                <a:lnTo>
                  <a:pt x="162" y="7"/>
                </a:lnTo>
                <a:lnTo>
                  <a:pt x="138" y="51"/>
                </a:lnTo>
                <a:lnTo>
                  <a:pt x="134" y="68"/>
                </a:lnTo>
                <a:lnTo>
                  <a:pt x="138" y="58"/>
                </a:lnTo>
                <a:lnTo>
                  <a:pt x="150" y="58"/>
                </a:lnTo>
                <a:lnTo>
                  <a:pt x="185" y="91"/>
                </a:lnTo>
                <a:lnTo>
                  <a:pt x="193" y="83"/>
                </a:lnTo>
                <a:lnTo>
                  <a:pt x="234" y="83"/>
                </a:lnTo>
                <a:lnTo>
                  <a:pt x="238" y="72"/>
                </a:lnTo>
                <a:lnTo>
                  <a:pt x="250" y="72"/>
                </a:lnTo>
                <a:lnTo>
                  <a:pt x="320" y="47"/>
                </a:lnTo>
                <a:lnTo>
                  <a:pt x="340" y="68"/>
                </a:lnTo>
                <a:lnTo>
                  <a:pt x="400" y="58"/>
                </a:lnTo>
                <a:lnTo>
                  <a:pt x="412" y="75"/>
                </a:lnTo>
                <a:lnTo>
                  <a:pt x="431" y="103"/>
                </a:lnTo>
                <a:lnTo>
                  <a:pt x="218" y="146"/>
                </a:lnTo>
                <a:lnTo>
                  <a:pt x="178" y="249"/>
                </a:lnTo>
              </a:path>
            </a:pathLst>
          </a:custGeom>
          <a:solidFill>
            <a:srgbClr val="CCECFF"/>
          </a:solidFill>
          <a:ln w="12700" cmpd="sng">
            <a:solidFill>
              <a:schemeClr val="hlink"/>
            </a:solidFill>
            <a:prstDash val="solid"/>
            <a:round/>
            <a:headEnd/>
            <a:tailEnd/>
          </a:ln>
          <a:effectLst>
            <a:outerShdw blurRad="50800" dist="38100" dir="8100000" algn="tr" rotWithShape="0">
              <a:prstClr val="black">
                <a:alpha val="40000"/>
              </a:prstClr>
            </a:outerShdw>
          </a:effectLst>
        </p:spPr>
        <p:txBody>
          <a:bodyPr/>
          <a:lstStyle/>
          <a:p>
            <a:endParaRPr lang="en-US" dirty="0"/>
          </a:p>
        </p:txBody>
      </p:sp>
      <p:sp>
        <p:nvSpPr>
          <p:cNvPr id="24" name="Text Box 172"/>
          <p:cNvSpPr txBox="1">
            <a:spLocks noChangeArrowheads="1"/>
          </p:cNvSpPr>
          <p:nvPr/>
        </p:nvSpPr>
        <p:spPr bwMode="auto">
          <a:xfrm>
            <a:off x="5608956" y="2228850"/>
            <a:ext cx="536575" cy="261610"/>
          </a:xfrm>
          <a:prstGeom prst="rect">
            <a:avLst/>
          </a:prstGeom>
          <a:noFill/>
          <a:ln w="9525">
            <a:noFill/>
            <a:miter lim="800000"/>
            <a:headEnd/>
            <a:tailEnd/>
          </a:ln>
        </p:spPr>
        <p:txBody>
          <a:bodyPr>
            <a:spAutoFit/>
          </a:bodyPr>
          <a:lstStyle/>
          <a:p>
            <a:pPr algn="ctr">
              <a:spcBef>
                <a:spcPct val="50000"/>
              </a:spcBef>
            </a:pPr>
            <a:r>
              <a:rPr lang="en-US" sz="1100" i="1" dirty="0"/>
              <a:t>MI</a:t>
            </a:r>
          </a:p>
        </p:txBody>
      </p:sp>
      <p:pic>
        <p:nvPicPr>
          <p:cNvPr id="25" name="Picture 34"/>
          <p:cNvPicPr>
            <a:picLocks noChangeAspect="1" noChangeArrowheads="1"/>
          </p:cNvPicPr>
          <p:nvPr/>
        </p:nvPicPr>
        <p:blipFill>
          <a:blip r:embed="rId6" cstate="print"/>
          <a:srcRect/>
          <a:stretch>
            <a:fillRect/>
          </a:stretch>
        </p:blipFill>
        <p:spPr bwMode="auto">
          <a:xfrm>
            <a:off x="6308789" y="1837563"/>
            <a:ext cx="1679575" cy="538163"/>
          </a:xfrm>
          <a:prstGeom prst="rect">
            <a:avLst/>
          </a:prstGeom>
          <a:noFill/>
          <a:ln w="9525">
            <a:noFill/>
            <a:miter lim="800000"/>
            <a:headEnd/>
            <a:tailEnd/>
          </a:ln>
        </p:spPr>
      </p:pic>
      <p:pic>
        <p:nvPicPr>
          <p:cNvPr id="26" name="Picture 32"/>
          <p:cNvPicPr>
            <a:picLocks noChangeAspect="1" noChangeArrowheads="1"/>
          </p:cNvPicPr>
          <p:nvPr/>
        </p:nvPicPr>
        <p:blipFill>
          <a:blip r:embed="rId7" cstate="print"/>
          <a:srcRect/>
          <a:stretch>
            <a:fillRect/>
          </a:stretch>
        </p:blipFill>
        <p:spPr bwMode="auto">
          <a:xfrm>
            <a:off x="4954254" y="2890192"/>
            <a:ext cx="2359185" cy="294599"/>
          </a:xfrm>
          <a:prstGeom prst="rect">
            <a:avLst/>
          </a:prstGeom>
          <a:noFill/>
          <a:ln w="9525">
            <a:noFill/>
            <a:miter lim="800000"/>
            <a:headEnd/>
            <a:tailEnd/>
          </a:ln>
        </p:spPr>
      </p:pic>
      <p:sp>
        <p:nvSpPr>
          <p:cNvPr id="27" name="Freeform 104"/>
          <p:cNvSpPr>
            <a:spLocks/>
          </p:cNvSpPr>
          <p:nvPr/>
        </p:nvSpPr>
        <p:spPr bwMode="auto">
          <a:xfrm>
            <a:off x="8356795" y="3061621"/>
            <a:ext cx="293742" cy="432816"/>
          </a:xfrm>
          <a:custGeom>
            <a:avLst/>
            <a:gdLst>
              <a:gd name="T0" fmla="*/ 12 w 328"/>
              <a:gd name="T1" fmla="*/ 28 h 531"/>
              <a:gd name="T2" fmla="*/ 10 w 328"/>
              <a:gd name="T3" fmla="*/ 28 h 531"/>
              <a:gd name="T4" fmla="*/ 10 w 328"/>
              <a:gd name="T5" fmla="*/ 25 h 531"/>
              <a:gd name="T6" fmla="*/ 10 w 328"/>
              <a:gd name="T7" fmla="*/ 25 h 531"/>
              <a:gd name="T8" fmla="*/ 6 w 328"/>
              <a:gd name="T9" fmla="*/ 22 h 531"/>
              <a:gd name="T10" fmla="*/ 6 w 328"/>
              <a:gd name="T11" fmla="*/ 21 h 531"/>
              <a:gd name="T12" fmla="*/ 5 w 328"/>
              <a:gd name="T13" fmla="*/ 18 h 531"/>
              <a:gd name="T14" fmla="*/ 5 w 328"/>
              <a:gd name="T15" fmla="*/ 19 h 531"/>
              <a:gd name="T16" fmla="*/ 5 w 328"/>
              <a:gd name="T17" fmla="*/ 15 h 531"/>
              <a:gd name="T18" fmla="*/ 0 w 328"/>
              <a:gd name="T19" fmla="*/ 13 h 531"/>
              <a:gd name="T20" fmla="*/ 5 w 328"/>
              <a:gd name="T21" fmla="*/ 12 h 531"/>
              <a:gd name="T22" fmla="*/ 5 w 328"/>
              <a:gd name="T23" fmla="*/ 8 h 531"/>
              <a:gd name="T24" fmla="*/ 5 w 328"/>
              <a:gd name="T25" fmla="*/ 6 h 531"/>
              <a:gd name="T26" fmla="*/ 5 w 328"/>
              <a:gd name="T27" fmla="*/ 5 h 531"/>
              <a:gd name="T28" fmla="*/ 5 w 328"/>
              <a:gd name="T29" fmla="*/ 5 h 531"/>
              <a:gd name="T30" fmla="*/ 5 w 328"/>
              <a:gd name="T31" fmla="*/ 5 h 531"/>
              <a:gd name="T32" fmla="*/ 5 w 328"/>
              <a:gd name="T33" fmla="*/ 5 h 531"/>
              <a:gd name="T34" fmla="*/ 13 w 328"/>
              <a:gd name="T35" fmla="*/ 0 h 531"/>
              <a:gd name="T36" fmla="*/ 13 w 328"/>
              <a:gd name="T37" fmla="*/ 4 h 531"/>
              <a:gd name="T38" fmla="*/ 14 w 328"/>
              <a:gd name="T39" fmla="*/ 5 h 531"/>
              <a:gd name="T40" fmla="*/ 14 w 328"/>
              <a:gd name="T41" fmla="*/ 5 h 531"/>
              <a:gd name="T42" fmla="*/ 15 w 328"/>
              <a:gd name="T43" fmla="*/ 15 h 531"/>
              <a:gd name="T44" fmla="*/ 15 w 328"/>
              <a:gd name="T45" fmla="*/ 16 h 531"/>
              <a:gd name="T46" fmla="*/ 17 w 328"/>
              <a:gd name="T47" fmla="*/ 17 h 531"/>
              <a:gd name="T48" fmla="*/ 15 w 328"/>
              <a:gd name="T49" fmla="*/ 23 h 531"/>
              <a:gd name="T50" fmla="*/ 14 w 328"/>
              <a:gd name="T51" fmla="*/ 28 h 531"/>
              <a:gd name="T52" fmla="*/ 13 w 328"/>
              <a:gd name="T53" fmla="*/ 26 h 531"/>
              <a:gd name="T54" fmla="*/ 12 w 328"/>
              <a:gd name="T55" fmla="*/ 28 h 531"/>
              <a:gd name="T56" fmla="*/ 12 w 328"/>
              <a:gd name="T57" fmla="*/ 28 h 531"/>
              <a:gd name="T58" fmla="*/ 12 w 328"/>
              <a:gd name="T59" fmla="*/ 28 h 53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8"/>
              <a:gd name="T91" fmla="*/ 0 h 531"/>
              <a:gd name="T92" fmla="*/ 328 w 328"/>
              <a:gd name="T93" fmla="*/ 531 h 53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8" h="531">
                <a:moveTo>
                  <a:pt x="217" y="515"/>
                </a:moveTo>
                <a:lnTo>
                  <a:pt x="193" y="515"/>
                </a:lnTo>
                <a:lnTo>
                  <a:pt x="193" y="495"/>
                </a:lnTo>
                <a:lnTo>
                  <a:pt x="177" y="474"/>
                </a:lnTo>
                <a:lnTo>
                  <a:pt x="123" y="420"/>
                </a:lnTo>
                <a:lnTo>
                  <a:pt x="130" y="388"/>
                </a:lnTo>
                <a:lnTo>
                  <a:pt x="119" y="340"/>
                </a:lnTo>
                <a:lnTo>
                  <a:pt x="87" y="353"/>
                </a:lnTo>
                <a:lnTo>
                  <a:pt x="23" y="285"/>
                </a:lnTo>
                <a:lnTo>
                  <a:pt x="0" y="250"/>
                </a:lnTo>
                <a:lnTo>
                  <a:pt x="7" y="226"/>
                </a:lnTo>
                <a:lnTo>
                  <a:pt x="39" y="154"/>
                </a:lnTo>
                <a:lnTo>
                  <a:pt x="31" y="131"/>
                </a:lnTo>
                <a:lnTo>
                  <a:pt x="75" y="103"/>
                </a:lnTo>
                <a:lnTo>
                  <a:pt x="79" y="52"/>
                </a:lnTo>
                <a:lnTo>
                  <a:pt x="66" y="43"/>
                </a:lnTo>
                <a:lnTo>
                  <a:pt x="47" y="27"/>
                </a:lnTo>
                <a:lnTo>
                  <a:pt x="249" y="0"/>
                </a:lnTo>
                <a:lnTo>
                  <a:pt x="249" y="4"/>
                </a:lnTo>
                <a:lnTo>
                  <a:pt x="265" y="56"/>
                </a:lnTo>
                <a:lnTo>
                  <a:pt x="273" y="60"/>
                </a:lnTo>
                <a:lnTo>
                  <a:pt x="312" y="301"/>
                </a:lnTo>
                <a:lnTo>
                  <a:pt x="312" y="316"/>
                </a:lnTo>
                <a:lnTo>
                  <a:pt x="328" y="336"/>
                </a:lnTo>
                <a:lnTo>
                  <a:pt x="296" y="447"/>
                </a:lnTo>
                <a:lnTo>
                  <a:pt x="273" y="527"/>
                </a:lnTo>
                <a:lnTo>
                  <a:pt x="236" y="503"/>
                </a:lnTo>
                <a:lnTo>
                  <a:pt x="217" y="531"/>
                </a:lnTo>
                <a:lnTo>
                  <a:pt x="217" y="515"/>
                </a:lnTo>
              </a:path>
            </a:pathLst>
          </a:custGeom>
          <a:solidFill>
            <a:srgbClr val="CCECFF"/>
          </a:solidFill>
          <a:ln w="12700" cap="flat" cmpd="sng">
            <a:solidFill>
              <a:schemeClr val="hlink"/>
            </a:solidFill>
            <a:prstDash val="solid"/>
            <a:round/>
            <a:headEnd type="none" w="med" len="med"/>
            <a:tailEnd type="none" w="med" len="med"/>
          </a:ln>
          <a:effectLst>
            <a:outerShdw blurRad="50800" dist="38100" dir="8100000" algn="tr" rotWithShape="0">
              <a:prstClr val="black">
                <a:alpha val="40000"/>
              </a:prstClr>
            </a:outerShdw>
          </a:effectLst>
        </p:spPr>
        <p:txBody>
          <a:bodyPr/>
          <a:lstStyle/>
          <a:p>
            <a:endParaRPr lang="en-US" dirty="0"/>
          </a:p>
        </p:txBody>
      </p:sp>
      <p:grpSp>
        <p:nvGrpSpPr>
          <p:cNvPr id="28" name="Group 174"/>
          <p:cNvGrpSpPr>
            <a:grpSpLocks/>
          </p:cNvGrpSpPr>
          <p:nvPr/>
        </p:nvGrpSpPr>
        <p:grpSpPr bwMode="auto">
          <a:xfrm>
            <a:off x="7297275" y="3040515"/>
            <a:ext cx="1085270" cy="833376"/>
            <a:chOff x="3576" y="1784"/>
            <a:chExt cx="1192" cy="1007"/>
          </a:xfrm>
          <a:effectLst>
            <a:outerShdw blurRad="50800" dist="38100" dir="8100000" algn="tr" rotWithShape="0">
              <a:prstClr val="black">
                <a:alpha val="40000"/>
              </a:prstClr>
            </a:outerShdw>
          </a:effectLst>
        </p:grpSpPr>
        <p:sp>
          <p:nvSpPr>
            <p:cNvPr id="29" name="Freeform 133"/>
            <p:cNvSpPr>
              <a:spLocks/>
            </p:cNvSpPr>
            <p:nvPr/>
          </p:nvSpPr>
          <p:spPr bwMode="auto">
            <a:xfrm>
              <a:off x="3576" y="1784"/>
              <a:ext cx="464" cy="507"/>
            </a:xfrm>
            <a:custGeom>
              <a:avLst/>
              <a:gdLst>
                <a:gd name="T0" fmla="*/ 27 w 510"/>
                <a:gd name="T1" fmla="*/ 5 h 557"/>
                <a:gd name="T2" fmla="*/ 5 w 510"/>
                <a:gd name="T3" fmla="*/ 0 h 557"/>
                <a:gd name="T4" fmla="*/ 0 w 510"/>
                <a:gd name="T5" fmla="*/ 29 h 557"/>
                <a:gd name="T6" fmla="*/ 5 w 510"/>
                <a:gd name="T7" fmla="*/ 31 h 557"/>
                <a:gd name="T8" fmla="*/ 5 w 510"/>
                <a:gd name="T9" fmla="*/ 28 h 557"/>
                <a:gd name="T10" fmla="*/ 10 w 510"/>
                <a:gd name="T11" fmla="*/ 29 h 557"/>
                <a:gd name="T12" fmla="*/ 11 w 510"/>
                <a:gd name="T13" fmla="*/ 29 h 557"/>
                <a:gd name="T14" fmla="*/ 11 w 510"/>
                <a:gd name="T15" fmla="*/ 27 h 557"/>
                <a:gd name="T16" fmla="*/ 26 w 510"/>
                <a:gd name="T17" fmla="*/ 29 h 557"/>
                <a:gd name="T18" fmla="*/ 27 w 510"/>
                <a:gd name="T19" fmla="*/ 5 h 557"/>
                <a:gd name="T20" fmla="*/ 27 w 510"/>
                <a:gd name="T21" fmla="*/ 5 h 557"/>
                <a:gd name="T22" fmla="*/ 27 w 510"/>
                <a:gd name="T23" fmla="*/ 5 h 557"/>
                <a:gd name="T24" fmla="*/ 27 w 510"/>
                <a:gd name="T25" fmla="*/ 5 h 5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0"/>
                <a:gd name="T40" fmla="*/ 0 h 557"/>
                <a:gd name="T41" fmla="*/ 510 w 510"/>
                <a:gd name="T42" fmla="*/ 557 h 55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0" h="557">
                  <a:moveTo>
                    <a:pt x="510" y="20"/>
                  </a:moveTo>
                  <a:lnTo>
                    <a:pt x="59" y="0"/>
                  </a:lnTo>
                  <a:lnTo>
                    <a:pt x="0" y="549"/>
                  </a:lnTo>
                  <a:lnTo>
                    <a:pt x="75" y="557"/>
                  </a:lnTo>
                  <a:lnTo>
                    <a:pt x="82" y="510"/>
                  </a:lnTo>
                  <a:lnTo>
                    <a:pt x="190" y="522"/>
                  </a:lnTo>
                  <a:lnTo>
                    <a:pt x="201" y="522"/>
                  </a:lnTo>
                  <a:lnTo>
                    <a:pt x="209" y="502"/>
                  </a:lnTo>
                  <a:lnTo>
                    <a:pt x="494" y="522"/>
                  </a:lnTo>
                  <a:lnTo>
                    <a:pt x="510" y="71"/>
                  </a:lnTo>
                  <a:lnTo>
                    <a:pt x="510" y="20"/>
                  </a:lnTo>
                  <a:close/>
                </a:path>
              </a:pathLst>
            </a:custGeom>
            <a:solidFill>
              <a:srgbClr val="CCECFF"/>
            </a:solidFill>
            <a:ln w="12700" cap="flat" cmpd="sng">
              <a:solidFill>
                <a:schemeClr val="hlink"/>
              </a:solidFill>
              <a:prstDash val="solid"/>
              <a:round/>
              <a:headEnd type="none" w="med" len="med"/>
              <a:tailEnd type="none" w="med" len="med"/>
            </a:ln>
          </p:spPr>
          <p:txBody>
            <a:bodyPr/>
            <a:lstStyle/>
            <a:p>
              <a:endParaRPr lang="en-US" dirty="0"/>
            </a:p>
          </p:txBody>
        </p:sp>
        <p:sp>
          <p:nvSpPr>
            <p:cNvPr id="30" name="Freeform 123"/>
            <p:cNvSpPr>
              <a:spLocks/>
            </p:cNvSpPr>
            <p:nvPr/>
          </p:nvSpPr>
          <p:spPr bwMode="auto">
            <a:xfrm>
              <a:off x="4040" y="1802"/>
              <a:ext cx="642" cy="323"/>
            </a:xfrm>
            <a:custGeom>
              <a:avLst/>
              <a:gdLst>
                <a:gd name="T0" fmla="*/ 38 w 705"/>
                <a:gd name="T1" fmla="*/ 5 h 355"/>
                <a:gd name="T2" fmla="*/ 38 w 705"/>
                <a:gd name="T3" fmla="*/ 5 h 355"/>
                <a:gd name="T4" fmla="*/ 38 w 705"/>
                <a:gd name="T5" fmla="*/ 19 h 355"/>
                <a:gd name="T6" fmla="*/ 36 w 705"/>
                <a:gd name="T7" fmla="*/ 18 h 355"/>
                <a:gd name="T8" fmla="*/ 26 w 705"/>
                <a:gd name="T9" fmla="*/ 18 h 355"/>
                <a:gd name="T10" fmla="*/ 13 w 705"/>
                <a:gd name="T11" fmla="*/ 14 h 355"/>
                <a:gd name="T12" fmla="*/ 13 w 705"/>
                <a:gd name="T13" fmla="*/ 5 h 355"/>
                <a:gd name="T14" fmla="*/ 0 w 705"/>
                <a:gd name="T15" fmla="*/ 5 h 355"/>
                <a:gd name="T16" fmla="*/ 0 w 705"/>
                <a:gd name="T17" fmla="*/ 0 h 355"/>
                <a:gd name="T18" fmla="*/ 5 w 705"/>
                <a:gd name="T19" fmla="*/ 5 h 355"/>
                <a:gd name="T20" fmla="*/ 38 w 705"/>
                <a:gd name="T21" fmla="*/ 5 h 355"/>
                <a:gd name="T22" fmla="*/ 38 w 705"/>
                <a:gd name="T23" fmla="*/ 5 h 3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05"/>
                <a:gd name="T37" fmla="*/ 0 h 355"/>
                <a:gd name="T38" fmla="*/ 705 w 705"/>
                <a:gd name="T39" fmla="*/ 355 h 3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05" h="355">
                  <a:moveTo>
                    <a:pt x="681" y="35"/>
                  </a:moveTo>
                  <a:lnTo>
                    <a:pt x="685" y="78"/>
                  </a:lnTo>
                  <a:lnTo>
                    <a:pt x="705" y="355"/>
                  </a:lnTo>
                  <a:lnTo>
                    <a:pt x="652" y="339"/>
                  </a:lnTo>
                  <a:lnTo>
                    <a:pt x="490" y="343"/>
                  </a:lnTo>
                  <a:lnTo>
                    <a:pt x="238" y="275"/>
                  </a:lnTo>
                  <a:lnTo>
                    <a:pt x="230" y="66"/>
                  </a:lnTo>
                  <a:lnTo>
                    <a:pt x="0" y="51"/>
                  </a:lnTo>
                  <a:lnTo>
                    <a:pt x="0" y="0"/>
                  </a:lnTo>
                  <a:lnTo>
                    <a:pt x="84" y="7"/>
                  </a:lnTo>
                  <a:lnTo>
                    <a:pt x="681" y="35"/>
                  </a:lnTo>
                  <a:close/>
                </a:path>
              </a:pathLst>
            </a:custGeom>
            <a:solidFill>
              <a:srgbClr val="CCECFF"/>
            </a:solidFill>
            <a:ln w="12700" cap="flat" cmpd="sng">
              <a:solidFill>
                <a:schemeClr val="hlink"/>
              </a:solidFill>
              <a:prstDash val="solid"/>
              <a:round/>
              <a:headEnd type="none" w="med" len="med"/>
              <a:tailEnd type="none" w="med" len="med"/>
            </a:ln>
          </p:spPr>
          <p:txBody>
            <a:bodyPr/>
            <a:lstStyle/>
            <a:p>
              <a:endParaRPr lang="en-US" dirty="0"/>
            </a:p>
          </p:txBody>
        </p:sp>
        <p:sp>
          <p:nvSpPr>
            <p:cNvPr id="31" name="Freeform 125"/>
            <p:cNvSpPr>
              <a:spLocks/>
            </p:cNvSpPr>
            <p:nvPr/>
          </p:nvSpPr>
          <p:spPr bwMode="auto">
            <a:xfrm>
              <a:off x="3749" y="1848"/>
              <a:ext cx="1019" cy="943"/>
            </a:xfrm>
            <a:custGeom>
              <a:avLst/>
              <a:gdLst>
                <a:gd name="T0" fmla="*/ 5 w 1120"/>
                <a:gd name="T1" fmla="*/ 24 h 1036"/>
                <a:gd name="T2" fmla="*/ 5 w 1120"/>
                <a:gd name="T3" fmla="*/ 24 h 1036"/>
                <a:gd name="T4" fmla="*/ 15 w 1120"/>
                <a:gd name="T5" fmla="*/ 24 h 1036"/>
                <a:gd name="T6" fmla="*/ 17 w 1120"/>
                <a:gd name="T7" fmla="*/ 0 h 1036"/>
                <a:gd name="T8" fmla="*/ 29 w 1120"/>
                <a:gd name="T9" fmla="*/ 5 h 1036"/>
                <a:gd name="T10" fmla="*/ 30 w 1120"/>
                <a:gd name="T11" fmla="*/ 13 h 1036"/>
                <a:gd name="T12" fmla="*/ 44 w 1120"/>
                <a:gd name="T13" fmla="*/ 15 h 1036"/>
                <a:gd name="T14" fmla="*/ 52 w 1120"/>
                <a:gd name="T15" fmla="*/ 15 h 1036"/>
                <a:gd name="T16" fmla="*/ 55 w 1120"/>
                <a:gd name="T17" fmla="*/ 16 h 1036"/>
                <a:gd name="T18" fmla="*/ 57 w 1120"/>
                <a:gd name="T19" fmla="*/ 17 h 1036"/>
                <a:gd name="T20" fmla="*/ 58 w 1120"/>
                <a:gd name="T21" fmla="*/ 20 h 1036"/>
                <a:gd name="T22" fmla="*/ 58 w 1120"/>
                <a:gd name="T23" fmla="*/ 25 h 1036"/>
                <a:gd name="T24" fmla="*/ 60 w 1120"/>
                <a:gd name="T25" fmla="*/ 26 h 1036"/>
                <a:gd name="T26" fmla="*/ 60 w 1120"/>
                <a:gd name="T27" fmla="*/ 32 h 1036"/>
                <a:gd name="T28" fmla="*/ 59 w 1120"/>
                <a:gd name="T29" fmla="*/ 33 h 1036"/>
                <a:gd name="T30" fmla="*/ 59 w 1120"/>
                <a:gd name="T31" fmla="*/ 35 h 1036"/>
                <a:gd name="T32" fmla="*/ 50 w 1120"/>
                <a:gd name="T33" fmla="*/ 42 h 1036"/>
                <a:gd name="T34" fmla="*/ 50 w 1120"/>
                <a:gd name="T35" fmla="*/ 42 h 1036"/>
                <a:gd name="T36" fmla="*/ 48 w 1120"/>
                <a:gd name="T37" fmla="*/ 42 h 1036"/>
                <a:gd name="T38" fmla="*/ 43 w 1120"/>
                <a:gd name="T39" fmla="*/ 50 h 1036"/>
                <a:gd name="T40" fmla="*/ 45 w 1120"/>
                <a:gd name="T41" fmla="*/ 55 h 1036"/>
                <a:gd name="T42" fmla="*/ 43 w 1120"/>
                <a:gd name="T43" fmla="*/ 55 h 1036"/>
                <a:gd name="T44" fmla="*/ 34 w 1120"/>
                <a:gd name="T45" fmla="*/ 55 h 1036"/>
                <a:gd name="T46" fmla="*/ 31 w 1120"/>
                <a:gd name="T47" fmla="*/ 46 h 1036"/>
                <a:gd name="T48" fmla="*/ 27 w 1120"/>
                <a:gd name="T49" fmla="*/ 45 h 1036"/>
                <a:gd name="T50" fmla="*/ 25 w 1120"/>
                <a:gd name="T51" fmla="*/ 38 h 1036"/>
                <a:gd name="T52" fmla="*/ 22 w 1120"/>
                <a:gd name="T53" fmla="*/ 37 h 1036"/>
                <a:gd name="T54" fmla="*/ 17 w 1120"/>
                <a:gd name="T55" fmla="*/ 35 h 1036"/>
                <a:gd name="T56" fmla="*/ 15 w 1120"/>
                <a:gd name="T57" fmla="*/ 42 h 1036"/>
                <a:gd name="T58" fmla="*/ 8 w 1120"/>
                <a:gd name="T59" fmla="*/ 37 h 1036"/>
                <a:gd name="T60" fmla="*/ 6 w 1120"/>
                <a:gd name="T61" fmla="*/ 32 h 1036"/>
                <a:gd name="T62" fmla="*/ 0 w 1120"/>
                <a:gd name="T63" fmla="*/ 24 h 1036"/>
                <a:gd name="T64" fmla="*/ 5 w 1120"/>
                <a:gd name="T65" fmla="*/ 24 h 1036"/>
                <a:gd name="T66" fmla="*/ 5 w 1120"/>
                <a:gd name="T67" fmla="*/ 24 h 1036"/>
                <a:gd name="T68" fmla="*/ 5 w 1120"/>
                <a:gd name="T69" fmla="*/ 24 h 10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20"/>
                <a:gd name="T106" fmla="*/ 0 h 1036"/>
                <a:gd name="T107" fmla="*/ 1120 w 1120"/>
                <a:gd name="T108" fmla="*/ 1036 h 10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20" h="1036">
                  <a:moveTo>
                    <a:pt x="11" y="451"/>
                  </a:moveTo>
                  <a:lnTo>
                    <a:pt x="19" y="431"/>
                  </a:lnTo>
                  <a:lnTo>
                    <a:pt x="304" y="451"/>
                  </a:lnTo>
                  <a:lnTo>
                    <a:pt x="320" y="0"/>
                  </a:lnTo>
                  <a:lnTo>
                    <a:pt x="550" y="15"/>
                  </a:lnTo>
                  <a:lnTo>
                    <a:pt x="558" y="224"/>
                  </a:lnTo>
                  <a:lnTo>
                    <a:pt x="810" y="292"/>
                  </a:lnTo>
                  <a:lnTo>
                    <a:pt x="972" y="288"/>
                  </a:lnTo>
                  <a:lnTo>
                    <a:pt x="1025" y="304"/>
                  </a:lnTo>
                  <a:lnTo>
                    <a:pt x="1064" y="316"/>
                  </a:lnTo>
                  <a:lnTo>
                    <a:pt x="1072" y="359"/>
                  </a:lnTo>
                  <a:lnTo>
                    <a:pt x="1083" y="458"/>
                  </a:lnTo>
                  <a:lnTo>
                    <a:pt x="1107" y="474"/>
                  </a:lnTo>
                  <a:lnTo>
                    <a:pt x="1120" y="585"/>
                  </a:lnTo>
                  <a:lnTo>
                    <a:pt x="1095" y="605"/>
                  </a:lnTo>
                  <a:lnTo>
                    <a:pt x="1103" y="664"/>
                  </a:lnTo>
                  <a:lnTo>
                    <a:pt x="933" y="775"/>
                  </a:lnTo>
                  <a:lnTo>
                    <a:pt x="921" y="783"/>
                  </a:lnTo>
                  <a:lnTo>
                    <a:pt x="898" y="771"/>
                  </a:lnTo>
                  <a:lnTo>
                    <a:pt x="806" y="913"/>
                  </a:lnTo>
                  <a:lnTo>
                    <a:pt x="847" y="1032"/>
                  </a:lnTo>
                  <a:lnTo>
                    <a:pt x="806" y="1036"/>
                  </a:lnTo>
                  <a:lnTo>
                    <a:pt x="625" y="997"/>
                  </a:lnTo>
                  <a:lnTo>
                    <a:pt x="566" y="862"/>
                  </a:lnTo>
                  <a:lnTo>
                    <a:pt x="507" y="810"/>
                  </a:lnTo>
                  <a:lnTo>
                    <a:pt x="466" y="716"/>
                  </a:lnTo>
                  <a:lnTo>
                    <a:pt x="411" y="668"/>
                  </a:lnTo>
                  <a:lnTo>
                    <a:pt x="332" y="656"/>
                  </a:lnTo>
                  <a:lnTo>
                    <a:pt x="285" y="763"/>
                  </a:lnTo>
                  <a:lnTo>
                    <a:pt x="154" y="668"/>
                  </a:lnTo>
                  <a:lnTo>
                    <a:pt x="126" y="577"/>
                  </a:lnTo>
                  <a:lnTo>
                    <a:pt x="0" y="451"/>
                  </a:lnTo>
                  <a:lnTo>
                    <a:pt x="11" y="451"/>
                  </a:lnTo>
                  <a:close/>
                </a:path>
              </a:pathLst>
            </a:custGeom>
            <a:solidFill>
              <a:srgbClr val="CCECFF"/>
            </a:solidFill>
            <a:ln w="12700" cap="flat" cmpd="sng">
              <a:solidFill>
                <a:schemeClr val="hlink"/>
              </a:solidFill>
              <a:prstDash val="solid"/>
              <a:round/>
              <a:headEnd type="none" w="med" len="med"/>
              <a:tailEnd type="none" w="med" len="med"/>
            </a:ln>
          </p:spPr>
          <p:txBody>
            <a:bodyPr/>
            <a:lstStyle/>
            <a:p>
              <a:endParaRPr lang="en-US" dirty="0"/>
            </a:p>
          </p:txBody>
        </p:sp>
      </p:grpSp>
      <p:sp>
        <p:nvSpPr>
          <p:cNvPr id="32" name="Text Box 175"/>
          <p:cNvSpPr txBox="1">
            <a:spLocks noChangeArrowheads="1"/>
          </p:cNvSpPr>
          <p:nvPr/>
        </p:nvSpPr>
        <p:spPr bwMode="auto">
          <a:xfrm>
            <a:off x="7232964" y="3066751"/>
            <a:ext cx="487795" cy="147672"/>
          </a:xfrm>
          <a:prstGeom prst="rect">
            <a:avLst/>
          </a:prstGeom>
          <a:noFill/>
          <a:ln w="9525">
            <a:noFill/>
            <a:miter lim="800000"/>
            <a:headEnd/>
            <a:tailEnd/>
          </a:ln>
        </p:spPr>
        <p:txBody>
          <a:bodyPr>
            <a:spAutoFit/>
          </a:bodyPr>
          <a:lstStyle/>
          <a:p>
            <a:pPr algn="ctr">
              <a:spcBef>
                <a:spcPct val="50000"/>
              </a:spcBef>
            </a:pPr>
            <a:r>
              <a:rPr lang="en-US" sz="1100" i="1" dirty="0"/>
              <a:t>NM</a:t>
            </a:r>
          </a:p>
        </p:txBody>
      </p:sp>
      <p:sp>
        <p:nvSpPr>
          <p:cNvPr id="33" name="Text Box 176"/>
          <p:cNvSpPr txBox="1">
            <a:spLocks noChangeArrowheads="1"/>
          </p:cNvSpPr>
          <p:nvPr/>
        </p:nvSpPr>
        <p:spPr bwMode="auto">
          <a:xfrm>
            <a:off x="7856263" y="3054559"/>
            <a:ext cx="443450" cy="147672"/>
          </a:xfrm>
          <a:prstGeom prst="rect">
            <a:avLst/>
          </a:prstGeom>
          <a:noFill/>
          <a:ln w="9525">
            <a:noFill/>
            <a:miter lim="800000"/>
            <a:headEnd/>
            <a:tailEnd/>
          </a:ln>
        </p:spPr>
        <p:txBody>
          <a:bodyPr>
            <a:spAutoFit/>
          </a:bodyPr>
          <a:lstStyle/>
          <a:p>
            <a:pPr algn="ctr">
              <a:spcBef>
                <a:spcPct val="50000"/>
              </a:spcBef>
            </a:pPr>
            <a:r>
              <a:rPr lang="en-US" sz="1100" i="1" dirty="0"/>
              <a:t>OK</a:t>
            </a:r>
          </a:p>
        </p:txBody>
      </p:sp>
      <p:sp>
        <p:nvSpPr>
          <p:cNvPr id="34" name="Text Box 177"/>
          <p:cNvSpPr txBox="1">
            <a:spLocks noChangeArrowheads="1"/>
          </p:cNvSpPr>
          <p:nvPr/>
        </p:nvSpPr>
        <p:spPr bwMode="auto">
          <a:xfrm>
            <a:off x="7635621" y="3346523"/>
            <a:ext cx="536575" cy="147672"/>
          </a:xfrm>
          <a:prstGeom prst="rect">
            <a:avLst/>
          </a:prstGeom>
          <a:noFill/>
          <a:ln w="9525">
            <a:noFill/>
            <a:miter lim="800000"/>
            <a:headEnd/>
            <a:tailEnd/>
          </a:ln>
        </p:spPr>
        <p:txBody>
          <a:bodyPr>
            <a:spAutoFit/>
          </a:bodyPr>
          <a:lstStyle/>
          <a:p>
            <a:pPr algn="ctr">
              <a:spcBef>
                <a:spcPct val="50000"/>
              </a:spcBef>
            </a:pPr>
            <a:r>
              <a:rPr lang="en-US" sz="1100" i="1" dirty="0"/>
              <a:t>TX</a:t>
            </a:r>
          </a:p>
        </p:txBody>
      </p:sp>
      <p:sp>
        <p:nvSpPr>
          <p:cNvPr id="35" name="Text Box 178"/>
          <p:cNvSpPr txBox="1">
            <a:spLocks noChangeArrowheads="1"/>
          </p:cNvSpPr>
          <p:nvPr/>
        </p:nvSpPr>
        <p:spPr bwMode="auto">
          <a:xfrm>
            <a:off x="8398040" y="3170406"/>
            <a:ext cx="333170" cy="147672"/>
          </a:xfrm>
          <a:prstGeom prst="rect">
            <a:avLst/>
          </a:prstGeom>
          <a:noFill/>
          <a:ln w="9525">
            <a:noFill/>
            <a:miter lim="800000"/>
            <a:headEnd/>
            <a:tailEnd/>
          </a:ln>
        </p:spPr>
        <p:txBody>
          <a:bodyPr>
            <a:spAutoFit/>
          </a:bodyPr>
          <a:lstStyle/>
          <a:p>
            <a:pPr algn="ctr">
              <a:spcBef>
                <a:spcPct val="50000"/>
              </a:spcBef>
            </a:pPr>
            <a:r>
              <a:rPr lang="en-US" sz="1100" i="1" dirty="0"/>
              <a:t>IL</a:t>
            </a:r>
          </a:p>
        </p:txBody>
      </p:sp>
      <p:sp>
        <p:nvSpPr>
          <p:cNvPr id="36" name="Freeform 1403"/>
          <p:cNvSpPr>
            <a:spLocks/>
          </p:cNvSpPr>
          <p:nvPr/>
        </p:nvSpPr>
        <p:spPr bwMode="auto">
          <a:xfrm>
            <a:off x="6969410" y="3533271"/>
            <a:ext cx="557376" cy="312006"/>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path>
            </a:pathLst>
          </a:custGeom>
          <a:solidFill>
            <a:schemeClr val="accent5">
              <a:lumMod val="40000"/>
              <a:lumOff val="60000"/>
            </a:schemeClr>
          </a:solidFill>
          <a:ln w="12700">
            <a:solidFill>
              <a:srgbClr val="000000"/>
            </a:solidFill>
            <a:prstDash val="solid"/>
            <a:round/>
            <a:headEnd/>
            <a:tailEnd/>
          </a:ln>
        </p:spPr>
        <p:txBody>
          <a:bodyPr/>
          <a:lstStyle/>
          <a:p>
            <a:pPr algn="ctr">
              <a:spcBef>
                <a:spcPct val="50000"/>
              </a:spcBef>
            </a:pPr>
            <a:endParaRPr lang="en-US" sz="1400" i="1" dirty="0"/>
          </a:p>
        </p:txBody>
      </p:sp>
      <p:sp>
        <p:nvSpPr>
          <p:cNvPr id="37" name="Text Box 176"/>
          <p:cNvSpPr txBox="1">
            <a:spLocks noChangeArrowheads="1"/>
          </p:cNvSpPr>
          <p:nvPr/>
        </p:nvSpPr>
        <p:spPr bwMode="auto">
          <a:xfrm>
            <a:off x="7026372" y="3593843"/>
            <a:ext cx="443450" cy="147672"/>
          </a:xfrm>
          <a:prstGeom prst="rect">
            <a:avLst/>
          </a:prstGeom>
          <a:noFill/>
          <a:ln w="9525">
            <a:noFill/>
            <a:miter lim="800000"/>
            <a:headEnd/>
            <a:tailEnd/>
          </a:ln>
        </p:spPr>
        <p:txBody>
          <a:bodyPr>
            <a:spAutoFit/>
          </a:bodyPr>
          <a:lstStyle/>
          <a:p>
            <a:pPr algn="ctr">
              <a:spcBef>
                <a:spcPct val="50000"/>
              </a:spcBef>
            </a:pPr>
            <a:r>
              <a:rPr lang="en-US" sz="1100" i="1" dirty="0" smtClean="0"/>
              <a:t>MT</a:t>
            </a:r>
            <a:endParaRPr lang="en-US" sz="1100" i="1" dirty="0"/>
          </a:p>
        </p:txBody>
      </p:sp>
    </p:spTree>
    <p:extLst>
      <p:ext uri="{BB962C8B-B14F-4D97-AF65-F5344CB8AC3E}">
        <p14:creationId xmlns:p14="http://schemas.microsoft.com/office/powerpoint/2010/main" val="15936266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 name="Content Placeholder 546"/>
          <p:cNvSpPr>
            <a:spLocks noGrp="1"/>
          </p:cNvSpPr>
          <p:nvPr>
            <p:ph idx="13"/>
          </p:nvPr>
        </p:nvSpPr>
        <p:spPr>
          <a:xfrm>
            <a:off x="457200" y="1553210"/>
            <a:ext cx="5800725" cy="775462"/>
          </a:xfrm>
        </p:spPr>
        <p:txBody>
          <a:bodyPr/>
          <a:lstStyle/>
          <a:p>
            <a:r>
              <a:rPr lang="en-US" sz="1800" dirty="0" smtClean="0"/>
              <a:t>Twenty Plans currently operate in a single state </a:t>
            </a:r>
          </a:p>
          <a:p>
            <a:r>
              <a:rPr lang="en-US" sz="1800" dirty="0" smtClean="0"/>
              <a:t>and are the only Plan in that state.</a:t>
            </a:r>
          </a:p>
          <a:p>
            <a:endParaRPr lang="en-US" dirty="0"/>
          </a:p>
        </p:txBody>
      </p:sp>
      <p:sp>
        <p:nvSpPr>
          <p:cNvPr id="19460" name="Rectangle 2"/>
          <p:cNvSpPr>
            <a:spLocks noGrp="1" noChangeArrowheads="1"/>
          </p:cNvSpPr>
          <p:nvPr>
            <p:ph type="title"/>
          </p:nvPr>
        </p:nvSpPr>
        <p:spPr>
          <a:xfrm>
            <a:off x="457200" y="822498"/>
            <a:ext cx="8229600" cy="681182"/>
          </a:xfrm>
        </p:spPr>
        <p:txBody>
          <a:bodyPr/>
          <a:lstStyle/>
          <a:p>
            <a:pPr eaLnBrk="1" hangingPunct="1"/>
            <a:r>
              <a:rPr lang="en-US" sz="2400" dirty="0" smtClean="0">
                <a:solidFill>
                  <a:schemeClr val="accent1">
                    <a:lumMod val="50000"/>
                  </a:schemeClr>
                </a:solidFill>
              </a:rPr>
              <a:t>Plans Operating in a Single State</a:t>
            </a:r>
          </a:p>
        </p:txBody>
      </p:sp>
      <p:grpSp>
        <p:nvGrpSpPr>
          <p:cNvPr id="2" name="Group 1151"/>
          <p:cNvGrpSpPr>
            <a:grpSpLocks/>
          </p:cNvGrpSpPr>
          <p:nvPr/>
        </p:nvGrpSpPr>
        <p:grpSpPr bwMode="auto">
          <a:xfrm>
            <a:off x="836613" y="2643188"/>
            <a:ext cx="5081587" cy="3298825"/>
            <a:chOff x="480" y="1464"/>
            <a:chExt cx="3201" cy="2078"/>
          </a:xfrm>
        </p:grpSpPr>
        <p:grpSp>
          <p:nvGrpSpPr>
            <p:cNvPr id="3" name="Group 1152"/>
            <p:cNvGrpSpPr>
              <a:grpSpLocks/>
            </p:cNvGrpSpPr>
            <p:nvPr/>
          </p:nvGrpSpPr>
          <p:grpSpPr bwMode="auto">
            <a:xfrm>
              <a:off x="3441" y="1464"/>
              <a:ext cx="240" cy="352"/>
              <a:chOff x="3725" y="1315"/>
              <a:chExt cx="264" cy="303"/>
            </a:xfrm>
          </p:grpSpPr>
          <p:sp>
            <p:nvSpPr>
              <p:cNvPr id="20000" name="Freeform 1153"/>
              <p:cNvSpPr>
                <a:spLocks/>
              </p:cNvSpPr>
              <p:nvPr/>
            </p:nvSpPr>
            <p:spPr bwMode="gray">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close/>
                  </a:path>
                </a:pathLst>
              </a:custGeom>
              <a:solidFill>
                <a:srgbClr val="DDDDDD"/>
              </a:solidFill>
              <a:ln w="28575" cmpd="sng">
                <a:solidFill>
                  <a:srgbClr val="DDDDDD"/>
                </a:solidFill>
                <a:round/>
                <a:headEnd/>
                <a:tailEnd/>
              </a:ln>
            </p:spPr>
            <p:txBody>
              <a:bodyPr/>
              <a:lstStyle/>
              <a:p>
                <a:endParaRPr lang="en-US" dirty="0"/>
              </a:p>
            </p:txBody>
          </p:sp>
          <p:sp>
            <p:nvSpPr>
              <p:cNvPr id="20001" name="Freeform 1154"/>
              <p:cNvSpPr>
                <a:spLocks/>
              </p:cNvSpPr>
              <p:nvPr/>
            </p:nvSpPr>
            <p:spPr bwMode="gray">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4" name="Group 1155"/>
            <p:cNvGrpSpPr>
              <a:grpSpLocks/>
            </p:cNvGrpSpPr>
            <p:nvPr/>
          </p:nvGrpSpPr>
          <p:grpSpPr bwMode="auto">
            <a:xfrm>
              <a:off x="3090" y="2162"/>
              <a:ext cx="307" cy="125"/>
              <a:chOff x="3337" y="1916"/>
              <a:chExt cx="339" cy="107"/>
            </a:xfrm>
          </p:grpSpPr>
          <p:sp>
            <p:nvSpPr>
              <p:cNvPr id="19998" name="Freeform 1156"/>
              <p:cNvSpPr>
                <a:spLocks/>
              </p:cNvSpPr>
              <p:nvPr/>
            </p:nvSpPr>
            <p:spPr bwMode="gray">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close/>
                  </a:path>
                </a:pathLst>
              </a:custGeom>
              <a:solidFill>
                <a:srgbClr val="DDDDDD"/>
              </a:solidFill>
              <a:ln w="28575" cmpd="sng">
                <a:solidFill>
                  <a:srgbClr val="DDDDDD"/>
                </a:solidFill>
                <a:round/>
                <a:headEnd/>
                <a:tailEnd/>
              </a:ln>
            </p:spPr>
            <p:txBody>
              <a:bodyPr/>
              <a:lstStyle/>
              <a:p>
                <a:endParaRPr lang="en-US" dirty="0"/>
              </a:p>
            </p:txBody>
          </p:sp>
          <p:sp>
            <p:nvSpPr>
              <p:cNvPr id="19999" name="Freeform 1157"/>
              <p:cNvSpPr>
                <a:spLocks/>
              </p:cNvSpPr>
              <p:nvPr/>
            </p:nvSpPr>
            <p:spPr bwMode="gray">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5" name="Group 1158"/>
            <p:cNvGrpSpPr>
              <a:grpSpLocks/>
            </p:cNvGrpSpPr>
            <p:nvPr/>
          </p:nvGrpSpPr>
          <p:grpSpPr bwMode="auto">
            <a:xfrm>
              <a:off x="614" y="1486"/>
              <a:ext cx="397" cy="294"/>
              <a:chOff x="605" y="1334"/>
              <a:chExt cx="438" cy="253"/>
            </a:xfrm>
          </p:grpSpPr>
          <p:sp>
            <p:nvSpPr>
              <p:cNvPr id="19996" name="Freeform 1159"/>
              <p:cNvSpPr>
                <a:spLocks/>
              </p:cNvSpPr>
              <p:nvPr/>
            </p:nvSpPr>
            <p:spPr bwMode="gray">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close/>
                  </a:path>
                </a:pathLst>
              </a:custGeom>
              <a:solidFill>
                <a:srgbClr val="DDDDDD"/>
              </a:solidFill>
              <a:ln w="28575" cmpd="sng">
                <a:solidFill>
                  <a:srgbClr val="DDDDDD"/>
                </a:solidFill>
                <a:round/>
                <a:headEnd/>
                <a:tailEnd/>
              </a:ln>
            </p:spPr>
            <p:txBody>
              <a:bodyPr/>
              <a:lstStyle/>
              <a:p>
                <a:endParaRPr lang="en-US" dirty="0"/>
              </a:p>
            </p:txBody>
          </p:sp>
          <p:sp>
            <p:nvSpPr>
              <p:cNvPr id="19997" name="Freeform 1160"/>
              <p:cNvSpPr>
                <a:spLocks/>
              </p:cNvSpPr>
              <p:nvPr/>
            </p:nvSpPr>
            <p:spPr bwMode="gray">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6" name="Group 1161"/>
            <p:cNvGrpSpPr>
              <a:grpSpLocks/>
            </p:cNvGrpSpPr>
            <p:nvPr/>
          </p:nvGrpSpPr>
          <p:grpSpPr bwMode="auto">
            <a:xfrm>
              <a:off x="517" y="1699"/>
              <a:ext cx="501" cy="375"/>
              <a:chOff x="498" y="1517"/>
              <a:chExt cx="553" cy="323"/>
            </a:xfrm>
          </p:grpSpPr>
          <p:sp>
            <p:nvSpPr>
              <p:cNvPr id="19994" name="Freeform 1162"/>
              <p:cNvSpPr>
                <a:spLocks/>
              </p:cNvSpPr>
              <p:nvPr/>
            </p:nvSpPr>
            <p:spPr bwMode="gray">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close/>
                  </a:path>
                </a:pathLst>
              </a:custGeom>
              <a:solidFill>
                <a:srgbClr val="DDDDDD"/>
              </a:solidFill>
              <a:ln w="28575" cmpd="sng">
                <a:solidFill>
                  <a:srgbClr val="DDDDDD"/>
                </a:solidFill>
                <a:round/>
                <a:headEnd/>
                <a:tailEnd/>
              </a:ln>
            </p:spPr>
            <p:txBody>
              <a:bodyPr/>
              <a:lstStyle/>
              <a:p>
                <a:endParaRPr lang="en-US" dirty="0"/>
              </a:p>
            </p:txBody>
          </p:sp>
          <p:sp>
            <p:nvSpPr>
              <p:cNvPr id="19995" name="Freeform 1163"/>
              <p:cNvSpPr>
                <a:spLocks/>
              </p:cNvSpPr>
              <p:nvPr/>
            </p:nvSpPr>
            <p:spPr bwMode="gray">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7" name="Group 1164"/>
            <p:cNvGrpSpPr>
              <a:grpSpLocks/>
            </p:cNvGrpSpPr>
            <p:nvPr/>
          </p:nvGrpSpPr>
          <p:grpSpPr bwMode="auto">
            <a:xfrm>
              <a:off x="480" y="1987"/>
              <a:ext cx="523" cy="799"/>
              <a:chOff x="457" y="1764"/>
              <a:chExt cx="578" cy="689"/>
            </a:xfrm>
          </p:grpSpPr>
          <p:sp>
            <p:nvSpPr>
              <p:cNvPr id="19992" name="Freeform 1165"/>
              <p:cNvSpPr>
                <a:spLocks/>
              </p:cNvSpPr>
              <p:nvPr/>
            </p:nvSpPr>
            <p:spPr bwMode="gray">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close/>
                  </a:path>
                </a:pathLst>
              </a:custGeom>
              <a:solidFill>
                <a:srgbClr val="DDDDDD"/>
              </a:solidFill>
              <a:ln w="28575" cmpd="sng">
                <a:solidFill>
                  <a:srgbClr val="DDDDDD"/>
                </a:solidFill>
                <a:round/>
                <a:headEnd/>
                <a:tailEnd/>
              </a:ln>
            </p:spPr>
            <p:txBody>
              <a:bodyPr/>
              <a:lstStyle/>
              <a:p>
                <a:endParaRPr lang="en-US" dirty="0"/>
              </a:p>
            </p:txBody>
          </p:sp>
          <p:sp>
            <p:nvSpPr>
              <p:cNvPr id="19993" name="Freeform 1166"/>
              <p:cNvSpPr>
                <a:spLocks/>
              </p:cNvSpPr>
              <p:nvPr/>
            </p:nvSpPr>
            <p:spPr bwMode="gray">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8" name="Group 1167"/>
            <p:cNvGrpSpPr>
              <a:grpSpLocks/>
            </p:cNvGrpSpPr>
            <p:nvPr/>
          </p:nvGrpSpPr>
          <p:grpSpPr bwMode="auto">
            <a:xfrm>
              <a:off x="712" y="2037"/>
              <a:ext cx="396" cy="587"/>
              <a:chOff x="713" y="1808"/>
              <a:chExt cx="437" cy="506"/>
            </a:xfrm>
          </p:grpSpPr>
          <p:sp>
            <p:nvSpPr>
              <p:cNvPr id="19990" name="Freeform 1168"/>
              <p:cNvSpPr>
                <a:spLocks/>
              </p:cNvSpPr>
              <p:nvPr/>
            </p:nvSpPr>
            <p:spPr bwMode="gray">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close/>
                  </a:path>
                </a:pathLst>
              </a:custGeom>
              <a:solidFill>
                <a:srgbClr val="DDDDDD"/>
              </a:solidFill>
              <a:ln w="28575" cmpd="sng">
                <a:solidFill>
                  <a:srgbClr val="DDDDDD"/>
                </a:solidFill>
                <a:round/>
                <a:headEnd/>
                <a:tailEnd/>
              </a:ln>
            </p:spPr>
            <p:txBody>
              <a:bodyPr/>
              <a:lstStyle/>
              <a:p>
                <a:endParaRPr lang="en-US" dirty="0"/>
              </a:p>
            </p:txBody>
          </p:sp>
          <p:sp>
            <p:nvSpPr>
              <p:cNvPr id="19991" name="Freeform 1169"/>
              <p:cNvSpPr>
                <a:spLocks/>
              </p:cNvSpPr>
              <p:nvPr/>
            </p:nvSpPr>
            <p:spPr bwMode="gray">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9" name="Group 1170"/>
            <p:cNvGrpSpPr>
              <a:grpSpLocks/>
            </p:cNvGrpSpPr>
            <p:nvPr/>
          </p:nvGrpSpPr>
          <p:grpSpPr bwMode="auto">
            <a:xfrm>
              <a:off x="929" y="1552"/>
              <a:ext cx="359" cy="573"/>
              <a:chOff x="952" y="1391"/>
              <a:chExt cx="396" cy="493"/>
            </a:xfrm>
          </p:grpSpPr>
          <p:sp>
            <p:nvSpPr>
              <p:cNvPr id="19988" name="Freeform 1171"/>
              <p:cNvSpPr>
                <a:spLocks/>
              </p:cNvSpPr>
              <p:nvPr/>
            </p:nvSpPr>
            <p:spPr bwMode="gray">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close/>
                  </a:path>
                </a:pathLst>
              </a:custGeom>
              <a:solidFill>
                <a:srgbClr val="DDDDDD"/>
              </a:solidFill>
              <a:ln w="28575" cmpd="sng">
                <a:solidFill>
                  <a:srgbClr val="DDDDDD"/>
                </a:solidFill>
                <a:round/>
                <a:headEnd/>
                <a:tailEnd/>
              </a:ln>
            </p:spPr>
            <p:txBody>
              <a:bodyPr/>
              <a:lstStyle/>
              <a:p>
                <a:endParaRPr lang="en-US" dirty="0"/>
              </a:p>
            </p:txBody>
          </p:sp>
          <p:sp>
            <p:nvSpPr>
              <p:cNvPr id="19989" name="Freeform 1172"/>
              <p:cNvSpPr>
                <a:spLocks/>
              </p:cNvSpPr>
              <p:nvPr/>
            </p:nvSpPr>
            <p:spPr bwMode="gray">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0" name="Group 1173"/>
            <p:cNvGrpSpPr>
              <a:grpSpLocks/>
            </p:cNvGrpSpPr>
            <p:nvPr/>
          </p:nvGrpSpPr>
          <p:grpSpPr bwMode="auto">
            <a:xfrm>
              <a:off x="1040" y="2103"/>
              <a:ext cx="330" cy="419"/>
              <a:chOff x="1076" y="1865"/>
              <a:chExt cx="363" cy="360"/>
            </a:xfrm>
          </p:grpSpPr>
          <p:sp>
            <p:nvSpPr>
              <p:cNvPr id="19986" name="Freeform 1174"/>
              <p:cNvSpPr>
                <a:spLocks/>
              </p:cNvSpPr>
              <p:nvPr/>
            </p:nvSpPr>
            <p:spPr bwMode="gray">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close/>
                  </a:path>
                </a:pathLst>
              </a:custGeom>
              <a:solidFill>
                <a:srgbClr val="DDDDDD"/>
              </a:solidFill>
              <a:ln w="28575" cmpd="sng">
                <a:solidFill>
                  <a:srgbClr val="DDDDDD"/>
                </a:solidFill>
                <a:round/>
                <a:headEnd/>
                <a:tailEnd/>
              </a:ln>
            </p:spPr>
            <p:txBody>
              <a:bodyPr/>
              <a:lstStyle/>
              <a:p>
                <a:endParaRPr lang="en-US" dirty="0"/>
              </a:p>
            </p:txBody>
          </p:sp>
          <p:sp>
            <p:nvSpPr>
              <p:cNvPr id="19987" name="Freeform 1175"/>
              <p:cNvSpPr>
                <a:spLocks/>
              </p:cNvSpPr>
              <p:nvPr/>
            </p:nvSpPr>
            <p:spPr bwMode="gray">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1" name="Group 1176"/>
            <p:cNvGrpSpPr>
              <a:grpSpLocks/>
            </p:cNvGrpSpPr>
            <p:nvPr/>
          </p:nvGrpSpPr>
          <p:grpSpPr bwMode="auto">
            <a:xfrm>
              <a:off x="1055" y="1559"/>
              <a:ext cx="622" cy="383"/>
              <a:chOff x="1092" y="1397"/>
              <a:chExt cx="685" cy="329"/>
            </a:xfrm>
          </p:grpSpPr>
          <p:sp>
            <p:nvSpPr>
              <p:cNvPr id="19984" name="Freeform 1177"/>
              <p:cNvSpPr>
                <a:spLocks/>
              </p:cNvSpPr>
              <p:nvPr/>
            </p:nvSpPr>
            <p:spPr bwMode="gray">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close/>
                  </a:path>
                </a:pathLst>
              </a:custGeom>
              <a:solidFill>
                <a:srgbClr val="DDDDDD"/>
              </a:solidFill>
              <a:ln w="28575" cmpd="sng">
                <a:solidFill>
                  <a:srgbClr val="DDDDDD"/>
                </a:solidFill>
                <a:round/>
                <a:headEnd/>
                <a:tailEnd/>
              </a:ln>
            </p:spPr>
            <p:txBody>
              <a:bodyPr/>
              <a:lstStyle/>
              <a:p>
                <a:endParaRPr lang="en-US" dirty="0"/>
              </a:p>
            </p:txBody>
          </p:sp>
          <p:sp>
            <p:nvSpPr>
              <p:cNvPr id="19985" name="Freeform 1178"/>
              <p:cNvSpPr>
                <a:spLocks/>
              </p:cNvSpPr>
              <p:nvPr/>
            </p:nvSpPr>
            <p:spPr bwMode="gray">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2" name="Group 1179"/>
            <p:cNvGrpSpPr>
              <a:grpSpLocks/>
            </p:cNvGrpSpPr>
            <p:nvPr/>
          </p:nvGrpSpPr>
          <p:grpSpPr bwMode="auto">
            <a:xfrm>
              <a:off x="1251" y="1891"/>
              <a:ext cx="426" cy="345"/>
              <a:chOff x="1307" y="1682"/>
              <a:chExt cx="470" cy="297"/>
            </a:xfrm>
          </p:grpSpPr>
          <p:sp>
            <p:nvSpPr>
              <p:cNvPr id="19982" name="Freeform 1180"/>
              <p:cNvSpPr>
                <a:spLocks/>
              </p:cNvSpPr>
              <p:nvPr/>
            </p:nvSpPr>
            <p:spPr bwMode="gray">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close/>
                  </a:path>
                </a:pathLst>
              </a:custGeom>
              <a:solidFill>
                <a:srgbClr val="DDDDDD"/>
              </a:solidFill>
              <a:ln w="28575" cmpd="sng">
                <a:solidFill>
                  <a:srgbClr val="DDDDDD"/>
                </a:solidFill>
                <a:round/>
                <a:headEnd/>
                <a:tailEnd/>
              </a:ln>
            </p:spPr>
            <p:txBody>
              <a:bodyPr/>
              <a:lstStyle/>
              <a:p>
                <a:endParaRPr lang="en-US" dirty="0"/>
              </a:p>
            </p:txBody>
          </p:sp>
          <p:sp>
            <p:nvSpPr>
              <p:cNvPr id="19983" name="Freeform 1181"/>
              <p:cNvSpPr>
                <a:spLocks/>
              </p:cNvSpPr>
              <p:nvPr/>
            </p:nvSpPr>
            <p:spPr bwMode="gray">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3" name="Group 1182"/>
            <p:cNvGrpSpPr>
              <a:grpSpLocks/>
            </p:cNvGrpSpPr>
            <p:nvPr/>
          </p:nvGrpSpPr>
          <p:grpSpPr bwMode="auto">
            <a:xfrm>
              <a:off x="1333" y="2213"/>
              <a:ext cx="449" cy="323"/>
              <a:chOff x="1398" y="1960"/>
              <a:chExt cx="495" cy="278"/>
            </a:xfrm>
          </p:grpSpPr>
          <p:sp>
            <p:nvSpPr>
              <p:cNvPr id="19980" name="Freeform 1183"/>
              <p:cNvSpPr>
                <a:spLocks/>
              </p:cNvSpPr>
              <p:nvPr/>
            </p:nvSpPr>
            <p:spPr bwMode="gray">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close/>
                  </a:path>
                </a:pathLst>
              </a:custGeom>
              <a:solidFill>
                <a:srgbClr val="DDDDDD"/>
              </a:solidFill>
              <a:ln w="28575" cmpd="sng">
                <a:solidFill>
                  <a:srgbClr val="DDDDDD"/>
                </a:solidFill>
                <a:round/>
                <a:headEnd/>
                <a:tailEnd/>
              </a:ln>
            </p:spPr>
            <p:txBody>
              <a:bodyPr/>
              <a:lstStyle/>
              <a:p>
                <a:endParaRPr lang="en-US" dirty="0"/>
              </a:p>
            </p:txBody>
          </p:sp>
          <p:sp>
            <p:nvSpPr>
              <p:cNvPr id="19981" name="Freeform 1184"/>
              <p:cNvSpPr>
                <a:spLocks/>
              </p:cNvSpPr>
              <p:nvPr/>
            </p:nvSpPr>
            <p:spPr bwMode="gray">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4" name="Group 1185"/>
            <p:cNvGrpSpPr>
              <a:grpSpLocks/>
            </p:cNvGrpSpPr>
            <p:nvPr/>
          </p:nvGrpSpPr>
          <p:grpSpPr bwMode="auto">
            <a:xfrm>
              <a:off x="937" y="2485"/>
              <a:ext cx="403" cy="441"/>
              <a:chOff x="960" y="2194"/>
              <a:chExt cx="446" cy="379"/>
            </a:xfrm>
          </p:grpSpPr>
          <p:sp>
            <p:nvSpPr>
              <p:cNvPr id="19978" name="Freeform 1186"/>
              <p:cNvSpPr>
                <a:spLocks/>
              </p:cNvSpPr>
              <p:nvPr/>
            </p:nvSpPr>
            <p:spPr bwMode="gray">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close/>
                  </a:path>
                </a:pathLst>
              </a:custGeom>
              <a:solidFill>
                <a:srgbClr val="DDDDDD"/>
              </a:solidFill>
              <a:ln w="28575" cmpd="sng">
                <a:solidFill>
                  <a:srgbClr val="DDDDDD"/>
                </a:solidFill>
                <a:round/>
                <a:headEnd/>
                <a:tailEnd/>
              </a:ln>
            </p:spPr>
            <p:txBody>
              <a:bodyPr/>
              <a:lstStyle/>
              <a:p>
                <a:endParaRPr lang="en-US" dirty="0"/>
              </a:p>
            </p:txBody>
          </p:sp>
          <p:sp>
            <p:nvSpPr>
              <p:cNvPr id="19979" name="Freeform 1187"/>
              <p:cNvSpPr>
                <a:spLocks/>
              </p:cNvSpPr>
              <p:nvPr/>
            </p:nvSpPr>
            <p:spPr bwMode="gray">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5" name="Group 1188"/>
            <p:cNvGrpSpPr>
              <a:grpSpLocks/>
            </p:cNvGrpSpPr>
            <p:nvPr/>
          </p:nvGrpSpPr>
          <p:grpSpPr bwMode="auto">
            <a:xfrm>
              <a:off x="1288" y="2514"/>
              <a:ext cx="427" cy="419"/>
              <a:chOff x="1348" y="2219"/>
              <a:chExt cx="471" cy="360"/>
            </a:xfrm>
          </p:grpSpPr>
          <p:sp>
            <p:nvSpPr>
              <p:cNvPr id="19976" name="Freeform 1189"/>
              <p:cNvSpPr>
                <a:spLocks/>
              </p:cNvSpPr>
              <p:nvPr/>
            </p:nvSpPr>
            <p:spPr bwMode="gray">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close/>
                  </a:path>
                </a:pathLst>
              </a:custGeom>
              <a:solidFill>
                <a:srgbClr val="DDDDDD"/>
              </a:solidFill>
              <a:ln w="28575" cmpd="sng">
                <a:solidFill>
                  <a:srgbClr val="DDDDDD"/>
                </a:solidFill>
                <a:round/>
                <a:headEnd/>
                <a:tailEnd/>
              </a:ln>
            </p:spPr>
            <p:txBody>
              <a:bodyPr/>
              <a:lstStyle/>
              <a:p>
                <a:endParaRPr lang="en-US" dirty="0"/>
              </a:p>
            </p:txBody>
          </p:sp>
          <p:sp>
            <p:nvSpPr>
              <p:cNvPr id="19977" name="Freeform 1190"/>
              <p:cNvSpPr>
                <a:spLocks/>
              </p:cNvSpPr>
              <p:nvPr/>
            </p:nvSpPr>
            <p:spPr bwMode="gray">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6" name="Group 1191"/>
            <p:cNvGrpSpPr>
              <a:grpSpLocks/>
            </p:cNvGrpSpPr>
            <p:nvPr/>
          </p:nvGrpSpPr>
          <p:grpSpPr bwMode="auto">
            <a:xfrm>
              <a:off x="1460" y="2581"/>
              <a:ext cx="860" cy="785"/>
              <a:chOff x="1538" y="2276"/>
              <a:chExt cx="949" cy="676"/>
            </a:xfrm>
          </p:grpSpPr>
          <p:sp>
            <p:nvSpPr>
              <p:cNvPr id="19974" name="Freeform 1192"/>
              <p:cNvSpPr>
                <a:spLocks/>
              </p:cNvSpPr>
              <p:nvPr/>
            </p:nvSpPr>
            <p:spPr bwMode="gray">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close/>
                  </a:path>
                </a:pathLst>
              </a:custGeom>
              <a:solidFill>
                <a:srgbClr val="DDDDDD"/>
              </a:solidFill>
              <a:ln w="28575" cmpd="sng">
                <a:solidFill>
                  <a:srgbClr val="DDDDDD"/>
                </a:solidFill>
                <a:round/>
                <a:headEnd/>
                <a:tailEnd/>
              </a:ln>
            </p:spPr>
            <p:txBody>
              <a:bodyPr/>
              <a:lstStyle/>
              <a:p>
                <a:endParaRPr lang="en-US" dirty="0"/>
              </a:p>
            </p:txBody>
          </p:sp>
          <p:sp>
            <p:nvSpPr>
              <p:cNvPr id="19975" name="Freeform 1193"/>
              <p:cNvSpPr>
                <a:spLocks/>
              </p:cNvSpPr>
              <p:nvPr/>
            </p:nvSpPr>
            <p:spPr bwMode="gray">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7" name="Group 1194"/>
            <p:cNvGrpSpPr>
              <a:grpSpLocks/>
            </p:cNvGrpSpPr>
            <p:nvPr/>
          </p:nvGrpSpPr>
          <p:grpSpPr bwMode="auto">
            <a:xfrm>
              <a:off x="1677" y="1619"/>
              <a:ext cx="419" cy="242"/>
              <a:chOff x="1777" y="1448"/>
              <a:chExt cx="463" cy="208"/>
            </a:xfrm>
          </p:grpSpPr>
          <p:sp>
            <p:nvSpPr>
              <p:cNvPr id="19972" name="Freeform 1195"/>
              <p:cNvSpPr>
                <a:spLocks/>
              </p:cNvSpPr>
              <p:nvPr/>
            </p:nvSpPr>
            <p:spPr bwMode="gray">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close/>
                  </a:path>
                </a:pathLst>
              </a:custGeom>
              <a:solidFill>
                <a:srgbClr val="DDDDDD"/>
              </a:solidFill>
              <a:ln w="28575" cmpd="sng">
                <a:solidFill>
                  <a:srgbClr val="DDDDDD"/>
                </a:solidFill>
                <a:round/>
                <a:headEnd/>
                <a:tailEnd/>
              </a:ln>
            </p:spPr>
            <p:txBody>
              <a:bodyPr/>
              <a:lstStyle/>
              <a:p>
                <a:endParaRPr lang="en-US" dirty="0"/>
              </a:p>
            </p:txBody>
          </p:sp>
          <p:sp>
            <p:nvSpPr>
              <p:cNvPr id="19973" name="Freeform 1196"/>
              <p:cNvSpPr>
                <a:spLocks/>
              </p:cNvSpPr>
              <p:nvPr/>
            </p:nvSpPr>
            <p:spPr bwMode="gray">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8" name="Group 1197"/>
            <p:cNvGrpSpPr>
              <a:grpSpLocks/>
            </p:cNvGrpSpPr>
            <p:nvPr/>
          </p:nvGrpSpPr>
          <p:grpSpPr bwMode="auto">
            <a:xfrm>
              <a:off x="1661" y="1854"/>
              <a:ext cx="442" cy="278"/>
              <a:chOff x="1761" y="1650"/>
              <a:chExt cx="487" cy="240"/>
            </a:xfrm>
          </p:grpSpPr>
          <p:sp>
            <p:nvSpPr>
              <p:cNvPr id="19970" name="Freeform 1198"/>
              <p:cNvSpPr>
                <a:spLocks/>
              </p:cNvSpPr>
              <p:nvPr/>
            </p:nvSpPr>
            <p:spPr bwMode="gray">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close/>
                  </a:path>
                </a:pathLst>
              </a:custGeom>
              <a:solidFill>
                <a:srgbClr val="DDDDDD"/>
              </a:solidFill>
              <a:ln w="28575" cmpd="sng">
                <a:solidFill>
                  <a:srgbClr val="DDDDDD"/>
                </a:solidFill>
                <a:round/>
                <a:headEnd/>
                <a:tailEnd/>
              </a:ln>
            </p:spPr>
            <p:txBody>
              <a:bodyPr/>
              <a:lstStyle/>
              <a:p>
                <a:endParaRPr lang="en-US" dirty="0"/>
              </a:p>
            </p:txBody>
          </p:sp>
          <p:sp>
            <p:nvSpPr>
              <p:cNvPr id="19971" name="Freeform 1199"/>
              <p:cNvSpPr>
                <a:spLocks/>
              </p:cNvSpPr>
              <p:nvPr/>
            </p:nvSpPr>
            <p:spPr bwMode="gray">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 name="Group 1200"/>
            <p:cNvGrpSpPr>
              <a:grpSpLocks/>
            </p:cNvGrpSpPr>
            <p:nvPr/>
          </p:nvGrpSpPr>
          <p:grpSpPr bwMode="auto">
            <a:xfrm>
              <a:off x="1654" y="2081"/>
              <a:ext cx="524" cy="235"/>
              <a:chOff x="1753" y="1846"/>
              <a:chExt cx="577" cy="202"/>
            </a:xfrm>
          </p:grpSpPr>
          <p:sp>
            <p:nvSpPr>
              <p:cNvPr id="19968" name="Freeform 1201"/>
              <p:cNvSpPr>
                <a:spLocks/>
              </p:cNvSpPr>
              <p:nvPr/>
            </p:nvSpPr>
            <p:spPr bwMode="gray">
              <a:xfrm>
                <a:off x="1753" y="1846"/>
                <a:ext cx="577" cy="20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close/>
                  </a:path>
                </a:pathLst>
              </a:custGeom>
              <a:solidFill>
                <a:srgbClr val="DDDDDD"/>
              </a:solidFill>
              <a:ln w="28575" cmpd="sng">
                <a:solidFill>
                  <a:srgbClr val="DDDDDD"/>
                </a:solidFill>
                <a:round/>
                <a:headEnd/>
                <a:tailEnd/>
              </a:ln>
            </p:spPr>
            <p:txBody>
              <a:bodyPr/>
              <a:lstStyle/>
              <a:p>
                <a:endParaRPr lang="en-US" dirty="0"/>
              </a:p>
            </p:txBody>
          </p:sp>
          <p:sp>
            <p:nvSpPr>
              <p:cNvPr id="19969" name="Freeform 1202"/>
              <p:cNvSpPr>
                <a:spLocks/>
              </p:cNvSpPr>
              <p:nvPr/>
            </p:nvSpPr>
            <p:spPr bwMode="gray">
              <a:xfrm>
                <a:off x="1753" y="1846"/>
                <a:ext cx="577" cy="20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 name="Group 1203"/>
            <p:cNvGrpSpPr>
              <a:grpSpLocks/>
            </p:cNvGrpSpPr>
            <p:nvPr/>
          </p:nvGrpSpPr>
          <p:grpSpPr bwMode="auto">
            <a:xfrm>
              <a:off x="1766" y="2308"/>
              <a:ext cx="464" cy="235"/>
              <a:chOff x="1876" y="2042"/>
              <a:chExt cx="512" cy="202"/>
            </a:xfrm>
          </p:grpSpPr>
          <p:sp>
            <p:nvSpPr>
              <p:cNvPr id="19966" name="Freeform 1204"/>
              <p:cNvSpPr>
                <a:spLocks/>
              </p:cNvSpPr>
              <p:nvPr/>
            </p:nvSpPr>
            <p:spPr bwMode="gray">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close/>
                  </a:path>
                </a:pathLst>
              </a:custGeom>
              <a:solidFill>
                <a:srgbClr val="DDDDDD"/>
              </a:solidFill>
              <a:ln w="28575" cmpd="sng">
                <a:solidFill>
                  <a:srgbClr val="DDDDDD"/>
                </a:solidFill>
                <a:round/>
                <a:headEnd/>
                <a:tailEnd/>
              </a:ln>
            </p:spPr>
            <p:txBody>
              <a:bodyPr/>
              <a:lstStyle/>
              <a:p>
                <a:endParaRPr lang="en-US" dirty="0"/>
              </a:p>
            </p:txBody>
          </p:sp>
          <p:sp>
            <p:nvSpPr>
              <p:cNvPr id="19967" name="Freeform 1205"/>
              <p:cNvSpPr>
                <a:spLocks/>
              </p:cNvSpPr>
              <p:nvPr/>
            </p:nvSpPr>
            <p:spPr bwMode="gray">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1" name="Group 1206"/>
            <p:cNvGrpSpPr>
              <a:grpSpLocks/>
            </p:cNvGrpSpPr>
            <p:nvPr/>
          </p:nvGrpSpPr>
          <p:grpSpPr bwMode="auto">
            <a:xfrm>
              <a:off x="1706" y="2536"/>
              <a:ext cx="540" cy="250"/>
              <a:chOff x="1810" y="2238"/>
              <a:chExt cx="595" cy="215"/>
            </a:xfrm>
          </p:grpSpPr>
          <p:sp>
            <p:nvSpPr>
              <p:cNvPr id="19964" name="Freeform 1207"/>
              <p:cNvSpPr>
                <a:spLocks/>
              </p:cNvSpPr>
              <p:nvPr/>
            </p:nvSpPr>
            <p:spPr bwMode="gray">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close/>
                  </a:path>
                </a:pathLst>
              </a:custGeom>
              <a:solidFill>
                <a:srgbClr val="DDDDDD"/>
              </a:solidFill>
              <a:ln w="28575" cmpd="sng">
                <a:solidFill>
                  <a:srgbClr val="DDDDDD"/>
                </a:solidFill>
                <a:round/>
                <a:headEnd/>
                <a:tailEnd/>
              </a:ln>
            </p:spPr>
            <p:txBody>
              <a:bodyPr/>
              <a:lstStyle/>
              <a:p>
                <a:endParaRPr lang="en-US" dirty="0"/>
              </a:p>
            </p:txBody>
          </p:sp>
          <p:sp>
            <p:nvSpPr>
              <p:cNvPr id="19965" name="Freeform 1208"/>
              <p:cNvSpPr>
                <a:spLocks/>
              </p:cNvSpPr>
              <p:nvPr/>
            </p:nvSpPr>
            <p:spPr bwMode="gray">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2" name="Group 1209"/>
            <p:cNvGrpSpPr>
              <a:grpSpLocks/>
            </p:cNvGrpSpPr>
            <p:nvPr/>
          </p:nvGrpSpPr>
          <p:grpSpPr bwMode="auto">
            <a:xfrm>
              <a:off x="2230" y="2543"/>
              <a:ext cx="308" cy="279"/>
              <a:chOff x="2388" y="2244"/>
              <a:chExt cx="339" cy="240"/>
            </a:xfrm>
          </p:grpSpPr>
          <p:sp>
            <p:nvSpPr>
              <p:cNvPr id="19962" name="Freeform 1210"/>
              <p:cNvSpPr>
                <a:spLocks/>
              </p:cNvSpPr>
              <p:nvPr/>
            </p:nvSpPr>
            <p:spPr bwMode="gray">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close/>
                  </a:path>
                </a:pathLst>
              </a:custGeom>
              <a:solidFill>
                <a:srgbClr val="DDDDDD"/>
              </a:solidFill>
              <a:ln w="28575" cmpd="sng">
                <a:solidFill>
                  <a:srgbClr val="DDDDDD"/>
                </a:solidFill>
                <a:round/>
                <a:headEnd/>
                <a:tailEnd/>
              </a:ln>
            </p:spPr>
            <p:txBody>
              <a:bodyPr/>
              <a:lstStyle/>
              <a:p>
                <a:endParaRPr lang="en-US" dirty="0"/>
              </a:p>
            </p:txBody>
          </p:sp>
          <p:sp>
            <p:nvSpPr>
              <p:cNvPr id="19963" name="Freeform 1211"/>
              <p:cNvSpPr>
                <a:spLocks/>
              </p:cNvSpPr>
              <p:nvPr/>
            </p:nvSpPr>
            <p:spPr bwMode="gray">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3" name="Group 1212"/>
            <p:cNvGrpSpPr>
              <a:grpSpLocks/>
            </p:cNvGrpSpPr>
            <p:nvPr/>
          </p:nvGrpSpPr>
          <p:grpSpPr bwMode="auto">
            <a:xfrm>
              <a:off x="2275" y="2815"/>
              <a:ext cx="374" cy="287"/>
              <a:chOff x="2438" y="2478"/>
              <a:chExt cx="412" cy="247"/>
            </a:xfrm>
          </p:grpSpPr>
          <p:sp>
            <p:nvSpPr>
              <p:cNvPr id="19960" name="Freeform 1213"/>
              <p:cNvSpPr>
                <a:spLocks/>
              </p:cNvSpPr>
              <p:nvPr/>
            </p:nvSpPr>
            <p:spPr bwMode="gray">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close/>
                  </a:path>
                </a:pathLst>
              </a:custGeom>
              <a:solidFill>
                <a:srgbClr val="DDDDDD"/>
              </a:solidFill>
              <a:ln w="28575" cmpd="sng">
                <a:solidFill>
                  <a:srgbClr val="DDDDDD"/>
                </a:solidFill>
                <a:round/>
                <a:headEnd/>
                <a:tailEnd/>
              </a:ln>
            </p:spPr>
            <p:txBody>
              <a:bodyPr/>
              <a:lstStyle/>
              <a:p>
                <a:endParaRPr lang="en-US" dirty="0"/>
              </a:p>
            </p:txBody>
          </p:sp>
          <p:sp>
            <p:nvSpPr>
              <p:cNvPr id="19961" name="Freeform 1214"/>
              <p:cNvSpPr>
                <a:spLocks/>
              </p:cNvSpPr>
              <p:nvPr/>
            </p:nvSpPr>
            <p:spPr bwMode="gray">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4" name="Group 1215"/>
            <p:cNvGrpSpPr>
              <a:grpSpLocks/>
            </p:cNvGrpSpPr>
            <p:nvPr/>
          </p:nvGrpSpPr>
          <p:grpSpPr bwMode="auto">
            <a:xfrm>
              <a:off x="2020" y="1588"/>
              <a:ext cx="412" cy="456"/>
              <a:chOff x="2157" y="1422"/>
              <a:chExt cx="454" cy="392"/>
            </a:xfrm>
          </p:grpSpPr>
          <p:sp>
            <p:nvSpPr>
              <p:cNvPr id="19958" name="Freeform 1216"/>
              <p:cNvSpPr>
                <a:spLocks/>
              </p:cNvSpPr>
              <p:nvPr/>
            </p:nvSpPr>
            <p:spPr bwMode="gray">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19959" name="Freeform 1217"/>
              <p:cNvSpPr>
                <a:spLocks/>
              </p:cNvSpPr>
              <p:nvPr/>
            </p:nvSpPr>
            <p:spPr bwMode="gray">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5" name="Group 1218"/>
            <p:cNvGrpSpPr>
              <a:grpSpLocks/>
            </p:cNvGrpSpPr>
            <p:nvPr/>
          </p:nvGrpSpPr>
          <p:grpSpPr bwMode="auto">
            <a:xfrm>
              <a:off x="2290" y="1742"/>
              <a:ext cx="314" cy="361"/>
              <a:chOff x="2454" y="1555"/>
              <a:chExt cx="347" cy="310"/>
            </a:xfrm>
          </p:grpSpPr>
          <p:sp>
            <p:nvSpPr>
              <p:cNvPr id="19956" name="Freeform 1219"/>
              <p:cNvSpPr>
                <a:spLocks/>
              </p:cNvSpPr>
              <p:nvPr/>
            </p:nvSpPr>
            <p:spPr bwMode="gray">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close/>
                  </a:path>
                </a:pathLst>
              </a:custGeom>
              <a:solidFill>
                <a:srgbClr val="DDDDDD"/>
              </a:solidFill>
              <a:ln w="28575" cmpd="sng">
                <a:solidFill>
                  <a:srgbClr val="DDDDDD"/>
                </a:solidFill>
                <a:round/>
                <a:headEnd/>
                <a:tailEnd/>
              </a:ln>
            </p:spPr>
            <p:txBody>
              <a:bodyPr/>
              <a:lstStyle/>
              <a:p>
                <a:endParaRPr lang="en-US" dirty="0"/>
              </a:p>
            </p:txBody>
          </p:sp>
          <p:sp>
            <p:nvSpPr>
              <p:cNvPr id="19957" name="Freeform 1220"/>
              <p:cNvSpPr>
                <a:spLocks/>
              </p:cNvSpPr>
              <p:nvPr/>
            </p:nvSpPr>
            <p:spPr bwMode="gray">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6" name="Group 1221"/>
            <p:cNvGrpSpPr>
              <a:grpSpLocks/>
            </p:cNvGrpSpPr>
            <p:nvPr/>
          </p:nvGrpSpPr>
          <p:grpSpPr bwMode="auto">
            <a:xfrm>
              <a:off x="2096" y="2030"/>
              <a:ext cx="359" cy="235"/>
              <a:chOff x="2240" y="1802"/>
              <a:chExt cx="396" cy="202"/>
            </a:xfrm>
          </p:grpSpPr>
          <p:sp>
            <p:nvSpPr>
              <p:cNvPr id="19954" name="Freeform 1222"/>
              <p:cNvSpPr>
                <a:spLocks/>
              </p:cNvSpPr>
              <p:nvPr/>
            </p:nvSpPr>
            <p:spPr bwMode="gray">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close/>
                  </a:path>
                </a:pathLst>
              </a:custGeom>
              <a:solidFill>
                <a:srgbClr val="DDDDDD"/>
              </a:solidFill>
              <a:ln w="28575" cmpd="sng">
                <a:solidFill>
                  <a:srgbClr val="DDDDDD"/>
                </a:solidFill>
                <a:round/>
                <a:headEnd/>
                <a:tailEnd/>
              </a:ln>
            </p:spPr>
            <p:txBody>
              <a:bodyPr/>
              <a:lstStyle/>
              <a:p>
                <a:endParaRPr lang="en-US" dirty="0"/>
              </a:p>
            </p:txBody>
          </p:sp>
          <p:sp>
            <p:nvSpPr>
              <p:cNvPr id="19955" name="Freeform 1223"/>
              <p:cNvSpPr>
                <a:spLocks/>
              </p:cNvSpPr>
              <p:nvPr/>
            </p:nvSpPr>
            <p:spPr bwMode="gray">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7" name="Group 1224"/>
            <p:cNvGrpSpPr>
              <a:grpSpLocks/>
            </p:cNvGrpSpPr>
            <p:nvPr/>
          </p:nvGrpSpPr>
          <p:grpSpPr bwMode="auto">
            <a:xfrm>
              <a:off x="2409" y="1699"/>
              <a:ext cx="338" cy="139"/>
              <a:chOff x="2586" y="1517"/>
              <a:chExt cx="372" cy="120"/>
            </a:xfrm>
          </p:grpSpPr>
          <p:sp>
            <p:nvSpPr>
              <p:cNvPr id="19952" name="Freeform 1225"/>
              <p:cNvSpPr>
                <a:spLocks/>
              </p:cNvSpPr>
              <p:nvPr/>
            </p:nvSpPr>
            <p:spPr bwMode="gray">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close/>
                  </a:path>
                </a:pathLst>
              </a:custGeom>
              <a:solidFill>
                <a:srgbClr val="DDDDDD"/>
              </a:solidFill>
              <a:ln w="28575" cmpd="sng">
                <a:solidFill>
                  <a:srgbClr val="DDDDDD"/>
                </a:solidFill>
                <a:round/>
                <a:headEnd/>
                <a:tailEnd/>
              </a:ln>
            </p:spPr>
            <p:txBody>
              <a:bodyPr/>
              <a:lstStyle/>
              <a:p>
                <a:endParaRPr lang="en-US" dirty="0"/>
              </a:p>
            </p:txBody>
          </p:sp>
          <p:sp>
            <p:nvSpPr>
              <p:cNvPr id="19953" name="Freeform 1226"/>
              <p:cNvSpPr>
                <a:spLocks/>
              </p:cNvSpPr>
              <p:nvPr/>
            </p:nvSpPr>
            <p:spPr bwMode="gray">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8" name="Group 1227"/>
            <p:cNvGrpSpPr>
              <a:grpSpLocks/>
            </p:cNvGrpSpPr>
            <p:nvPr/>
          </p:nvGrpSpPr>
          <p:grpSpPr bwMode="auto">
            <a:xfrm>
              <a:off x="2649" y="1794"/>
              <a:ext cx="240" cy="323"/>
              <a:chOff x="2850" y="1599"/>
              <a:chExt cx="264" cy="279"/>
            </a:xfrm>
          </p:grpSpPr>
          <p:sp>
            <p:nvSpPr>
              <p:cNvPr id="19950" name="Freeform 1228"/>
              <p:cNvSpPr>
                <a:spLocks/>
              </p:cNvSpPr>
              <p:nvPr/>
            </p:nvSpPr>
            <p:spPr bwMode="gray">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close/>
                  </a:path>
                </a:pathLst>
              </a:custGeom>
              <a:solidFill>
                <a:srgbClr val="DDDDDD"/>
              </a:solidFill>
              <a:ln w="28575" cmpd="sng">
                <a:solidFill>
                  <a:srgbClr val="DDDDDD"/>
                </a:solidFill>
                <a:round/>
                <a:headEnd/>
                <a:tailEnd/>
              </a:ln>
            </p:spPr>
            <p:txBody>
              <a:bodyPr/>
              <a:lstStyle/>
              <a:p>
                <a:endParaRPr lang="en-US" dirty="0"/>
              </a:p>
            </p:txBody>
          </p:sp>
          <p:sp>
            <p:nvSpPr>
              <p:cNvPr id="19951" name="Freeform 1229"/>
              <p:cNvSpPr>
                <a:spLocks/>
              </p:cNvSpPr>
              <p:nvPr/>
            </p:nvSpPr>
            <p:spPr bwMode="gray">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9" name="Group 1230"/>
            <p:cNvGrpSpPr>
              <a:grpSpLocks/>
            </p:cNvGrpSpPr>
            <p:nvPr/>
          </p:nvGrpSpPr>
          <p:grpSpPr bwMode="auto">
            <a:xfrm>
              <a:off x="2387" y="2081"/>
              <a:ext cx="253" cy="418"/>
              <a:chOff x="2561" y="1846"/>
              <a:chExt cx="281" cy="360"/>
            </a:xfrm>
          </p:grpSpPr>
          <p:sp>
            <p:nvSpPr>
              <p:cNvPr id="19948" name="Freeform 1231"/>
              <p:cNvSpPr>
                <a:spLocks/>
              </p:cNvSpPr>
              <p:nvPr/>
            </p:nvSpPr>
            <p:spPr bwMode="gray">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close/>
                  </a:path>
                </a:pathLst>
              </a:custGeom>
              <a:solidFill>
                <a:srgbClr val="DDDDDD"/>
              </a:solidFill>
              <a:ln w="28575" cmpd="sng">
                <a:solidFill>
                  <a:srgbClr val="DDDDDD"/>
                </a:solidFill>
                <a:round/>
                <a:headEnd/>
                <a:tailEnd/>
              </a:ln>
            </p:spPr>
            <p:txBody>
              <a:bodyPr/>
              <a:lstStyle/>
              <a:p>
                <a:endParaRPr lang="en-US" dirty="0"/>
              </a:p>
            </p:txBody>
          </p:sp>
          <p:sp>
            <p:nvSpPr>
              <p:cNvPr id="19949" name="Freeform 1232"/>
              <p:cNvSpPr>
                <a:spLocks/>
              </p:cNvSpPr>
              <p:nvPr/>
            </p:nvSpPr>
            <p:spPr bwMode="gray">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30" name="Group 1233"/>
            <p:cNvGrpSpPr>
              <a:grpSpLocks/>
            </p:cNvGrpSpPr>
            <p:nvPr/>
          </p:nvGrpSpPr>
          <p:grpSpPr bwMode="auto">
            <a:xfrm>
              <a:off x="2156" y="2249"/>
              <a:ext cx="411" cy="339"/>
              <a:chOff x="2306" y="1991"/>
              <a:chExt cx="454" cy="291"/>
            </a:xfrm>
          </p:grpSpPr>
          <p:sp>
            <p:nvSpPr>
              <p:cNvPr id="19946" name="Freeform 1234"/>
              <p:cNvSpPr>
                <a:spLocks/>
              </p:cNvSpPr>
              <p:nvPr/>
            </p:nvSpPr>
            <p:spPr bwMode="gray">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close/>
                  </a:path>
                </a:pathLst>
              </a:custGeom>
              <a:solidFill>
                <a:srgbClr val="DDDDDD"/>
              </a:solidFill>
              <a:ln w="28575" cmpd="sng">
                <a:solidFill>
                  <a:srgbClr val="DDDDDD"/>
                </a:solidFill>
                <a:round/>
                <a:headEnd/>
                <a:tailEnd/>
              </a:ln>
            </p:spPr>
            <p:txBody>
              <a:bodyPr/>
              <a:lstStyle/>
              <a:p>
                <a:endParaRPr lang="en-US" dirty="0"/>
              </a:p>
            </p:txBody>
          </p:sp>
          <p:sp>
            <p:nvSpPr>
              <p:cNvPr id="19947" name="Freeform 1235"/>
              <p:cNvSpPr>
                <a:spLocks/>
              </p:cNvSpPr>
              <p:nvPr/>
            </p:nvSpPr>
            <p:spPr bwMode="gray">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31" name="Group 1236"/>
            <p:cNvGrpSpPr>
              <a:grpSpLocks/>
            </p:cNvGrpSpPr>
            <p:nvPr/>
          </p:nvGrpSpPr>
          <p:grpSpPr bwMode="auto">
            <a:xfrm>
              <a:off x="2604" y="2110"/>
              <a:ext cx="202" cy="324"/>
              <a:chOff x="2801" y="1871"/>
              <a:chExt cx="223" cy="278"/>
            </a:xfrm>
          </p:grpSpPr>
          <p:sp>
            <p:nvSpPr>
              <p:cNvPr id="19944" name="Freeform 1237"/>
              <p:cNvSpPr>
                <a:spLocks/>
              </p:cNvSpPr>
              <p:nvPr/>
            </p:nvSpPr>
            <p:spPr bwMode="gray">
              <a:xfrm>
                <a:off x="2801" y="1871"/>
                <a:ext cx="223" cy="278"/>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19945" name="Freeform 1238"/>
              <p:cNvSpPr>
                <a:spLocks/>
              </p:cNvSpPr>
              <p:nvPr/>
            </p:nvSpPr>
            <p:spPr bwMode="gray">
              <a:xfrm>
                <a:off x="2801" y="1871"/>
                <a:ext cx="223" cy="278"/>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872" name="Group 1239"/>
            <p:cNvGrpSpPr>
              <a:grpSpLocks/>
            </p:cNvGrpSpPr>
            <p:nvPr/>
          </p:nvGrpSpPr>
          <p:grpSpPr bwMode="auto">
            <a:xfrm>
              <a:off x="2761" y="2044"/>
              <a:ext cx="262" cy="295"/>
              <a:chOff x="2974" y="1814"/>
              <a:chExt cx="289" cy="253"/>
            </a:xfrm>
          </p:grpSpPr>
          <p:sp>
            <p:nvSpPr>
              <p:cNvPr id="19942" name="Freeform 1240"/>
              <p:cNvSpPr>
                <a:spLocks/>
              </p:cNvSpPr>
              <p:nvPr/>
            </p:nvSpPr>
            <p:spPr bwMode="gray">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close/>
                  </a:path>
                </a:pathLst>
              </a:custGeom>
              <a:solidFill>
                <a:srgbClr val="DDDDDD"/>
              </a:solidFill>
              <a:ln w="28575" cmpd="sng">
                <a:solidFill>
                  <a:srgbClr val="DDDDDD"/>
                </a:solidFill>
                <a:round/>
                <a:headEnd/>
                <a:tailEnd/>
              </a:ln>
            </p:spPr>
            <p:txBody>
              <a:bodyPr/>
              <a:lstStyle/>
              <a:p>
                <a:endParaRPr lang="en-US" dirty="0"/>
              </a:p>
            </p:txBody>
          </p:sp>
          <p:sp>
            <p:nvSpPr>
              <p:cNvPr id="19943" name="Freeform 1241"/>
              <p:cNvSpPr>
                <a:spLocks/>
              </p:cNvSpPr>
              <p:nvPr/>
            </p:nvSpPr>
            <p:spPr bwMode="gray">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875" name="Group 1242"/>
            <p:cNvGrpSpPr>
              <a:grpSpLocks/>
            </p:cNvGrpSpPr>
            <p:nvPr/>
          </p:nvGrpSpPr>
          <p:grpSpPr bwMode="auto">
            <a:xfrm>
              <a:off x="2529" y="2308"/>
              <a:ext cx="457" cy="251"/>
              <a:chOff x="2718" y="2042"/>
              <a:chExt cx="504" cy="215"/>
            </a:xfrm>
          </p:grpSpPr>
          <p:sp>
            <p:nvSpPr>
              <p:cNvPr id="19940" name="Freeform 1243"/>
              <p:cNvSpPr>
                <a:spLocks/>
              </p:cNvSpPr>
              <p:nvPr/>
            </p:nvSpPr>
            <p:spPr bwMode="gray">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close/>
                  </a:path>
                </a:pathLst>
              </a:custGeom>
              <a:solidFill>
                <a:srgbClr val="DDDDDD"/>
              </a:solidFill>
              <a:ln w="28575" cmpd="sng">
                <a:solidFill>
                  <a:srgbClr val="DDDDDD"/>
                </a:solidFill>
                <a:round/>
                <a:headEnd/>
                <a:tailEnd/>
              </a:ln>
            </p:spPr>
            <p:txBody>
              <a:bodyPr/>
              <a:lstStyle/>
              <a:p>
                <a:endParaRPr lang="en-US" dirty="0"/>
              </a:p>
            </p:txBody>
          </p:sp>
          <p:sp>
            <p:nvSpPr>
              <p:cNvPr id="19941" name="Freeform 1244"/>
              <p:cNvSpPr>
                <a:spLocks/>
              </p:cNvSpPr>
              <p:nvPr/>
            </p:nvSpPr>
            <p:spPr bwMode="gray">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876" name="Group 1245"/>
            <p:cNvGrpSpPr>
              <a:grpSpLocks/>
            </p:cNvGrpSpPr>
            <p:nvPr/>
          </p:nvGrpSpPr>
          <p:grpSpPr bwMode="auto">
            <a:xfrm>
              <a:off x="2499" y="2470"/>
              <a:ext cx="531" cy="190"/>
              <a:chOff x="2685" y="2181"/>
              <a:chExt cx="586" cy="164"/>
            </a:xfrm>
          </p:grpSpPr>
          <p:sp>
            <p:nvSpPr>
              <p:cNvPr id="19938" name="Freeform 1246"/>
              <p:cNvSpPr>
                <a:spLocks/>
              </p:cNvSpPr>
              <p:nvPr/>
            </p:nvSpPr>
            <p:spPr bwMode="gray">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close/>
                  </a:path>
                </a:pathLst>
              </a:custGeom>
              <a:solidFill>
                <a:srgbClr val="DDDDDD"/>
              </a:solidFill>
              <a:ln w="28575" cmpd="sng">
                <a:solidFill>
                  <a:srgbClr val="DDDDDD"/>
                </a:solidFill>
                <a:round/>
                <a:headEnd/>
                <a:tailEnd/>
              </a:ln>
            </p:spPr>
            <p:txBody>
              <a:bodyPr/>
              <a:lstStyle/>
              <a:p>
                <a:endParaRPr lang="en-US" dirty="0"/>
              </a:p>
            </p:txBody>
          </p:sp>
          <p:sp>
            <p:nvSpPr>
              <p:cNvPr id="19939" name="Freeform 1247"/>
              <p:cNvSpPr>
                <a:spLocks/>
              </p:cNvSpPr>
              <p:nvPr/>
            </p:nvSpPr>
            <p:spPr bwMode="gray">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879" name="Group 1248"/>
            <p:cNvGrpSpPr>
              <a:grpSpLocks/>
            </p:cNvGrpSpPr>
            <p:nvPr/>
          </p:nvGrpSpPr>
          <p:grpSpPr bwMode="auto">
            <a:xfrm>
              <a:off x="2446" y="2648"/>
              <a:ext cx="218" cy="366"/>
              <a:chOff x="2627" y="2333"/>
              <a:chExt cx="240" cy="316"/>
            </a:xfrm>
          </p:grpSpPr>
          <p:sp>
            <p:nvSpPr>
              <p:cNvPr id="19936" name="Freeform 1249"/>
              <p:cNvSpPr>
                <a:spLocks/>
              </p:cNvSpPr>
              <p:nvPr/>
            </p:nvSpPr>
            <p:spPr bwMode="gray">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close/>
                  </a:path>
                </a:pathLst>
              </a:custGeom>
              <a:solidFill>
                <a:srgbClr val="DDDDDD"/>
              </a:solidFill>
              <a:ln w="28575" cmpd="sng">
                <a:solidFill>
                  <a:srgbClr val="DDDDDD"/>
                </a:solidFill>
                <a:round/>
                <a:headEnd/>
                <a:tailEnd/>
              </a:ln>
            </p:spPr>
            <p:txBody>
              <a:bodyPr/>
              <a:lstStyle/>
              <a:p>
                <a:endParaRPr lang="en-US" dirty="0"/>
              </a:p>
            </p:txBody>
          </p:sp>
          <p:sp>
            <p:nvSpPr>
              <p:cNvPr id="19937" name="Freeform 1250"/>
              <p:cNvSpPr>
                <a:spLocks/>
              </p:cNvSpPr>
              <p:nvPr/>
            </p:nvSpPr>
            <p:spPr bwMode="gray">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880" name="Group 1251"/>
            <p:cNvGrpSpPr>
              <a:grpSpLocks/>
            </p:cNvGrpSpPr>
            <p:nvPr/>
          </p:nvGrpSpPr>
          <p:grpSpPr bwMode="auto">
            <a:xfrm>
              <a:off x="2649" y="2624"/>
              <a:ext cx="247" cy="375"/>
              <a:chOff x="2850" y="2314"/>
              <a:chExt cx="273" cy="322"/>
            </a:xfrm>
          </p:grpSpPr>
          <p:sp>
            <p:nvSpPr>
              <p:cNvPr id="19934" name="Freeform 1252"/>
              <p:cNvSpPr>
                <a:spLocks/>
              </p:cNvSpPr>
              <p:nvPr/>
            </p:nvSpPr>
            <p:spPr bwMode="gray">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19935" name="Freeform 1253"/>
              <p:cNvSpPr>
                <a:spLocks/>
              </p:cNvSpPr>
              <p:nvPr/>
            </p:nvSpPr>
            <p:spPr bwMode="gray">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881" name="Group 1254"/>
            <p:cNvGrpSpPr>
              <a:grpSpLocks/>
            </p:cNvGrpSpPr>
            <p:nvPr/>
          </p:nvGrpSpPr>
          <p:grpSpPr bwMode="auto">
            <a:xfrm>
              <a:off x="2806" y="2610"/>
              <a:ext cx="336" cy="337"/>
              <a:chOff x="3024" y="2301"/>
              <a:chExt cx="371" cy="291"/>
            </a:xfrm>
          </p:grpSpPr>
          <p:sp>
            <p:nvSpPr>
              <p:cNvPr id="19932" name="Freeform 1255"/>
              <p:cNvSpPr>
                <a:spLocks/>
              </p:cNvSpPr>
              <p:nvPr/>
            </p:nvSpPr>
            <p:spPr bwMode="gray">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close/>
                  </a:path>
                </a:pathLst>
              </a:custGeom>
              <a:solidFill>
                <a:srgbClr val="DDDDDD"/>
              </a:solidFill>
              <a:ln w="28575" cmpd="sng">
                <a:solidFill>
                  <a:srgbClr val="DDDDDD"/>
                </a:solidFill>
                <a:round/>
                <a:headEnd/>
                <a:tailEnd/>
              </a:ln>
            </p:spPr>
            <p:txBody>
              <a:bodyPr/>
              <a:lstStyle/>
              <a:p>
                <a:endParaRPr lang="en-US" dirty="0"/>
              </a:p>
            </p:txBody>
          </p:sp>
          <p:sp>
            <p:nvSpPr>
              <p:cNvPr id="19933" name="Freeform 1256"/>
              <p:cNvSpPr>
                <a:spLocks/>
              </p:cNvSpPr>
              <p:nvPr/>
            </p:nvSpPr>
            <p:spPr bwMode="gray">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882" name="Group 1257"/>
            <p:cNvGrpSpPr>
              <a:grpSpLocks/>
            </p:cNvGrpSpPr>
            <p:nvPr/>
          </p:nvGrpSpPr>
          <p:grpSpPr bwMode="auto">
            <a:xfrm>
              <a:off x="2948" y="2559"/>
              <a:ext cx="307" cy="242"/>
              <a:chOff x="3181" y="2257"/>
              <a:chExt cx="338" cy="208"/>
            </a:xfrm>
          </p:grpSpPr>
          <p:sp>
            <p:nvSpPr>
              <p:cNvPr id="19930" name="Freeform 1258"/>
              <p:cNvSpPr>
                <a:spLocks/>
              </p:cNvSpPr>
              <p:nvPr/>
            </p:nvSpPr>
            <p:spPr bwMode="gray">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close/>
                  </a:path>
                </a:pathLst>
              </a:custGeom>
              <a:solidFill>
                <a:srgbClr val="DDDDDD"/>
              </a:solidFill>
              <a:ln w="28575" cmpd="sng">
                <a:solidFill>
                  <a:srgbClr val="DDDDDD"/>
                </a:solidFill>
                <a:round/>
                <a:headEnd/>
                <a:tailEnd/>
              </a:ln>
            </p:spPr>
            <p:txBody>
              <a:bodyPr/>
              <a:lstStyle/>
              <a:p>
                <a:endParaRPr lang="en-US" dirty="0"/>
              </a:p>
            </p:txBody>
          </p:sp>
          <p:sp>
            <p:nvSpPr>
              <p:cNvPr id="19931" name="Freeform 1259"/>
              <p:cNvSpPr>
                <a:spLocks/>
              </p:cNvSpPr>
              <p:nvPr/>
            </p:nvSpPr>
            <p:spPr bwMode="gray">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883" name="Group 1260"/>
            <p:cNvGrpSpPr>
              <a:grpSpLocks/>
            </p:cNvGrpSpPr>
            <p:nvPr/>
          </p:nvGrpSpPr>
          <p:grpSpPr bwMode="auto">
            <a:xfrm>
              <a:off x="2732" y="2904"/>
              <a:ext cx="576" cy="383"/>
              <a:chOff x="2941" y="2554"/>
              <a:chExt cx="636" cy="329"/>
            </a:xfrm>
          </p:grpSpPr>
          <p:sp>
            <p:nvSpPr>
              <p:cNvPr id="19928" name="Freeform 1261"/>
              <p:cNvSpPr>
                <a:spLocks/>
              </p:cNvSpPr>
              <p:nvPr/>
            </p:nvSpPr>
            <p:spPr bwMode="gray">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19929" name="Freeform 1262"/>
              <p:cNvSpPr>
                <a:spLocks/>
              </p:cNvSpPr>
              <p:nvPr/>
            </p:nvSpPr>
            <p:spPr bwMode="gray">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884" name="Group 1263"/>
            <p:cNvGrpSpPr>
              <a:grpSpLocks/>
            </p:cNvGrpSpPr>
            <p:nvPr/>
          </p:nvGrpSpPr>
          <p:grpSpPr bwMode="auto">
            <a:xfrm>
              <a:off x="2889" y="2398"/>
              <a:ext cx="530" cy="226"/>
              <a:chOff x="3114" y="2118"/>
              <a:chExt cx="586" cy="196"/>
            </a:xfrm>
          </p:grpSpPr>
          <p:sp>
            <p:nvSpPr>
              <p:cNvPr id="19926" name="Freeform 1264"/>
              <p:cNvSpPr>
                <a:spLocks/>
              </p:cNvSpPr>
              <p:nvPr/>
            </p:nvSpPr>
            <p:spPr bwMode="gray">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close/>
                  </a:path>
                </a:pathLst>
              </a:custGeom>
              <a:solidFill>
                <a:srgbClr val="DDDDDD"/>
              </a:solidFill>
              <a:ln w="28575" cmpd="sng">
                <a:solidFill>
                  <a:srgbClr val="DDDDDD"/>
                </a:solidFill>
                <a:round/>
                <a:headEnd/>
                <a:tailEnd/>
              </a:ln>
            </p:spPr>
            <p:txBody>
              <a:bodyPr/>
              <a:lstStyle/>
              <a:p>
                <a:endParaRPr lang="en-US" dirty="0"/>
              </a:p>
            </p:txBody>
          </p:sp>
          <p:sp>
            <p:nvSpPr>
              <p:cNvPr id="19927" name="Freeform 1265"/>
              <p:cNvSpPr>
                <a:spLocks/>
              </p:cNvSpPr>
              <p:nvPr/>
            </p:nvSpPr>
            <p:spPr bwMode="gray">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19885" name="Group 1266"/>
            <p:cNvGrpSpPr>
              <a:grpSpLocks/>
            </p:cNvGrpSpPr>
            <p:nvPr/>
          </p:nvGrpSpPr>
          <p:grpSpPr bwMode="auto">
            <a:xfrm>
              <a:off x="2910" y="2206"/>
              <a:ext cx="465" cy="287"/>
              <a:chOff x="3139" y="1953"/>
              <a:chExt cx="512" cy="247"/>
            </a:xfrm>
          </p:grpSpPr>
          <p:sp>
            <p:nvSpPr>
              <p:cNvPr id="19924" name="Freeform 1267"/>
              <p:cNvSpPr>
                <a:spLocks/>
              </p:cNvSpPr>
              <p:nvPr/>
            </p:nvSpPr>
            <p:spPr bwMode="gray">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close/>
                  </a:path>
                </a:pathLst>
              </a:custGeom>
              <a:solidFill>
                <a:srgbClr val="DDDDDD"/>
              </a:solidFill>
              <a:ln w="28575" cmpd="sng">
                <a:solidFill>
                  <a:srgbClr val="DDDDDD"/>
                </a:solidFill>
                <a:round/>
                <a:headEnd/>
                <a:tailEnd/>
              </a:ln>
            </p:spPr>
            <p:txBody>
              <a:bodyPr/>
              <a:lstStyle/>
              <a:p>
                <a:endParaRPr lang="en-US" dirty="0"/>
              </a:p>
            </p:txBody>
          </p:sp>
          <p:sp>
            <p:nvSpPr>
              <p:cNvPr id="19925" name="Freeform 1268"/>
              <p:cNvSpPr>
                <a:spLocks/>
              </p:cNvSpPr>
              <p:nvPr/>
            </p:nvSpPr>
            <p:spPr bwMode="gray">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02" name="Group 1269"/>
            <p:cNvGrpSpPr>
              <a:grpSpLocks/>
            </p:cNvGrpSpPr>
            <p:nvPr/>
          </p:nvGrpSpPr>
          <p:grpSpPr bwMode="auto">
            <a:xfrm>
              <a:off x="2941" y="2154"/>
              <a:ext cx="268" cy="265"/>
              <a:chOff x="3172" y="1909"/>
              <a:chExt cx="297" cy="228"/>
            </a:xfrm>
          </p:grpSpPr>
          <p:sp>
            <p:nvSpPr>
              <p:cNvPr id="19922" name="Freeform 1270"/>
              <p:cNvSpPr>
                <a:spLocks/>
              </p:cNvSpPr>
              <p:nvPr/>
            </p:nvSpPr>
            <p:spPr bwMode="gray">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close/>
                  </a:path>
                </a:pathLst>
              </a:custGeom>
              <a:solidFill>
                <a:srgbClr val="DDDDDD"/>
              </a:solidFill>
              <a:ln w="28575" cmpd="sng">
                <a:solidFill>
                  <a:srgbClr val="DDDDDD"/>
                </a:solidFill>
                <a:round/>
                <a:headEnd/>
                <a:tailEnd/>
              </a:ln>
            </p:spPr>
            <p:txBody>
              <a:bodyPr/>
              <a:lstStyle/>
              <a:p>
                <a:endParaRPr lang="en-US" dirty="0"/>
              </a:p>
            </p:txBody>
          </p:sp>
          <p:sp>
            <p:nvSpPr>
              <p:cNvPr id="19923" name="Freeform 1271"/>
              <p:cNvSpPr>
                <a:spLocks/>
              </p:cNvSpPr>
              <p:nvPr/>
            </p:nvSpPr>
            <p:spPr bwMode="gray">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03" name="Group 1272"/>
            <p:cNvGrpSpPr>
              <a:grpSpLocks/>
            </p:cNvGrpSpPr>
            <p:nvPr/>
          </p:nvGrpSpPr>
          <p:grpSpPr bwMode="auto">
            <a:xfrm>
              <a:off x="3315" y="2154"/>
              <a:ext cx="75" cy="95"/>
              <a:chOff x="3585" y="1909"/>
              <a:chExt cx="82" cy="82"/>
            </a:xfrm>
          </p:grpSpPr>
          <p:sp>
            <p:nvSpPr>
              <p:cNvPr id="19920" name="Freeform 1273"/>
              <p:cNvSpPr>
                <a:spLocks/>
              </p:cNvSpPr>
              <p:nvPr/>
            </p:nvSpPr>
            <p:spPr bwMode="gray">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close/>
                  </a:path>
                </a:pathLst>
              </a:custGeom>
              <a:solidFill>
                <a:srgbClr val="DDDDDD"/>
              </a:solidFill>
              <a:ln w="28575" cmpd="sng">
                <a:solidFill>
                  <a:srgbClr val="DDDDDD"/>
                </a:solidFill>
                <a:round/>
                <a:headEnd/>
                <a:tailEnd/>
              </a:ln>
            </p:spPr>
            <p:txBody>
              <a:bodyPr/>
              <a:lstStyle/>
              <a:p>
                <a:endParaRPr lang="en-US" dirty="0"/>
              </a:p>
            </p:txBody>
          </p:sp>
          <p:sp>
            <p:nvSpPr>
              <p:cNvPr id="19921" name="Freeform 1274"/>
              <p:cNvSpPr>
                <a:spLocks/>
              </p:cNvSpPr>
              <p:nvPr/>
            </p:nvSpPr>
            <p:spPr bwMode="gray">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04" name="Group 1275"/>
            <p:cNvGrpSpPr>
              <a:grpSpLocks/>
            </p:cNvGrpSpPr>
            <p:nvPr/>
          </p:nvGrpSpPr>
          <p:grpSpPr bwMode="auto">
            <a:xfrm>
              <a:off x="3000" y="1978"/>
              <a:ext cx="359" cy="228"/>
              <a:chOff x="3238" y="1757"/>
              <a:chExt cx="396" cy="196"/>
            </a:xfrm>
          </p:grpSpPr>
          <p:sp>
            <p:nvSpPr>
              <p:cNvPr id="19918" name="Freeform 1276"/>
              <p:cNvSpPr>
                <a:spLocks/>
              </p:cNvSpPr>
              <p:nvPr/>
            </p:nvSpPr>
            <p:spPr bwMode="gray">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close/>
                  </a:path>
                </a:pathLst>
              </a:custGeom>
              <a:solidFill>
                <a:srgbClr val="DDDDDD"/>
              </a:solidFill>
              <a:ln w="28575" cmpd="sng">
                <a:solidFill>
                  <a:srgbClr val="DDDDDD"/>
                </a:solidFill>
                <a:round/>
                <a:headEnd/>
                <a:tailEnd/>
              </a:ln>
            </p:spPr>
            <p:txBody>
              <a:bodyPr/>
              <a:lstStyle/>
              <a:p>
                <a:endParaRPr lang="en-US" dirty="0"/>
              </a:p>
            </p:txBody>
          </p:sp>
          <p:sp>
            <p:nvSpPr>
              <p:cNvPr id="19919" name="Freeform 1277"/>
              <p:cNvSpPr>
                <a:spLocks/>
              </p:cNvSpPr>
              <p:nvPr/>
            </p:nvSpPr>
            <p:spPr bwMode="gray">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05" name="Group 1278"/>
            <p:cNvGrpSpPr>
              <a:grpSpLocks/>
            </p:cNvGrpSpPr>
            <p:nvPr/>
          </p:nvGrpSpPr>
          <p:grpSpPr bwMode="auto">
            <a:xfrm>
              <a:off x="3322" y="2008"/>
              <a:ext cx="97" cy="183"/>
              <a:chOff x="3593" y="1783"/>
              <a:chExt cx="107" cy="158"/>
            </a:xfrm>
          </p:grpSpPr>
          <p:sp>
            <p:nvSpPr>
              <p:cNvPr id="19916" name="Freeform 1279"/>
              <p:cNvSpPr>
                <a:spLocks/>
              </p:cNvSpPr>
              <p:nvPr/>
            </p:nvSpPr>
            <p:spPr bwMode="gray">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close/>
                  </a:path>
                </a:pathLst>
              </a:custGeom>
              <a:solidFill>
                <a:srgbClr val="DDDDDD"/>
              </a:solidFill>
              <a:ln w="28575" cmpd="sng">
                <a:solidFill>
                  <a:srgbClr val="DDDDDD"/>
                </a:solidFill>
                <a:round/>
                <a:headEnd/>
                <a:tailEnd/>
              </a:ln>
            </p:spPr>
            <p:txBody>
              <a:bodyPr/>
              <a:lstStyle/>
              <a:p>
                <a:endParaRPr lang="en-US" dirty="0"/>
              </a:p>
            </p:txBody>
          </p:sp>
          <p:sp>
            <p:nvSpPr>
              <p:cNvPr id="19917" name="Freeform 1280"/>
              <p:cNvSpPr>
                <a:spLocks/>
              </p:cNvSpPr>
              <p:nvPr/>
            </p:nvSpPr>
            <p:spPr bwMode="gray">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06" name="Group 1281"/>
            <p:cNvGrpSpPr>
              <a:grpSpLocks/>
            </p:cNvGrpSpPr>
            <p:nvPr/>
          </p:nvGrpSpPr>
          <p:grpSpPr bwMode="auto">
            <a:xfrm>
              <a:off x="3030" y="1721"/>
              <a:ext cx="397" cy="316"/>
              <a:chOff x="3271" y="1536"/>
              <a:chExt cx="438" cy="272"/>
            </a:xfrm>
          </p:grpSpPr>
          <p:sp>
            <p:nvSpPr>
              <p:cNvPr id="19914" name="Freeform 1282"/>
              <p:cNvSpPr>
                <a:spLocks/>
              </p:cNvSpPr>
              <p:nvPr/>
            </p:nvSpPr>
            <p:spPr bwMode="gray">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close/>
                  </a:path>
                </a:pathLst>
              </a:custGeom>
              <a:solidFill>
                <a:srgbClr val="DDDDDD"/>
              </a:solidFill>
              <a:ln w="28575" cmpd="sng">
                <a:solidFill>
                  <a:srgbClr val="DDDDDD"/>
                </a:solidFill>
                <a:round/>
                <a:headEnd/>
                <a:tailEnd/>
              </a:ln>
            </p:spPr>
            <p:txBody>
              <a:bodyPr/>
              <a:lstStyle/>
              <a:p>
                <a:endParaRPr lang="en-US" dirty="0"/>
              </a:p>
            </p:txBody>
          </p:sp>
          <p:sp>
            <p:nvSpPr>
              <p:cNvPr id="19915" name="Freeform 1283"/>
              <p:cNvSpPr>
                <a:spLocks/>
              </p:cNvSpPr>
              <p:nvPr/>
            </p:nvSpPr>
            <p:spPr bwMode="gray">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07" name="Group 1284"/>
            <p:cNvGrpSpPr>
              <a:grpSpLocks/>
            </p:cNvGrpSpPr>
            <p:nvPr/>
          </p:nvGrpSpPr>
          <p:grpSpPr bwMode="auto">
            <a:xfrm>
              <a:off x="3338" y="1699"/>
              <a:ext cx="103" cy="192"/>
              <a:chOff x="3610" y="1517"/>
              <a:chExt cx="115" cy="165"/>
            </a:xfrm>
          </p:grpSpPr>
          <p:sp>
            <p:nvSpPr>
              <p:cNvPr id="19912" name="Freeform 1285"/>
              <p:cNvSpPr>
                <a:spLocks/>
              </p:cNvSpPr>
              <p:nvPr/>
            </p:nvSpPr>
            <p:spPr bwMode="gray">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19913" name="Freeform 1286"/>
              <p:cNvSpPr>
                <a:spLocks/>
              </p:cNvSpPr>
              <p:nvPr/>
            </p:nvSpPr>
            <p:spPr bwMode="gray">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08" name="Group 1287"/>
            <p:cNvGrpSpPr>
              <a:grpSpLocks/>
            </p:cNvGrpSpPr>
            <p:nvPr/>
          </p:nvGrpSpPr>
          <p:grpSpPr bwMode="auto">
            <a:xfrm>
              <a:off x="3390" y="1854"/>
              <a:ext cx="223" cy="95"/>
              <a:chOff x="3667" y="1650"/>
              <a:chExt cx="248" cy="82"/>
            </a:xfrm>
          </p:grpSpPr>
          <p:sp>
            <p:nvSpPr>
              <p:cNvPr id="19910" name="Freeform 1288"/>
              <p:cNvSpPr>
                <a:spLocks/>
              </p:cNvSpPr>
              <p:nvPr/>
            </p:nvSpPr>
            <p:spPr bwMode="gray">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19911" name="Freeform 1289"/>
              <p:cNvSpPr>
                <a:spLocks/>
              </p:cNvSpPr>
              <p:nvPr/>
            </p:nvSpPr>
            <p:spPr bwMode="gray">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09" name="Group 1290"/>
            <p:cNvGrpSpPr>
              <a:grpSpLocks/>
            </p:cNvGrpSpPr>
            <p:nvPr/>
          </p:nvGrpSpPr>
          <p:grpSpPr bwMode="auto">
            <a:xfrm>
              <a:off x="3397" y="1926"/>
              <a:ext cx="121" cy="90"/>
              <a:chOff x="3676" y="1713"/>
              <a:chExt cx="132" cy="76"/>
            </a:xfrm>
          </p:grpSpPr>
          <p:sp>
            <p:nvSpPr>
              <p:cNvPr id="19908" name="Freeform 1291"/>
              <p:cNvSpPr>
                <a:spLocks/>
              </p:cNvSpPr>
              <p:nvPr/>
            </p:nvSpPr>
            <p:spPr bwMode="gray">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close/>
                  </a:path>
                </a:pathLst>
              </a:custGeom>
              <a:solidFill>
                <a:srgbClr val="DDDDDD"/>
              </a:solidFill>
              <a:ln w="28575" cmpd="sng">
                <a:solidFill>
                  <a:srgbClr val="DDDDDD"/>
                </a:solidFill>
                <a:round/>
                <a:headEnd/>
                <a:tailEnd/>
              </a:ln>
            </p:spPr>
            <p:txBody>
              <a:bodyPr/>
              <a:lstStyle/>
              <a:p>
                <a:endParaRPr lang="en-US" dirty="0"/>
              </a:p>
            </p:txBody>
          </p:sp>
          <p:sp>
            <p:nvSpPr>
              <p:cNvPr id="19909" name="Freeform 1292"/>
              <p:cNvSpPr>
                <a:spLocks/>
              </p:cNvSpPr>
              <p:nvPr/>
            </p:nvSpPr>
            <p:spPr bwMode="gray">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10" name="Group 1293"/>
            <p:cNvGrpSpPr>
              <a:grpSpLocks/>
            </p:cNvGrpSpPr>
            <p:nvPr/>
          </p:nvGrpSpPr>
          <p:grpSpPr bwMode="auto">
            <a:xfrm>
              <a:off x="3419" y="1987"/>
              <a:ext cx="112" cy="65"/>
              <a:chOff x="3700" y="1764"/>
              <a:chExt cx="124" cy="57"/>
            </a:xfrm>
          </p:grpSpPr>
          <p:sp>
            <p:nvSpPr>
              <p:cNvPr id="19906" name="Freeform 1294"/>
              <p:cNvSpPr>
                <a:spLocks/>
              </p:cNvSpPr>
              <p:nvPr/>
            </p:nvSpPr>
            <p:spPr bwMode="gray">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close/>
                  </a:path>
                </a:pathLst>
              </a:custGeom>
              <a:solidFill>
                <a:srgbClr val="DDDDDD"/>
              </a:solidFill>
              <a:ln w="28575" cmpd="sng">
                <a:solidFill>
                  <a:srgbClr val="DDDDDD"/>
                </a:solidFill>
                <a:round/>
                <a:headEnd/>
                <a:tailEnd/>
              </a:ln>
            </p:spPr>
            <p:txBody>
              <a:bodyPr/>
              <a:lstStyle/>
              <a:p>
                <a:endParaRPr lang="en-US" dirty="0"/>
              </a:p>
            </p:txBody>
          </p:sp>
          <p:sp>
            <p:nvSpPr>
              <p:cNvPr id="19907" name="Freeform 1295"/>
              <p:cNvSpPr>
                <a:spLocks/>
              </p:cNvSpPr>
              <p:nvPr/>
            </p:nvSpPr>
            <p:spPr bwMode="gray">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11" name="Group 1296"/>
            <p:cNvGrpSpPr>
              <a:grpSpLocks/>
            </p:cNvGrpSpPr>
            <p:nvPr/>
          </p:nvGrpSpPr>
          <p:grpSpPr bwMode="auto">
            <a:xfrm>
              <a:off x="3419" y="1663"/>
              <a:ext cx="122" cy="220"/>
              <a:chOff x="3700" y="1486"/>
              <a:chExt cx="133" cy="189"/>
            </a:xfrm>
          </p:grpSpPr>
          <p:sp>
            <p:nvSpPr>
              <p:cNvPr id="19904" name="Freeform 1297"/>
              <p:cNvSpPr>
                <a:spLocks/>
              </p:cNvSpPr>
              <p:nvPr/>
            </p:nvSpPr>
            <p:spPr bwMode="gray">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close/>
                  </a:path>
                </a:pathLst>
              </a:custGeom>
              <a:solidFill>
                <a:srgbClr val="DDDDDD"/>
              </a:solidFill>
              <a:ln w="28575" cmpd="sng">
                <a:solidFill>
                  <a:srgbClr val="DDDDDD"/>
                </a:solidFill>
                <a:round/>
                <a:headEnd/>
                <a:tailEnd/>
              </a:ln>
            </p:spPr>
            <p:txBody>
              <a:bodyPr/>
              <a:lstStyle/>
              <a:p>
                <a:endParaRPr lang="en-US" dirty="0"/>
              </a:p>
            </p:txBody>
          </p:sp>
          <p:sp>
            <p:nvSpPr>
              <p:cNvPr id="19905" name="Freeform 1298"/>
              <p:cNvSpPr>
                <a:spLocks/>
              </p:cNvSpPr>
              <p:nvPr/>
            </p:nvSpPr>
            <p:spPr bwMode="gray">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12" name="Group 1299"/>
            <p:cNvGrpSpPr>
              <a:grpSpLocks/>
            </p:cNvGrpSpPr>
            <p:nvPr/>
          </p:nvGrpSpPr>
          <p:grpSpPr bwMode="auto">
            <a:xfrm>
              <a:off x="3487" y="1920"/>
              <a:ext cx="60" cy="44"/>
              <a:chOff x="3775" y="1707"/>
              <a:chExt cx="66" cy="38"/>
            </a:xfrm>
          </p:grpSpPr>
          <p:sp>
            <p:nvSpPr>
              <p:cNvPr id="19902" name="Freeform 1300"/>
              <p:cNvSpPr>
                <a:spLocks/>
              </p:cNvSpPr>
              <p:nvPr/>
            </p:nvSpPr>
            <p:spPr bwMode="gray">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close/>
                  </a:path>
                </a:pathLst>
              </a:custGeom>
              <a:solidFill>
                <a:srgbClr val="DDDDDD"/>
              </a:solidFill>
              <a:ln w="28575" cmpd="sng">
                <a:solidFill>
                  <a:srgbClr val="DDDDDD"/>
                </a:solidFill>
                <a:round/>
                <a:headEnd/>
                <a:tailEnd/>
              </a:ln>
            </p:spPr>
            <p:txBody>
              <a:bodyPr/>
              <a:lstStyle/>
              <a:p>
                <a:endParaRPr lang="en-US" dirty="0"/>
              </a:p>
            </p:txBody>
          </p:sp>
          <p:sp>
            <p:nvSpPr>
              <p:cNvPr id="19903" name="Freeform 1301"/>
              <p:cNvSpPr>
                <a:spLocks/>
              </p:cNvSpPr>
              <p:nvPr/>
            </p:nvSpPr>
            <p:spPr bwMode="gray">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13" name="Group 1302"/>
            <p:cNvGrpSpPr>
              <a:grpSpLocks/>
            </p:cNvGrpSpPr>
            <p:nvPr/>
          </p:nvGrpSpPr>
          <p:grpSpPr bwMode="auto">
            <a:xfrm>
              <a:off x="3359" y="2279"/>
              <a:ext cx="38" cy="53"/>
              <a:chOff x="3634" y="2017"/>
              <a:chExt cx="42" cy="44"/>
            </a:xfrm>
          </p:grpSpPr>
          <p:sp>
            <p:nvSpPr>
              <p:cNvPr id="19900" name="Freeform 1303"/>
              <p:cNvSpPr>
                <a:spLocks/>
              </p:cNvSpPr>
              <p:nvPr/>
            </p:nvSpPr>
            <p:spPr bwMode="gray">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close/>
                  </a:path>
                </a:pathLst>
              </a:custGeom>
              <a:solidFill>
                <a:srgbClr val="DDDDDD"/>
              </a:solidFill>
              <a:ln w="28575" cmpd="sng">
                <a:solidFill>
                  <a:srgbClr val="DDDDDD"/>
                </a:solidFill>
                <a:round/>
                <a:headEnd/>
                <a:tailEnd/>
              </a:ln>
            </p:spPr>
            <p:txBody>
              <a:bodyPr/>
              <a:lstStyle/>
              <a:p>
                <a:endParaRPr lang="en-US" dirty="0"/>
              </a:p>
            </p:txBody>
          </p:sp>
          <p:sp>
            <p:nvSpPr>
              <p:cNvPr id="19901" name="Freeform 1304"/>
              <p:cNvSpPr>
                <a:spLocks/>
              </p:cNvSpPr>
              <p:nvPr/>
            </p:nvSpPr>
            <p:spPr bwMode="gray">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path>
                </a:pathLst>
              </a:custGeom>
              <a:solidFill>
                <a:srgbClr val="DDDDDD"/>
              </a:solidFill>
              <a:ln w="28575" cmpd="sng">
                <a:solidFill>
                  <a:srgbClr val="DDDDDD"/>
                </a:solidFill>
                <a:prstDash val="solid"/>
                <a:round/>
                <a:headEnd/>
                <a:tailEnd/>
              </a:ln>
            </p:spPr>
            <p:txBody>
              <a:bodyPr/>
              <a:lstStyle/>
              <a:p>
                <a:endParaRPr lang="en-US" dirty="0"/>
              </a:p>
            </p:txBody>
          </p:sp>
        </p:grpSp>
        <p:sp>
          <p:nvSpPr>
            <p:cNvPr id="19860" name="Rectangle 1305"/>
            <p:cNvSpPr>
              <a:spLocks noChangeArrowheads="1"/>
            </p:cNvSpPr>
            <p:nvPr/>
          </p:nvSpPr>
          <p:spPr bwMode="gray">
            <a:xfrm>
              <a:off x="3180" y="2170"/>
              <a:ext cx="150" cy="95"/>
            </a:xfrm>
            <a:prstGeom prst="rect">
              <a:avLst/>
            </a:prstGeom>
            <a:solidFill>
              <a:srgbClr val="DDDDDD"/>
            </a:solidFill>
            <a:ln w="28575">
              <a:solidFill>
                <a:srgbClr val="DDDDDD"/>
              </a:solidFill>
              <a:miter lim="800000"/>
              <a:headEnd/>
              <a:tailEnd/>
            </a:ln>
          </p:spPr>
          <p:txBody>
            <a:bodyPr/>
            <a:lstStyle/>
            <a:p>
              <a:endParaRPr lang="en-US" dirty="0"/>
            </a:p>
          </p:txBody>
        </p:sp>
        <p:sp>
          <p:nvSpPr>
            <p:cNvPr id="19861" name="Rectangle 1306"/>
            <p:cNvSpPr>
              <a:spLocks noChangeArrowheads="1"/>
            </p:cNvSpPr>
            <p:nvPr/>
          </p:nvSpPr>
          <p:spPr bwMode="gray">
            <a:xfrm>
              <a:off x="3322" y="1699"/>
              <a:ext cx="150" cy="103"/>
            </a:xfrm>
            <a:prstGeom prst="rect">
              <a:avLst/>
            </a:prstGeom>
            <a:solidFill>
              <a:srgbClr val="DDDDDD"/>
            </a:solidFill>
            <a:ln w="28575">
              <a:solidFill>
                <a:srgbClr val="DDDDDD"/>
              </a:solidFill>
              <a:miter lim="800000"/>
              <a:headEnd/>
              <a:tailEnd/>
            </a:ln>
          </p:spPr>
          <p:txBody>
            <a:bodyPr/>
            <a:lstStyle/>
            <a:p>
              <a:endParaRPr lang="en-US" dirty="0"/>
            </a:p>
          </p:txBody>
        </p:sp>
        <p:sp>
          <p:nvSpPr>
            <p:cNvPr id="19862" name="Rectangle 1307"/>
            <p:cNvSpPr>
              <a:spLocks noChangeArrowheads="1"/>
            </p:cNvSpPr>
            <p:nvPr/>
          </p:nvSpPr>
          <p:spPr bwMode="gray">
            <a:xfrm>
              <a:off x="3464" y="1648"/>
              <a:ext cx="149" cy="94"/>
            </a:xfrm>
            <a:prstGeom prst="rect">
              <a:avLst/>
            </a:prstGeom>
            <a:solidFill>
              <a:srgbClr val="DDDDDD"/>
            </a:solidFill>
            <a:ln w="28575">
              <a:solidFill>
                <a:srgbClr val="DDDDDD"/>
              </a:solidFill>
              <a:miter lim="800000"/>
              <a:headEnd/>
              <a:tailEnd/>
            </a:ln>
          </p:spPr>
          <p:txBody>
            <a:bodyPr/>
            <a:lstStyle/>
            <a:p>
              <a:endParaRPr lang="en-US" dirty="0"/>
            </a:p>
          </p:txBody>
        </p:sp>
        <p:sp>
          <p:nvSpPr>
            <p:cNvPr id="19863" name="Rectangle 1308"/>
            <p:cNvSpPr>
              <a:spLocks noChangeArrowheads="1"/>
            </p:cNvSpPr>
            <p:nvPr/>
          </p:nvSpPr>
          <p:spPr bwMode="gray">
            <a:xfrm>
              <a:off x="3404" y="1780"/>
              <a:ext cx="150" cy="103"/>
            </a:xfrm>
            <a:prstGeom prst="rect">
              <a:avLst/>
            </a:prstGeom>
            <a:solidFill>
              <a:srgbClr val="DDDDDD"/>
            </a:solidFill>
            <a:ln w="28575">
              <a:solidFill>
                <a:srgbClr val="DDDDDD"/>
              </a:solidFill>
              <a:miter lim="800000"/>
              <a:headEnd/>
              <a:tailEnd/>
            </a:ln>
          </p:spPr>
          <p:txBody>
            <a:bodyPr/>
            <a:lstStyle/>
            <a:p>
              <a:endParaRPr lang="en-US" dirty="0"/>
            </a:p>
          </p:txBody>
        </p:sp>
        <p:sp>
          <p:nvSpPr>
            <p:cNvPr id="19864" name="Rectangle 1309"/>
            <p:cNvSpPr>
              <a:spLocks noChangeArrowheads="1"/>
            </p:cNvSpPr>
            <p:nvPr/>
          </p:nvSpPr>
          <p:spPr bwMode="gray">
            <a:xfrm>
              <a:off x="3360" y="1846"/>
              <a:ext cx="150" cy="96"/>
            </a:xfrm>
            <a:prstGeom prst="rect">
              <a:avLst/>
            </a:prstGeom>
            <a:solidFill>
              <a:srgbClr val="DDDDDD"/>
            </a:solidFill>
            <a:ln w="28575">
              <a:solidFill>
                <a:srgbClr val="DDDDDD"/>
              </a:solidFill>
              <a:miter lim="800000"/>
              <a:headEnd/>
              <a:tailEnd/>
            </a:ln>
          </p:spPr>
          <p:txBody>
            <a:bodyPr/>
            <a:lstStyle/>
            <a:p>
              <a:pPr eaLnBrk="0" hangingPunct="0"/>
              <a:endParaRPr lang="en-US" sz="2400" b="0" dirty="0">
                <a:solidFill>
                  <a:schemeClr val="bg2"/>
                </a:solidFill>
                <a:latin typeface="Times New Roman" pitchFamily="18" charset="0"/>
              </a:endParaRPr>
            </a:p>
          </p:txBody>
        </p:sp>
        <p:sp>
          <p:nvSpPr>
            <p:cNvPr id="19865" name="Line 1310"/>
            <p:cNvSpPr>
              <a:spLocks noChangeShapeType="1"/>
            </p:cNvSpPr>
            <p:nvPr/>
          </p:nvSpPr>
          <p:spPr bwMode="gray">
            <a:xfrm>
              <a:off x="3531" y="1935"/>
              <a:ext cx="46" cy="21"/>
            </a:xfrm>
            <a:prstGeom prst="line">
              <a:avLst/>
            </a:prstGeom>
            <a:noFill/>
            <a:ln w="28575">
              <a:solidFill>
                <a:srgbClr val="DDDDDD"/>
              </a:solidFill>
              <a:round/>
              <a:headEnd/>
              <a:tailEnd/>
            </a:ln>
          </p:spPr>
          <p:txBody>
            <a:bodyPr/>
            <a:lstStyle/>
            <a:p>
              <a:endParaRPr lang="en-US" dirty="0"/>
            </a:p>
          </p:txBody>
        </p:sp>
        <p:sp>
          <p:nvSpPr>
            <p:cNvPr id="19866" name="Line 1311"/>
            <p:cNvSpPr>
              <a:spLocks noChangeShapeType="1"/>
            </p:cNvSpPr>
            <p:nvPr/>
          </p:nvSpPr>
          <p:spPr bwMode="gray">
            <a:xfrm>
              <a:off x="3450" y="1964"/>
              <a:ext cx="45" cy="102"/>
            </a:xfrm>
            <a:prstGeom prst="line">
              <a:avLst/>
            </a:prstGeom>
            <a:noFill/>
            <a:ln w="28575">
              <a:solidFill>
                <a:srgbClr val="DDDDDD"/>
              </a:solidFill>
              <a:round/>
              <a:headEnd/>
              <a:tailEnd/>
            </a:ln>
          </p:spPr>
          <p:txBody>
            <a:bodyPr/>
            <a:lstStyle/>
            <a:p>
              <a:endParaRPr lang="en-US" dirty="0"/>
            </a:p>
          </p:txBody>
        </p:sp>
        <p:sp>
          <p:nvSpPr>
            <p:cNvPr id="19867" name="Line 1312"/>
            <p:cNvSpPr>
              <a:spLocks noChangeShapeType="1"/>
            </p:cNvSpPr>
            <p:nvPr/>
          </p:nvSpPr>
          <p:spPr bwMode="gray">
            <a:xfrm>
              <a:off x="3359" y="2206"/>
              <a:ext cx="136" cy="1"/>
            </a:xfrm>
            <a:prstGeom prst="line">
              <a:avLst/>
            </a:prstGeom>
            <a:noFill/>
            <a:ln w="28575">
              <a:solidFill>
                <a:srgbClr val="DDDDDD"/>
              </a:solidFill>
              <a:round/>
              <a:headEnd/>
              <a:tailEnd/>
            </a:ln>
          </p:spPr>
          <p:txBody>
            <a:bodyPr/>
            <a:lstStyle/>
            <a:p>
              <a:endParaRPr lang="en-US" dirty="0"/>
            </a:p>
          </p:txBody>
        </p:sp>
        <p:sp>
          <p:nvSpPr>
            <p:cNvPr id="19868" name="Line 1313"/>
            <p:cNvSpPr>
              <a:spLocks noChangeShapeType="1"/>
            </p:cNvSpPr>
            <p:nvPr/>
          </p:nvSpPr>
          <p:spPr bwMode="gray">
            <a:xfrm>
              <a:off x="3247" y="2265"/>
              <a:ext cx="248" cy="2"/>
            </a:xfrm>
            <a:prstGeom prst="line">
              <a:avLst/>
            </a:prstGeom>
            <a:noFill/>
            <a:ln w="28575">
              <a:solidFill>
                <a:srgbClr val="DDDDDD"/>
              </a:solidFill>
              <a:round/>
              <a:headEnd/>
              <a:tailEnd/>
            </a:ln>
          </p:spPr>
          <p:txBody>
            <a:bodyPr/>
            <a:lstStyle/>
            <a:p>
              <a:endParaRPr lang="en-US" dirty="0"/>
            </a:p>
          </p:txBody>
        </p:sp>
        <p:sp>
          <p:nvSpPr>
            <p:cNvPr id="19869" name="Freeform 1314"/>
            <p:cNvSpPr>
              <a:spLocks/>
            </p:cNvSpPr>
            <p:nvPr/>
          </p:nvSpPr>
          <p:spPr bwMode="gray">
            <a:xfrm>
              <a:off x="3442" y="3299"/>
              <a:ext cx="193" cy="74"/>
            </a:xfrm>
            <a:custGeom>
              <a:avLst/>
              <a:gdLst>
                <a:gd name="T0" fmla="*/ 0 w 3418"/>
                <a:gd name="T1" fmla="*/ 0 h 1367"/>
                <a:gd name="T2" fmla="*/ 0 w 3418"/>
                <a:gd name="T3" fmla="*/ 0 h 1367"/>
                <a:gd name="T4" fmla="*/ 0 w 3418"/>
                <a:gd name="T5" fmla="*/ 0 h 1367"/>
                <a:gd name="T6" fmla="*/ 0 w 3418"/>
                <a:gd name="T7" fmla="*/ 0 h 1367"/>
                <a:gd name="T8" fmla="*/ 0 w 3418"/>
                <a:gd name="T9" fmla="*/ 0 h 1367"/>
                <a:gd name="T10" fmla="*/ 0 w 3418"/>
                <a:gd name="T11" fmla="*/ 0 h 1367"/>
                <a:gd name="T12" fmla="*/ 0 w 3418"/>
                <a:gd name="T13" fmla="*/ 0 h 1367"/>
                <a:gd name="T14" fmla="*/ 0 w 3418"/>
                <a:gd name="T15" fmla="*/ 0 h 1367"/>
                <a:gd name="T16" fmla="*/ 0 w 3418"/>
                <a:gd name="T17" fmla="*/ 0 h 1367"/>
                <a:gd name="T18" fmla="*/ 0 w 3418"/>
                <a:gd name="T19" fmla="*/ 0 h 1367"/>
                <a:gd name="T20" fmla="*/ 0 w 3418"/>
                <a:gd name="T21" fmla="*/ 0 h 1367"/>
                <a:gd name="T22" fmla="*/ 0 w 3418"/>
                <a:gd name="T23" fmla="*/ 0 h 1367"/>
                <a:gd name="T24" fmla="*/ 0 w 3418"/>
                <a:gd name="T25" fmla="*/ 0 h 1367"/>
                <a:gd name="T26" fmla="*/ 0 w 3418"/>
                <a:gd name="T27" fmla="*/ 0 h 1367"/>
                <a:gd name="T28" fmla="*/ 0 w 3418"/>
                <a:gd name="T29" fmla="*/ 0 h 1367"/>
                <a:gd name="T30" fmla="*/ 0 w 3418"/>
                <a:gd name="T31" fmla="*/ 0 h 1367"/>
                <a:gd name="T32" fmla="*/ 0 w 3418"/>
                <a:gd name="T33" fmla="*/ 0 h 1367"/>
                <a:gd name="T34" fmla="*/ 0 w 3418"/>
                <a:gd name="T35" fmla="*/ 0 h 1367"/>
                <a:gd name="T36" fmla="*/ 0 w 3418"/>
                <a:gd name="T37" fmla="*/ 0 h 1367"/>
                <a:gd name="T38" fmla="*/ 0 w 3418"/>
                <a:gd name="T39" fmla="*/ 0 h 1367"/>
                <a:gd name="T40" fmla="*/ 0 w 3418"/>
                <a:gd name="T41" fmla="*/ 0 h 1367"/>
                <a:gd name="T42" fmla="*/ 0 w 3418"/>
                <a:gd name="T43" fmla="*/ 0 h 1367"/>
                <a:gd name="T44" fmla="*/ 0 w 3418"/>
                <a:gd name="T45" fmla="*/ 0 h 1367"/>
                <a:gd name="T46" fmla="*/ 0 w 3418"/>
                <a:gd name="T47" fmla="*/ 0 h 1367"/>
                <a:gd name="T48" fmla="*/ 0 w 3418"/>
                <a:gd name="T49" fmla="*/ 0 h 1367"/>
                <a:gd name="T50" fmla="*/ 0 w 3418"/>
                <a:gd name="T51" fmla="*/ 0 h 1367"/>
                <a:gd name="T52" fmla="*/ 0 w 3418"/>
                <a:gd name="T53" fmla="*/ 0 h 1367"/>
                <a:gd name="T54" fmla="*/ 0 w 3418"/>
                <a:gd name="T55" fmla="*/ 0 h 1367"/>
                <a:gd name="T56" fmla="*/ 0 w 3418"/>
                <a:gd name="T57" fmla="*/ 0 h 1367"/>
                <a:gd name="T58" fmla="*/ 0 w 3418"/>
                <a:gd name="T59" fmla="*/ 0 h 1367"/>
                <a:gd name="T60" fmla="*/ 0 w 3418"/>
                <a:gd name="T61" fmla="*/ 0 h 1367"/>
                <a:gd name="T62" fmla="*/ 0 w 3418"/>
                <a:gd name="T63" fmla="*/ 0 h 1367"/>
                <a:gd name="T64" fmla="*/ 0 w 3418"/>
                <a:gd name="T65" fmla="*/ 0 h 1367"/>
                <a:gd name="T66" fmla="*/ 0 w 3418"/>
                <a:gd name="T67" fmla="*/ 0 h 1367"/>
                <a:gd name="T68" fmla="*/ 0 w 3418"/>
                <a:gd name="T69" fmla="*/ 0 h 1367"/>
                <a:gd name="T70" fmla="*/ 0 w 3418"/>
                <a:gd name="T71" fmla="*/ 0 h 1367"/>
                <a:gd name="T72" fmla="*/ 0 w 3418"/>
                <a:gd name="T73" fmla="*/ 0 h 1367"/>
                <a:gd name="T74" fmla="*/ 0 w 3418"/>
                <a:gd name="T75" fmla="*/ 0 h 1367"/>
                <a:gd name="T76" fmla="*/ 0 w 3418"/>
                <a:gd name="T77" fmla="*/ 0 h 1367"/>
                <a:gd name="T78" fmla="*/ 0 w 3418"/>
                <a:gd name="T79" fmla="*/ 0 h 1367"/>
                <a:gd name="T80" fmla="*/ 0 w 3418"/>
                <a:gd name="T81" fmla="*/ 0 h 1367"/>
                <a:gd name="T82" fmla="*/ 0 w 3418"/>
                <a:gd name="T83" fmla="*/ 0 h 1367"/>
                <a:gd name="T84" fmla="*/ 0 w 3418"/>
                <a:gd name="T85" fmla="*/ 0 h 1367"/>
                <a:gd name="T86" fmla="*/ 0 w 3418"/>
                <a:gd name="T87" fmla="*/ 0 h 1367"/>
                <a:gd name="T88" fmla="*/ 0 w 3418"/>
                <a:gd name="T89" fmla="*/ 0 h 1367"/>
                <a:gd name="T90" fmla="*/ 0 w 3418"/>
                <a:gd name="T91" fmla="*/ 0 h 1367"/>
                <a:gd name="T92" fmla="*/ 0 w 3418"/>
                <a:gd name="T93" fmla="*/ 0 h 1367"/>
                <a:gd name="T94" fmla="*/ 0 w 3418"/>
                <a:gd name="T95" fmla="*/ 0 h 1367"/>
                <a:gd name="T96" fmla="*/ 0 w 3418"/>
                <a:gd name="T97" fmla="*/ 0 h 1367"/>
                <a:gd name="T98" fmla="*/ 0 w 3418"/>
                <a:gd name="T99" fmla="*/ 0 h 1367"/>
                <a:gd name="T100" fmla="*/ 0 w 3418"/>
                <a:gd name="T101" fmla="*/ 0 h 1367"/>
                <a:gd name="T102" fmla="*/ 0 w 3418"/>
                <a:gd name="T103" fmla="*/ 0 h 1367"/>
                <a:gd name="T104" fmla="*/ 0 w 3418"/>
                <a:gd name="T105" fmla="*/ 0 h 1367"/>
                <a:gd name="T106" fmla="*/ 0 w 3418"/>
                <a:gd name="T107" fmla="*/ 0 h 1367"/>
                <a:gd name="T108" fmla="*/ 0 w 3418"/>
                <a:gd name="T109" fmla="*/ 0 h 1367"/>
                <a:gd name="T110" fmla="*/ 0 w 3418"/>
                <a:gd name="T111" fmla="*/ 0 h 1367"/>
                <a:gd name="T112" fmla="*/ 0 w 3418"/>
                <a:gd name="T113" fmla="*/ 0 h 1367"/>
                <a:gd name="T114" fmla="*/ 0 w 3418"/>
                <a:gd name="T115" fmla="*/ 0 h 1367"/>
                <a:gd name="T116" fmla="*/ 0 w 3418"/>
                <a:gd name="T117" fmla="*/ 0 h 1367"/>
                <a:gd name="T118" fmla="*/ 0 w 3418"/>
                <a:gd name="T119" fmla="*/ 0 h 13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18"/>
                <a:gd name="T181" fmla="*/ 0 h 1367"/>
                <a:gd name="T182" fmla="*/ 3418 w 3418"/>
                <a:gd name="T183" fmla="*/ 1367 h 136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18" h="1367">
                  <a:moveTo>
                    <a:pt x="229" y="0"/>
                  </a:moveTo>
                  <a:lnTo>
                    <a:pt x="519" y="21"/>
                  </a:lnTo>
                  <a:lnTo>
                    <a:pt x="656" y="83"/>
                  </a:lnTo>
                  <a:lnTo>
                    <a:pt x="760" y="104"/>
                  </a:lnTo>
                  <a:lnTo>
                    <a:pt x="912" y="41"/>
                  </a:lnTo>
                  <a:lnTo>
                    <a:pt x="1056" y="97"/>
                  </a:lnTo>
                  <a:lnTo>
                    <a:pt x="1146" y="97"/>
                  </a:lnTo>
                  <a:lnTo>
                    <a:pt x="1248" y="76"/>
                  </a:lnTo>
                  <a:lnTo>
                    <a:pt x="1359" y="104"/>
                  </a:lnTo>
                  <a:lnTo>
                    <a:pt x="1628" y="132"/>
                  </a:lnTo>
                  <a:lnTo>
                    <a:pt x="1745" y="104"/>
                  </a:lnTo>
                  <a:lnTo>
                    <a:pt x="1882" y="159"/>
                  </a:lnTo>
                  <a:lnTo>
                    <a:pt x="2013" y="215"/>
                  </a:lnTo>
                  <a:lnTo>
                    <a:pt x="2055" y="222"/>
                  </a:lnTo>
                  <a:lnTo>
                    <a:pt x="2185" y="202"/>
                  </a:lnTo>
                  <a:lnTo>
                    <a:pt x="2212" y="174"/>
                  </a:lnTo>
                  <a:lnTo>
                    <a:pt x="2261" y="270"/>
                  </a:lnTo>
                  <a:lnTo>
                    <a:pt x="2323" y="257"/>
                  </a:lnTo>
                  <a:lnTo>
                    <a:pt x="2350" y="285"/>
                  </a:lnTo>
                  <a:lnTo>
                    <a:pt x="2385" y="285"/>
                  </a:lnTo>
                  <a:lnTo>
                    <a:pt x="2405" y="320"/>
                  </a:lnTo>
                  <a:lnTo>
                    <a:pt x="2405" y="341"/>
                  </a:lnTo>
                  <a:lnTo>
                    <a:pt x="2419" y="349"/>
                  </a:lnTo>
                  <a:lnTo>
                    <a:pt x="2433" y="362"/>
                  </a:lnTo>
                  <a:lnTo>
                    <a:pt x="2446" y="362"/>
                  </a:lnTo>
                  <a:lnTo>
                    <a:pt x="2460" y="362"/>
                  </a:lnTo>
                  <a:lnTo>
                    <a:pt x="2474" y="356"/>
                  </a:lnTo>
                  <a:lnTo>
                    <a:pt x="2474" y="341"/>
                  </a:lnTo>
                  <a:lnTo>
                    <a:pt x="2474" y="327"/>
                  </a:lnTo>
                  <a:lnTo>
                    <a:pt x="2467" y="313"/>
                  </a:lnTo>
                  <a:lnTo>
                    <a:pt x="2453" y="313"/>
                  </a:lnTo>
                  <a:lnTo>
                    <a:pt x="2440" y="305"/>
                  </a:lnTo>
                  <a:lnTo>
                    <a:pt x="2426" y="299"/>
                  </a:lnTo>
                  <a:lnTo>
                    <a:pt x="2419" y="285"/>
                  </a:lnTo>
                  <a:lnTo>
                    <a:pt x="2405" y="278"/>
                  </a:lnTo>
                  <a:lnTo>
                    <a:pt x="2398" y="264"/>
                  </a:lnTo>
                  <a:lnTo>
                    <a:pt x="2391" y="250"/>
                  </a:lnTo>
                  <a:lnTo>
                    <a:pt x="2385" y="237"/>
                  </a:lnTo>
                  <a:lnTo>
                    <a:pt x="2371" y="229"/>
                  </a:lnTo>
                  <a:lnTo>
                    <a:pt x="2371" y="215"/>
                  </a:lnTo>
                  <a:lnTo>
                    <a:pt x="2385" y="202"/>
                  </a:lnTo>
                  <a:lnTo>
                    <a:pt x="2398" y="202"/>
                  </a:lnTo>
                  <a:lnTo>
                    <a:pt x="2412" y="202"/>
                  </a:lnTo>
                  <a:lnTo>
                    <a:pt x="2426" y="209"/>
                  </a:lnTo>
                  <a:lnTo>
                    <a:pt x="2440" y="215"/>
                  </a:lnTo>
                  <a:lnTo>
                    <a:pt x="2453" y="222"/>
                  </a:lnTo>
                  <a:lnTo>
                    <a:pt x="2467" y="229"/>
                  </a:lnTo>
                  <a:lnTo>
                    <a:pt x="2481" y="237"/>
                  </a:lnTo>
                  <a:lnTo>
                    <a:pt x="2495" y="237"/>
                  </a:lnTo>
                  <a:lnTo>
                    <a:pt x="2508" y="237"/>
                  </a:lnTo>
                  <a:lnTo>
                    <a:pt x="2522" y="237"/>
                  </a:lnTo>
                  <a:lnTo>
                    <a:pt x="2535" y="237"/>
                  </a:lnTo>
                  <a:lnTo>
                    <a:pt x="2550" y="237"/>
                  </a:lnTo>
                  <a:lnTo>
                    <a:pt x="2564" y="229"/>
                  </a:lnTo>
                  <a:lnTo>
                    <a:pt x="2578" y="229"/>
                  </a:lnTo>
                  <a:lnTo>
                    <a:pt x="2592" y="222"/>
                  </a:lnTo>
                  <a:lnTo>
                    <a:pt x="2606" y="215"/>
                  </a:lnTo>
                  <a:lnTo>
                    <a:pt x="2620" y="209"/>
                  </a:lnTo>
                  <a:lnTo>
                    <a:pt x="2633" y="209"/>
                  </a:lnTo>
                  <a:lnTo>
                    <a:pt x="2647" y="209"/>
                  </a:lnTo>
                  <a:lnTo>
                    <a:pt x="2660" y="209"/>
                  </a:lnTo>
                  <a:lnTo>
                    <a:pt x="2668" y="222"/>
                  </a:lnTo>
                  <a:lnTo>
                    <a:pt x="2675" y="237"/>
                  </a:lnTo>
                  <a:lnTo>
                    <a:pt x="2682" y="250"/>
                  </a:lnTo>
                  <a:lnTo>
                    <a:pt x="2688" y="264"/>
                  </a:lnTo>
                  <a:lnTo>
                    <a:pt x="2702" y="264"/>
                  </a:lnTo>
                  <a:lnTo>
                    <a:pt x="2716" y="264"/>
                  </a:lnTo>
                  <a:lnTo>
                    <a:pt x="2730" y="264"/>
                  </a:lnTo>
                  <a:lnTo>
                    <a:pt x="2744" y="264"/>
                  </a:lnTo>
                  <a:lnTo>
                    <a:pt x="2757" y="264"/>
                  </a:lnTo>
                  <a:lnTo>
                    <a:pt x="2771" y="264"/>
                  </a:lnTo>
                  <a:lnTo>
                    <a:pt x="2784" y="264"/>
                  </a:lnTo>
                  <a:lnTo>
                    <a:pt x="2799" y="278"/>
                  </a:lnTo>
                  <a:lnTo>
                    <a:pt x="2812" y="285"/>
                  </a:lnTo>
                  <a:lnTo>
                    <a:pt x="2826" y="292"/>
                  </a:lnTo>
                  <a:lnTo>
                    <a:pt x="2839" y="292"/>
                  </a:lnTo>
                  <a:lnTo>
                    <a:pt x="2854" y="292"/>
                  </a:lnTo>
                  <a:lnTo>
                    <a:pt x="2867" y="299"/>
                  </a:lnTo>
                  <a:lnTo>
                    <a:pt x="2881" y="299"/>
                  </a:lnTo>
                  <a:lnTo>
                    <a:pt x="2895" y="305"/>
                  </a:lnTo>
                  <a:lnTo>
                    <a:pt x="2909" y="313"/>
                  </a:lnTo>
                  <a:lnTo>
                    <a:pt x="2923" y="320"/>
                  </a:lnTo>
                  <a:lnTo>
                    <a:pt x="2936" y="320"/>
                  </a:lnTo>
                  <a:lnTo>
                    <a:pt x="2950" y="320"/>
                  </a:lnTo>
                  <a:lnTo>
                    <a:pt x="2963" y="320"/>
                  </a:lnTo>
                  <a:lnTo>
                    <a:pt x="2978" y="327"/>
                  </a:lnTo>
                  <a:lnTo>
                    <a:pt x="2991" y="333"/>
                  </a:lnTo>
                  <a:lnTo>
                    <a:pt x="3005" y="333"/>
                  </a:lnTo>
                  <a:lnTo>
                    <a:pt x="3018" y="333"/>
                  </a:lnTo>
                  <a:lnTo>
                    <a:pt x="3033" y="341"/>
                  </a:lnTo>
                  <a:lnTo>
                    <a:pt x="3047" y="341"/>
                  </a:lnTo>
                  <a:lnTo>
                    <a:pt x="3060" y="349"/>
                  </a:lnTo>
                  <a:lnTo>
                    <a:pt x="3074" y="349"/>
                  </a:lnTo>
                  <a:lnTo>
                    <a:pt x="3087" y="356"/>
                  </a:lnTo>
                  <a:lnTo>
                    <a:pt x="3102" y="356"/>
                  </a:lnTo>
                  <a:lnTo>
                    <a:pt x="3115" y="362"/>
                  </a:lnTo>
                  <a:lnTo>
                    <a:pt x="3129" y="369"/>
                  </a:lnTo>
                  <a:lnTo>
                    <a:pt x="3142" y="376"/>
                  </a:lnTo>
                  <a:lnTo>
                    <a:pt x="3157" y="376"/>
                  </a:lnTo>
                  <a:lnTo>
                    <a:pt x="3170" y="376"/>
                  </a:lnTo>
                  <a:lnTo>
                    <a:pt x="3184" y="383"/>
                  </a:lnTo>
                  <a:lnTo>
                    <a:pt x="3198" y="383"/>
                  </a:lnTo>
                  <a:lnTo>
                    <a:pt x="3211" y="383"/>
                  </a:lnTo>
                  <a:lnTo>
                    <a:pt x="3226" y="391"/>
                  </a:lnTo>
                  <a:lnTo>
                    <a:pt x="3239" y="391"/>
                  </a:lnTo>
                  <a:lnTo>
                    <a:pt x="3253" y="391"/>
                  </a:lnTo>
                  <a:lnTo>
                    <a:pt x="3266" y="397"/>
                  </a:lnTo>
                  <a:lnTo>
                    <a:pt x="3281" y="397"/>
                  </a:lnTo>
                  <a:lnTo>
                    <a:pt x="3294" y="397"/>
                  </a:lnTo>
                  <a:lnTo>
                    <a:pt x="3308" y="397"/>
                  </a:lnTo>
                  <a:lnTo>
                    <a:pt x="3321" y="397"/>
                  </a:lnTo>
                  <a:lnTo>
                    <a:pt x="3335" y="397"/>
                  </a:lnTo>
                  <a:lnTo>
                    <a:pt x="3349" y="397"/>
                  </a:lnTo>
                  <a:lnTo>
                    <a:pt x="3363" y="397"/>
                  </a:lnTo>
                  <a:lnTo>
                    <a:pt x="3377" y="397"/>
                  </a:lnTo>
                  <a:lnTo>
                    <a:pt x="3390" y="404"/>
                  </a:lnTo>
                  <a:lnTo>
                    <a:pt x="3405" y="411"/>
                  </a:lnTo>
                  <a:lnTo>
                    <a:pt x="3418" y="425"/>
                  </a:lnTo>
                  <a:lnTo>
                    <a:pt x="3418" y="439"/>
                  </a:lnTo>
                  <a:lnTo>
                    <a:pt x="3418" y="452"/>
                  </a:lnTo>
                  <a:lnTo>
                    <a:pt x="3411" y="467"/>
                  </a:lnTo>
                  <a:lnTo>
                    <a:pt x="3405" y="480"/>
                  </a:lnTo>
                  <a:lnTo>
                    <a:pt x="3397" y="494"/>
                  </a:lnTo>
                  <a:lnTo>
                    <a:pt x="3383" y="509"/>
                  </a:lnTo>
                  <a:lnTo>
                    <a:pt x="3383" y="522"/>
                  </a:lnTo>
                  <a:lnTo>
                    <a:pt x="3377" y="537"/>
                  </a:lnTo>
                  <a:lnTo>
                    <a:pt x="3377" y="550"/>
                  </a:lnTo>
                  <a:lnTo>
                    <a:pt x="3377" y="564"/>
                  </a:lnTo>
                  <a:lnTo>
                    <a:pt x="3377" y="578"/>
                  </a:lnTo>
                  <a:lnTo>
                    <a:pt x="3377" y="592"/>
                  </a:lnTo>
                  <a:lnTo>
                    <a:pt x="3377" y="605"/>
                  </a:lnTo>
                  <a:lnTo>
                    <a:pt x="3377" y="620"/>
                  </a:lnTo>
                  <a:lnTo>
                    <a:pt x="3377" y="633"/>
                  </a:lnTo>
                  <a:lnTo>
                    <a:pt x="3383" y="648"/>
                  </a:lnTo>
                  <a:lnTo>
                    <a:pt x="3390" y="661"/>
                  </a:lnTo>
                  <a:lnTo>
                    <a:pt x="3397" y="675"/>
                  </a:lnTo>
                  <a:lnTo>
                    <a:pt x="3402" y="694"/>
                  </a:lnTo>
                  <a:lnTo>
                    <a:pt x="3405" y="722"/>
                  </a:lnTo>
                  <a:lnTo>
                    <a:pt x="3390" y="756"/>
                  </a:lnTo>
                  <a:lnTo>
                    <a:pt x="3335" y="727"/>
                  </a:lnTo>
                  <a:lnTo>
                    <a:pt x="3333" y="749"/>
                  </a:lnTo>
                  <a:lnTo>
                    <a:pt x="3345" y="775"/>
                  </a:lnTo>
                  <a:lnTo>
                    <a:pt x="3352" y="808"/>
                  </a:lnTo>
                  <a:lnTo>
                    <a:pt x="3317" y="828"/>
                  </a:lnTo>
                  <a:lnTo>
                    <a:pt x="3246" y="865"/>
                  </a:lnTo>
                  <a:lnTo>
                    <a:pt x="3213" y="865"/>
                  </a:lnTo>
                  <a:lnTo>
                    <a:pt x="3151" y="895"/>
                  </a:lnTo>
                  <a:lnTo>
                    <a:pt x="3071" y="976"/>
                  </a:lnTo>
                  <a:lnTo>
                    <a:pt x="3067" y="1007"/>
                  </a:lnTo>
                  <a:lnTo>
                    <a:pt x="3042" y="1031"/>
                  </a:lnTo>
                  <a:lnTo>
                    <a:pt x="3044" y="1064"/>
                  </a:lnTo>
                  <a:lnTo>
                    <a:pt x="2989" y="1119"/>
                  </a:lnTo>
                  <a:lnTo>
                    <a:pt x="2932" y="1145"/>
                  </a:lnTo>
                  <a:lnTo>
                    <a:pt x="2881" y="1138"/>
                  </a:lnTo>
                  <a:lnTo>
                    <a:pt x="2844" y="1156"/>
                  </a:lnTo>
                  <a:lnTo>
                    <a:pt x="2852" y="1191"/>
                  </a:lnTo>
                  <a:lnTo>
                    <a:pt x="2828" y="1241"/>
                  </a:lnTo>
                  <a:lnTo>
                    <a:pt x="2792" y="1241"/>
                  </a:lnTo>
                  <a:lnTo>
                    <a:pt x="2746" y="1267"/>
                  </a:lnTo>
                  <a:lnTo>
                    <a:pt x="2688" y="1265"/>
                  </a:lnTo>
                  <a:lnTo>
                    <a:pt x="2668" y="1281"/>
                  </a:lnTo>
                  <a:lnTo>
                    <a:pt x="2499" y="1284"/>
                  </a:lnTo>
                  <a:lnTo>
                    <a:pt x="2446" y="1309"/>
                  </a:lnTo>
                  <a:lnTo>
                    <a:pt x="2385" y="1309"/>
                  </a:lnTo>
                  <a:lnTo>
                    <a:pt x="2354" y="1326"/>
                  </a:lnTo>
                  <a:lnTo>
                    <a:pt x="2329" y="1323"/>
                  </a:lnTo>
                  <a:lnTo>
                    <a:pt x="2247" y="1367"/>
                  </a:lnTo>
                  <a:lnTo>
                    <a:pt x="2159" y="1367"/>
                  </a:lnTo>
                  <a:lnTo>
                    <a:pt x="2135" y="1337"/>
                  </a:lnTo>
                  <a:lnTo>
                    <a:pt x="2082" y="1337"/>
                  </a:lnTo>
                  <a:lnTo>
                    <a:pt x="2057" y="1351"/>
                  </a:lnTo>
                  <a:lnTo>
                    <a:pt x="1969" y="1355"/>
                  </a:lnTo>
                  <a:lnTo>
                    <a:pt x="1880" y="1304"/>
                  </a:lnTo>
                  <a:lnTo>
                    <a:pt x="1861" y="1281"/>
                  </a:lnTo>
                  <a:lnTo>
                    <a:pt x="1807" y="1281"/>
                  </a:lnTo>
                  <a:lnTo>
                    <a:pt x="1758" y="1309"/>
                  </a:lnTo>
                  <a:lnTo>
                    <a:pt x="1726" y="1307"/>
                  </a:lnTo>
                  <a:lnTo>
                    <a:pt x="1696" y="1328"/>
                  </a:lnTo>
                  <a:lnTo>
                    <a:pt x="1637" y="1328"/>
                  </a:lnTo>
                  <a:lnTo>
                    <a:pt x="1628" y="1298"/>
                  </a:lnTo>
                  <a:lnTo>
                    <a:pt x="1595" y="1267"/>
                  </a:lnTo>
                  <a:lnTo>
                    <a:pt x="1584" y="1241"/>
                  </a:lnTo>
                  <a:lnTo>
                    <a:pt x="1564" y="1226"/>
                  </a:lnTo>
                  <a:lnTo>
                    <a:pt x="1531" y="1226"/>
                  </a:lnTo>
                  <a:lnTo>
                    <a:pt x="1478" y="1254"/>
                  </a:lnTo>
                  <a:lnTo>
                    <a:pt x="1446" y="1254"/>
                  </a:lnTo>
                  <a:lnTo>
                    <a:pt x="1423" y="1267"/>
                  </a:lnTo>
                  <a:lnTo>
                    <a:pt x="1393" y="1267"/>
                  </a:lnTo>
                  <a:lnTo>
                    <a:pt x="1370" y="1279"/>
                  </a:lnTo>
                  <a:lnTo>
                    <a:pt x="1252" y="1284"/>
                  </a:lnTo>
                  <a:lnTo>
                    <a:pt x="1196" y="1256"/>
                  </a:lnTo>
                  <a:lnTo>
                    <a:pt x="1058" y="1254"/>
                  </a:lnTo>
                  <a:lnTo>
                    <a:pt x="1031" y="1228"/>
                  </a:lnTo>
                  <a:lnTo>
                    <a:pt x="953" y="1228"/>
                  </a:lnTo>
                  <a:lnTo>
                    <a:pt x="923" y="1212"/>
                  </a:lnTo>
                  <a:lnTo>
                    <a:pt x="896" y="1217"/>
                  </a:lnTo>
                  <a:lnTo>
                    <a:pt x="872" y="1226"/>
                  </a:lnTo>
                  <a:lnTo>
                    <a:pt x="861" y="1261"/>
                  </a:lnTo>
                  <a:lnTo>
                    <a:pt x="780" y="1302"/>
                  </a:lnTo>
                  <a:lnTo>
                    <a:pt x="690" y="1298"/>
                  </a:lnTo>
                  <a:lnTo>
                    <a:pt x="665" y="1313"/>
                  </a:lnTo>
                  <a:lnTo>
                    <a:pt x="603" y="1313"/>
                  </a:lnTo>
                  <a:lnTo>
                    <a:pt x="550" y="1289"/>
                  </a:lnTo>
                  <a:lnTo>
                    <a:pt x="521" y="1289"/>
                  </a:lnTo>
                  <a:lnTo>
                    <a:pt x="495" y="1270"/>
                  </a:lnTo>
                  <a:lnTo>
                    <a:pt x="411" y="1272"/>
                  </a:lnTo>
                  <a:lnTo>
                    <a:pt x="385" y="1256"/>
                  </a:lnTo>
                  <a:lnTo>
                    <a:pt x="305" y="1254"/>
                  </a:lnTo>
                  <a:lnTo>
                    <a:pt x="247" y="1286"/>
                  </a:lnTo>
                  <a:lnTo>
                    <a:pt x="85" y="1281"/>
                  </a:lnTo>
                  <a:lnTo>
                    <a:pt x="79" y="1251"/>
                  </a:lnTo>
                  <a:lnTo>
                    <a:pt x="52" y="1254"/>
                  </a:lnTo>
                  <a:lnTo>
                    <a:pt x="52" y="1202"/>
                  </a:lnTo>
                  <a:lnTo>
                    <a:pt x="68" y="1177"/>
                  </a:lnTo>
                  <a:lnTo>
                    <a:pt x="99" y="1142"/>
                  </a:lnTo>
                  <a:lnTo>
                    <a:pt x="123" y="1145"/>
                  </a:lnTo>
                  <a:lnTo>
                    <a:pt x="112" y="1117"/>
                  </a:lnTo>
                  <a:lnTo>
                    <a:pt x="83" y="1103"/>
                  </a:lnTo>
                  <a:lnTo>
                    <a:pt x="83" y="1020"/>
                  </a:lnTo>
                  <a:lnTo>
                    <a:pt x="110" y="995"/>
                  </a:lnTo>
                  <a:lnTo>
                    <a:pt x="110" y="912"/>
                  </a:lnTo>
                  <a:lnTo>
                    <a:pt x="139" y="849"/>
                  </a:lnTo>
                  <a:lnTo>
                    <a:pt x="135" y="742"/>
                  </a:lnTo>
                  <a:lnTo>
                    <a:pt x="170" y="724"/>
                  </a:lnTo>
                  <a:lnTo>
                    <a:pt x="170" y="648"/>
                  </a:lnTo>
                  <a:lnTo>
                    <a:pt x="137" y="605"/>
                  </a:lnTo>
                  <a:lnTo>
                    <a:pt x="139" y="537"/>
                  </a:lnTo>
                  <a:lnTo>
                    <a:pt x="123" y="506"/>
                  </a:lnTo>
                  <a:lnTo>
                    <a:pt x="126" y="469"/>
                  </a:lnTo>
                  <a:lnTo>
                    <a:pt x="112" y="446"/>
                  </a:lnTo>
                  <a:lnTo>
                    <a:pt x="25" y="446"/>
                  </a:lnTo>
                  <a:lnTo>
                    <a:pt x="15" y="423"/>
                  </a:lnTo>
                  <a:lnTo>
                    <a:pt x="13" y="393"/>
                  </a:lnTo>
                  <a:lnTo>
                    <a:pt x="0" y="353"/>
                  </a:lnTo>
                  <a:lnTo>
                    <a:pt x="0" y="311"/>
                  </a:lnTo>
                  <a:lnTo>
                    <a:pt x="55" y="280"/>
                  </a:lnTo>
                  <a:lnTo>
                    <a:pt x="79" y="283"/>
                  </a:lnTo>
                  <a:lnTo>
                    <a:pt x="112" y="270"/>
                  </a:lnTo>
                  <a:lnTo>
                    <a:pt x="145" y="268"/>
                  </a:lnTo>
                  <a:lnTo>
                    <a:pt x="181" y="250"/>
                  </a:lnTo>
                  <a:lnTo>
                    <a:pt x="179" y="83"/>
                  </a:lnTo>
                  <a:lnTo>
                    <a:pt x="229" y="0"/>
                  </a:lnTo>
                  <a:close/>
                </a:path>
              </a:pathLst>
            </a:custGeom>
            <a:solidFill>
              <a:srgbClr val="DDDDDD"/>
            </a:solidFill>
            <a:ln w="28575" cmpd="sng">
              <a:solidFill>
                <a:srgbClr val="DDDDDD"/>
              </a:solidFill>
              <a:prstDash val="solid"/>
              <a:round/>
              <a:headEnd/>
              <a:tailEnd/>
            </a:ln>
          </p:spPr>
          <p:txBody>
            <a:bodyPr/>
            <a:lstStyle/>
            <a:p>
              <a:endParaRPr lang="en-US" dirty="0"/>
            </a:p>
          </p:txBody>
        </p:sp>
        <p:sp>
          <p:nvSpPr>
            <p:cNvPr id="19870" name="Oval 1315"/>
            <p:cNvSpPr>
              <a:spLocks noChangeArrowheads="1"/>
            </p:cNvSpPr>
            <p:nvPr/>
          </p:nvSpPr>
          <p:spPr bwMode="gray">
            <a:xfrm>
              <a:off x="2128" y="2370"/>
              <a:ext cx="96" cy="72"/>
            </a:xfrm>
            <a:prstGeom prst="ellipse">
              <a:avLst/>
            </a:prstGeom>
            <a:solidFill>
              <a:srgbClr val="DDDDDD"/>
            </a:solidFill>
            <a:ln w="28575">
              <a:solidFill>
                <a:srgbClr val="DDDDDD"/>
              </a:solidFill>
              <a:round/>
              <a:headEnd/>
              <a:tailEnd/>
            </a:ln>
          </p:spPr>
          <p:txBody>
            <a:bodyPr wrap="none" anchor="ctr"/>
            <a:lstStyle/>
            <a:p>
              <a:endParaRPr lang="en-US" dirty="0"/>
            </a:p>
          </p:txBody>
        </p:sp>
        <p:grpSp>
          <p:nvGrpSpPr>
            <p:cNvPr id="20014" name="Group 1316"/>
            <p:cNvGrpSpPr>
              <a:grpSpLocks/>
            </p:cNvGrpSpPr>
            <p:nvPr/>
          </p:nvGrpSpPr>
          <p:grpSpPr bwMode="auto">
            <a:xfrm>
              <a:off x="1107" y="3219"/>
              <a:ext cx="335" cy="257"/>
              <a:chOff x="498" y="2510"/>
              <a:chExt cx="371" cy="221"/>
            </a:xfrm>
          </p:grpSpPr>
          <p:grpSp>
            <p:nvGrpSpPr>
              <p:cNvPr id="20015" name="Group 1317"/>
              <p:cNvGrpSpPr>
                <a:grpSpLocks/>
              </p:cNvGrpSpPr>
              <p:nvPr/>
            </p:nvGrpSpPr>
            <p:grpSpPr bwMode="auto">
              <a:xfrm>
                <a:off x="498" y="2510"/>
                <a:ext cx="371" cy="221"/>
                <a:chOff x="498" y="2510"/>
                <a:chExt cx="371" cy="221"/>
              </a:xfrm>
            </p:grpSpPr>
            <p:grpSp>
              <p:nvGrpSpPr>
                <p:cNvPr id="20016" name="Group 1318"/>
                <p:cNvGrpSpPr>
                  <a:grpSpLocks/>
                </p:cNvGrpSpPr>
                <p:nvPr/>
              </p:nvGrpSpPr>
              <p:grpSpPr bwMode="auto">
                <a:xfrm>
                  <a:off x="498" y="2541"/>
                  <a:ext cx="33" cy="32"/>
                  <a:chOff x="498" y="2541"/>
                  <a:chExt cx="33" cy="32"/>
                </a:xfrm>
              </p:grpSpPr>
              <p:sp>
                <p:nvSpPr>
                  <p:cNvPr id="19898" name="Freeform 1319"/>
                  <p:cNvSpPr>
                    <a:spLocks/>
                  </p:cNvSpPr>
                  <p:nvPr/>
                </p:nvSpPr>
                <p:spPr bwMode="gray">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close/>
                      </a:path>
                    </a:pathLst>
                  </a:custGeom>
                  <a:solidFill>
                    <a:srgbClr val="DDDDDD"/>
                  </a:solidFill>
                  <a:ln w="28575" cmpd="sng">
                    <a:solidFill>
                      <a:srgbClr val="DDDDDD"/>
                    </a:solidFill>
                    <a:round/>
                    <a:headEnd/>
                    <a:tailEnd/>
                  </a:ln>
                </p:spPr>
                <p:txBody>
                  <a:bodyPr/>
                  <a:lstStyle/>
                  <a:p>
                    <a:endParaRPr lang="en-US" dirty="0"/>
                  </a:p>
                </p:txBody>
              </p:sp>
              <p:sp>
                <p:nvSpPr>
                  <p:cNvPr id="19899" name="Freeform 1320"/>
                  <p:cNvSpPr>
                    <a:spLocks/>
                  </p:cNvSpPr>
                  <p:nvPr/>
                </p:nvSpPr>
                <p:spPr bwMode="gray">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17" name="Group 1321"/>
                <p:cNvGrpSpPr>
                  <a:grpSpLocks/>
                </p:cNvGrpSpPr>
                <p:nvPr/>
              </p:nvGrpSpPr>
              <p:grpSpPr bwMode="auto">
                <a:xfrm>
                  <a:off x="539" y="2510"/>
                  <a:ext cx="58" cy="44"/>
                  <a:chOff x="539" y="2510"/>
                  <a:chExt cx="58" cy="44"/>
                </a:xfrm>
              </p:grpSpPr>
              <p:sp>
                <p:nvSpPr>
                  <p:cNvPr id="19896" name="Freeform 1322"/>
                  <p:cNvSpPr>
                    <a:spLocks/>
                  </p:cNvSpPr>
                  <p:nvPr/>
                </p:nvSpPr>
                <p:spPr bwMode="gray">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close/>
                      </a:path>
                    </a:pathLst>
                  </a:custGeom>
                  <a:solidFill>
                    <a:srgbClr val="DDDDDD"/>
                  </a:solidFill>
                  <a:ln w="28575" cmpd="sng">
                    <a:solidFill>
                      <a:srgbClr val="DDDDDD"/>
                    </a:solidFill>
                    <a:round/>
                    <a:headEnd/>
                    <a:tailEnd/>
                  </a:ln>
                </p:spPr>
                <p:txBody>
                  <a:bodyPr/>
                  <a:lstStyle/>
                  <a:p>
                    <a:endParaRPr lang="en-US" dirty="0"/>
                  </a:p>
                </p:txBody>
              </p:sp>
              <p:sp>
                <p:nvSpPr>
                  <p:cNvPr id="19897" name="Freeform 1323"/>
                  <p:cNvSpPr>
                    <a:spLocks/>
                  </p:cNvSpPr>
                  <p:nvPr/>
                </p:nvSpPr>
                <p:spPr bwMode="gray">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18" name="Group 1324"/>
                <p:cNvGrpSpPr>
                  <a:grpSpLocks/>
                </p:cNvGrpSpPr>
                <p:nvPr/>
              </p:nvGrpSpPr>
              <p:grpSpPr bwMode="auto">
                <a:xfrm>
                  <a:off x="589" y="2541"/>
                  <a:ext cx="82" cy="45"/>
                  <a:chOff x="589" y="2541"/>
                  <a:chExt cx="82" cy="45"/>
                </a:xfrm>
              </p:grpSpPr>
              <p:sp>
                <p:nvSpPr>
                  <p:cNvPr id="19894" name="Freeform 1325"/>
                  <p:cNvSpPr>
                    <a:spLocks/>
                  </p:cNvSpPr>
                  <p:nvPr/>
                </p:nvSpPr>
                <p:spPr bwMode="gray">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close/>
                      </a:path>
                    </a:pathLst>
                  </a:custGeom>
                  <a:solidFill>
                    <a:srgbClr val="DDDDDD"/>
                  </a:solidFill>
                  <a:ln w="28575" cmpd="sng">
                    <a:solidFill>
                      <a:srgbClr val="DDDDDD"/>
                    </a:solidFill>
                    <a:round/>
                    <a:headEnd/>
                    <a:tailEnd/>
                  </a:ln>
                </p:spPr>
                <p:txBody>
                  <a:bodyPr/>
                  <a:lstStyle/>
                  <a:p>
                    <a:endParaRPr lang="en-US" dirty="0"/>
                  </a:p>
                </p:txBody>
              </p:sp>
              <p:sp>
                <p:nvSpPr>
                  <p:cNvPr id="19895" name="Freeform 1326"/>
                  <p:cNvSpPr>
                    <a:spLocks/>
                  </p:cNvSpPr>
                  <p:nvPr/>
                </p:nvSpPr>
                <p:spPr bwMode="gray">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19" name="Group 1327"/>
                <p:cNvGrpSpPr>
                  <a:grpSpLocks/>
                </p:cNvGrpSpPr>
                <p:nvPr/>
              </p:nvGrpSpPr>
              <p:grpSpPr bwMode="auto">
                <a:xfrm>
                  <a:off x="671" y="2573"/>
                  <a:ext cx="66" cy="25"/>
                  <a:chOff x="671" y="2573"/>
                  <a:chExt cx="66" cy="25"/>
                </a:xfrm>
              </p:grpSpPr>
              <p:sp>
                <p:nvSpPr>
                  <p:cNvPr id="19892" name="Freeform 1328"/>
                  <p:cNvSpPr>
                    <a:spLocks/>
                  </p:cNvSpPr>
                  <p:nvPr/>
                </p:nvSpPr>
                <p:spPr bwMode="gray">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close/>
                      </a:path>
                    </a:pathLst>
                  </a:custGeom>
                  <a:solidFill>
                    <a:srgbClr val="DDDDDD"/>
                  </a:solidFill>
                  <a:ln w="28575" cmpd="sng">
                    <a:solidFill>
                      <a:srgbClr val="DDDDDD"/>
                    </a:solidFill>
                    <a:round/>
                    <a:headEnd/>
                    <a:tailEnd/>
                  </a:ln>
                </p:spPr>
                <p:txBody>
                  <a:bodyPr/>
                  <a:lstStyle/>
                  <a:p>
                    <a:endParaRPr lang="en-US" dirty="0"/>
                  </a:p>
                </p:txBody>
              </p:sp>
              <p:sp>
                <p:nvSpPr>
                  <p:cNvPr id="19893" name="Freeform 1329"/>
                  <p:cNvSpPr>
                    <a:spLocks/>
                  </p:cNvSpPr>
                  <p:nvPr/>
                </p:nvSpPr>
                <p:spPr bwMode="gray">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20" name="Group 1330"/>
                <p:cNvGrpSpPr>
                  <a:grpSpLocks/>
                </p:cNvGrpSpPr>
                <p:nvPr/>
              </p:nvGrpSpPr>
              <p:grpSpPr bwMode="auto">
                <a:xfrm>
                  <a:off x="688" y="2605"/>
                  <a:ext cx="25" cy="19"/>
                  <a:chOff x="688" y="2605"/>
                  <a:chExt cx="25" cy="19"/>
                </a:xfrm>
              </p:grpSpPr>
              <p:sp>
                <p:nvSpPr>
                  <p:cNvPr id="19890" name="Freeform 1331"/>
                  <p:cNvSpPr>
                    <a:spLocks/>
                  </p:cNvSpPr>
                  <p:nvPr/>
                </p:nvSpPr>
                <p:spPr bwMode="gray">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close/>
                      </a:path>
                    </a:pathLst>
                  </a:custGeom>
                  <a:solidFill>
                    <a:srgbClr val="DDDDDD"/>
                  </a:solidFill>
                  <a:ln w="28575" cmpd="sng">
                    <a:solidFill>
                      <a:srgbClr val="DDDDDD"/>
                    </a:solidFill>
                    <a:round/>
                    <a:headEnd/>
                    <a:tailEnd/>
                  </a:ln>
                </p:spPr>
                <p:txBody>
                  <a:bodyPr/>
                  <a:lstStyle/>
                  <a:p>
                    <a:endParaRPr lang="en-US" dirty="0"/>
                  </a:p>
                </p:txBody>
              </p:sp>
              <p:sp>
                <p:nvSpPr>
                  <p:cNvPr id="19891" name="Freeform 1332"/>
                  <p:cNvSpPr>
                    <a:spLocks/>
                  </p:cNvSpPr>
                  <p:nvPr/>
                </p:nvSpPr>
                <p:spPr bwMode="gray">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21" name="Group 1333"/>
                <p:cNvGrpSpPr>
                  <a:grpSpLocks/>
                </p:cNvGrpSpPr>
                <p:nvPr/>
              </p:nvGrpSpPr>
              <p:grpSpPr bwMode="auto">
                <a:xfrm>
                  <a:off x="721" y="2624"/>
                  <a:ext cx="16" cy="18"/>
                  <a:chOff x="721" y="2624"/>
                  <a:chExt cx="16" cy="18"/>
                </a:xfrm>
              </p:grpSpPr>
              <p:sp>
                <p:nvSpPr>
                  <p:cNvPr id="19888" name="Freeform 1334"/>
                  <p:cNvSpPr>
                    <a:spLocks/>
                  </p:cNvSpPr>
                  <p:nvPr/>
                </p:nvSpPr>
                <p:spPr bwMode="gray">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close/>
                      </a:path>
                    </a:pathLst>
                  </a:custGeom>
                  <a:solidFill>
                    <a:srgbClr val="DDDDDD"/>
                  </a:solidFill>
                  <a:ln w="28575" cmpd="sng">
                    <a:solidFill>
                      <a:srgbClr val="DDDDDD"/>
                    </a:solidFill>
                    <a:round/>
                    <a:headEnd/>
                    <a:tailEnd/>
                  </a:ln>
                </p:spPr>
                <p:txBody>
                  <a:bodyPr/>
                  <a:lstStyle/>
                  <a:p>
                    <a:endParaRPr lang="en-US" dirty="0"/>
                  </a:p>
                </p:txBody>
              </p:sp>
              <p:sp>
                <p:nvSpPr>
                  <p:cNvPr id="19889" name="Freeform 1335"/>
                  <p:cNvSpPr>
                    <a:spLocks/>
                  </p:cNvSpPr>
                  <p:nvPr/>
                </p:nvSpPr>
                <p:spPr bwMode="gray">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path>
                    </a:pathLst>
                  </a:custGeom>
                  <a:solidFill>
                    <a:srgbClr val="DDDDDD"/>
                  </a:solidFill>
                  <a:ln w="28575" cmpd="sng">
                    <a:solidFill>
                      <a:srgbClr val="DDDDDD"/>
                    </a:solidFill>
                    <a:prstDash val="solid"/>
                    <a:round/>
                    <a:headEnd/>
                    <a:tailEnd/>
                  </a:ln>
                </p:spPr>
                <p:txBody>
                  <a:bodyPr/>
                  <a:lstStyle/>
                  <a:p>
                    <a:endParaRPr lang="en-US" dirty="0"/>
                  </a:p>
                </p:txBody>
              </p:sp>
            </p:grpSp>
            <p:grpSp>
              <p:nvGrpSpPr>
                <p:cNvPr id="20022" name="Group 1336"/>
                <p:cNvGrpSpPr>
                  <a:grpSpLocks/>
                </p:cNvGrpSpPr>
                <p:nvPr/>
              </p:nvGrpSpPr>
              <p:grpSpPr bwMode="auto">
                <a:xfrm>
                  <a:off x="762" y="2636"/>
                  <a:ext cx="107" cy="95"/>
                  <a:chOff x="762" y="2636"/>
                  <a:chExt cx="107" cy="95"/>
                </a:xfrm>
              </p:grpSpPr>
              <p:sp>
                <p:nvSpPr>
                  <p:cNvPr id="19886" name="Freeform 1337"/>
                  <p:cNvSpPr>
                    <a:spLocks/>
                  </p:cNvSpPr>
                  <p:nvPr/>
                </p:nvSpPr>
                <p:spPr bwMode="gray">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close/>
                      </a:path>
                    </a:pathLst>
                  </a:custGeom>
                  <a:solidFill>
                    <a:srgbClr val="DDDDDD"/>
                  </a:solidFill>
                  <a:ln w="28575" cmpd="sng">
                    <a:solidFill>
                      <a:srgbClr val="DDDDDD"/>
                    </a:solidFill>
                    <a:round/>
                    <a:headEnd/>
                    <a:tailEnd/>
                  </a:ln>
                </p:spPr>
                <p:txBody>
                  <a:bodyPr/>
                  <a:lstStyle/>
                  <a:p>
                    <a:endParaRPr lang="en-US" dirty="0"/>
                  </a:p>
                </p:txBody>
              </p:sp>
              <p:sp>
                <p:nvSpPr>
                  <p:cNvPr id="19887" name="Freeform 1338"/>
                  <p:cNvSpPr>
                    <a:spLocks/>
                  </p:cNvSpPr>
                  <p:nvPr/>
                </p:nvSpPr>
                <p:spPr bwMode="gray">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path>
                    </a:pathLst>
                  </a:custGeom>
                  <a:solidFill>
                    <a:srgbClr val="DDDDDD"/>
                  </a:solidFill>
                  <a:ln w="28575" cmpd="sng">
                    <a:solidFill>
                      <a:srgbClr val="DDDDDD"/>
                    </a:solidFill>
                    <a:prstDash val="solid"/>
                    <a:round/>
                    <a:headEnd/>
                    <a:tailEnd/>
                  </a:ln>
                </p:spPr>
                <p:txBody>
                  <a:bodyPr/>
                  <a:lstStyle/>
                  <a:p>
                    <a:endParaRPr lang="en-US" dirty="0"/>
                  </a:p>
                </p:txBody>
              </p:sp>
            </p:grpSp>
          </p:grpSp>
          <p:grpSp>
            <p:nvGrpSpPr>
              <p:cNvPr id="20023" name="Group 1339"/>
              <p:cNvGrpSpPr>
                <a:grpSpLocks/>
              </p:cNvGrpSpPr>
              <p:nvPr/>
            </p:nvGrpSpPr>
            <p:grpSpPr bwMode="auto">
              <a:xfrm>
                <a:off x="729" y="2586"/>
                <a:ext cx="58" cy="44"/>
                <a:chOff x="729" y="2586"/>
                <a:chExt cx="58" cy="44"/>
              </a:xfrm>
            </p:grpSpPr>
            <p:sp>
              <p:nvSpPr>
                <p:cNvPr id="19877" name="Freeform 1340"/>
                <p:cNvSpPr>
                  <a:spLocks/>
                </p:cNvSpPr>
                <p:nvPr/>
              </p:nvSpPr>
              <p:spPr bwMode="gray">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close/>
                    </a:path>
                  </a:pathLst>
                </a:custGeom>
                <a:solidFill>
                  <a:srgbClr val="DDDDDD"/>
                </a:solidFill>
                <a:ln w="28575" cmpd="sng">
                  <a:solidFill>
                    <a:srgbClr val="DDDDDD"/>
                  </a:solidFill>
                  <a:round/>
                  <a:headEnd/>
                  <a:tailEnd/>
                </a:ln>
              </p:spPr>
              <p:txBody>
                <a:bodyPr/>
                <a:lstStyle/>
                <a:p>
                  <a:endParaRPr lang="en-US" dirty="0"/>
                </a:p>
              </p:txBody>
            </p:sp>
            <p:sp>
              <p:nvSpPr>
                <p:cNvPr id="19878" name="Freeform 1341"/>
                <p:cNvSpPr>
                  <a:spLocks/>
                </p:cNvSpPr>
                <p:nvPr/>
              </p:nvSpPr>
              <p:spPr bwMode="gray">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path>
                  </a:pathLst>
                </a:custGeom>
                <a:solidFill>
                  <a:srgbClr val="DDDDDD"/>
                </a:solidFill>
                <a:ln w="28575" cmpd="sng">
                  <a:solidFill>
                    <a:srgbClr val="DDDDDD"/>
                  </a:solidFill>
                  <a:prstDash val="solid"/>
                  <a:round/>
                  <a:headEnd/>
                  <a:tailEnd/>
                </a:ln>
              </p:spPr>
              <p:txBody>
                <a:bodyPr/>
                <a:lstStyle/>
                <a:p>
                  <a:endParaRPr lang="en-US" dirty="0"/>
                </a:p>
              </p:txBody>
            </p:sp>
          </p:grpSp>
        </p:grpSp>
        <p:grpSp>
          <p:nvGrpSpPr>
            <p:cNvPr id="20024" name="Group 1342"/>
            <p:cNvGrpSpPr>
              <a:grpSpLocks/>
            </p:cNvGrpSpPr>
            <p:nvPr/>
          </p:nvGrpSpPr>
          <p:grpSpPr bwMode="auto">
            <a:xfrm>
              <a:off x="533" y="2954"/>
              <a:ext cx="613" cy="588"/>
              <a:chOff x="465" y="2725"/>
              <a:chExt cx="677" cy="505"/>
            </a:xfrm>
          </p:grpSpPr>
          <p:sp>
            <p:nvSpPr>
              <p:cNvPr id="19873" name="Freeform 1343"/>
              <p:cNvSpPr>
                <a:spLocks/>
              </p:cNvSpPr>
              <p:nvPr/>
            </p:nvSpPr>
            <p:spPr bwMode="gray">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close/>
                  </a:path>
                </a:pathLst>
              </a:custGeom>
              <a:solidFill>
                <a:srgbClr val="DDDDDD"/>
              </a:solidFill>
              <a:ln w="28575" cmpd="sng">
                <a:solidFill>
                  <a:srgbClr val="DDDDDD"/>
                </a:solidFill>
                <a:round/>
                <a:headEnd/>
                <a:tailEnd/>
              </a:ln>
            </p:spPr>
            <p:txBody>
              <a:bodyPr/>
              <a:lstStyle/>
              <a:p>
                <a:endParaRPr lang="en-US" dirty="0"/>
              </a:p>
            </p:txBody>
          </p:sp>
          <p:sp>
            <p:nvSpPr>
              <p:cNvPr id="19874" name="Freeform 1344"/>
              <p:cNvSpPr>
                <a:spLocks/>
              </p:cNvSpPr>
              <p:nvPr/>
            </p:nvSpPr>
            <p:spPr bwMode="gray">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path>
                </a:pathLst>
              </a:custGeom>
              <a:solidFill>
                <a:srgbClr val="DDDDDD"/>
              </a:solidFill>
              <a:ln w="28575" cmpd="sng">
                <a:solidFill>
                  <a:srgbClr val="DDDDDD"/>
                </a:solidFill>
                <a:prstDash val="solid"/>
                <a:round/>
                <a:headEnd/>
                <a:tailEnd/>
              </a:ln>
            </p:spPr>
            <p:txBody>
              <a:bodyPr/>
              <a:lstStyle/>
              <a:p>
                <a:endParaRPr lang="en-US" dirty="0"/>
              </a:p>
            </p:txBody>
          </p:sp>
        </p:grpSp>
      </p:grpSp>
      <p:grpSp>
        <p:nvGrpSpPr>
          <p:cNvPr id="20025" name="Group 1345"/>
          <p:cNvGrpSpPr>
            <a:grpSpLocks/>
          </p:cNvGrpSpPr>
          <p:nvPr/>
        </p:nvGrpSpPr>
        <p:grpSpPr bwMode="auto">
          <a:xfrm>
            <a:off x="885825" y="4953000"/>
            <a:ext cx="1443038" cy="933450"/>
            <a:chOff x="198" y="3019"/>
            <a:chExt cx="909" cy="588"/>
          </a:xfrm>
        </p:grpSpPr>
        <p:grpSp>
          <p:nvGrpSpPr>
            <p:cNvPr id="20026" name="Group 1346"/>
            <p:cNvGrpSpPr>
              <a:grpSpLocks/>
            </p:cNvGrpSpPr>
            <p:nvPr/>
          </p:nvGrpSpPr>
          <p:grpSpPr bwMode="auto">
            <a:xfrm>
              <a:off x="772" y="3284"/>
              <a:ext cx="335" cy="257"/>
              <a:chOff x="498" y="2510"/>
              <a:chExt cx="371" cy="221"/>
            </a:xfrm>
          </p:grpSpPr>
          <p:grpSp>
            <p:nvGrpSpPr>
              <p:cNvPr id="20027" name="Group 1347"/>
              <p:cNvGrpSpPr>
                <a:grpSpLocks/>
              </p:cNvGrpSpPr>
              <p:nvPr/>
            </p:nvGrpSpPr>
            <p:grpSpPr bwMode="auto">
              <a:xfrm>
                <a:off x="498" y="2510"/>
                <a:ext cx="371" cy="221"/>
                <a:chOff x="498" y="2510"/>
                <a:chExt cx="371" cy="221"/>
              </a:xfrm>
            </p:grpSpPr>
            <p:grpSp>
              <p:nvGrpSpPr>
                <p:cNvPr id="20028" name="Group 1348"/>
                <p:cNvGrpSpPr>
                  <a:grpSpLocks/>
                </p:cNvGrpSpPr>
                <p:nvPr/>
              </p:nvGrpSpPr>
              <p:grpSpPr bwMode="auto">
                <a:xfrm>
                  <a:off x="498" y="2541"/>
                  <a:ext cx="33" cy="32"/>
                  <a:chOff x="498" y="2541"/>
                  <a:chExt cx="33" cy="32"/>
                </a:xfrm>
              </p:grpSpPr>
              <p:sp>
                <p:nvSpPr>
                  <p:cNvPr id="19807" name="Freeform 1349"/>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close/>
                      </a:path>
                    </a:pathLst>
                  </a:custGeom>
                  <a:solidFill>
                    <a:srgbClr val="FFFFFF"/>
                  </a:solidFill>
                  <a:ln w="9525">
                    <a:noFill/>
                    <a:round/>
                    <a:headEnd/>
                    <a:tailEnd/>
                  </a:ln>
                </p:spPr>
                <p:txBody>
                  <a:bodyPr/>
                  <a:lstStyle/>
                  <a:p>
                    <a:endParaRPr lang="en-US" dirty="0"/>
                  </a:p>
                </p:txBody>
              </p:sp>
              <p:sp>
                <p:nvSpPr>
                  <p:cNvPr id="19808" name="Freeform 1350"/>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0029" name="Group 1351"/>
                <p:cNvGrpSpPr>
                  <a:grpSpLocks/>
                </p:cNvGrpSpPr>
                <p:nvPr/>
              </p:nvGrpSpPr>
              <p:grpSpPr bwMode="auto">
                <a:xfrm>
                  <a:off x="539" y="2510"/>
                  <a:ext cx="58" cy="44"/>
                  <a:chOff x="539" y="2510"/>
                  <a:chExt cx="58" cy="44"/>
                </a:xfrm>
              </p:grpSpPr>
              <p:sp>
                <p:nvSpPr>
                  <p:cNvPr id="19805" name="Freeform 1352"/>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close/>
                      </a:path>
                    </a:pathLst>
                  </a:custGeom>
                  <a:solidFill>
                    <a:srgbClr val="FFFFFF"/>
                  </a:solidFill>
                  <a:ln w="9525">
                    <a:noFill/>
                    <a:round/>
                    <a:headEnd/>
                    <a:tailEnd/>
                  </a:ln>
                </p:spPr>
                <p:txBody>
                  <a:bodyPr/>
                  <a:lstStyle/>
                  <a:p>
                    <a:endParaRPr lang="en-US" dirty="0"/>
                  </a:p>
                </p:txBody>
              </p:sp>
              <p:sp>
                <p:nvSpPr>
                  <p:cNvPr id="19806" name="Freeform 1353"/>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0030" name="Group 1354"/>
                <p:cNvGrpSpPr>
                  <a:grpSpLocks/>
                </p:cNvGrpSpPr>
                <p:nvPr/>
              </p:nvGrpSpPr>
              <p:grpSpPr bwMode="auto">
                <a:xfrm>
                  <a:off x="589" y="2541"/>
                  <a:ext cx="82" cy="45"/>
                  <a:chOff x="589" y="2541"/>
                  <a:chExt cx="82" cy="45"/>
                </a:xfrm>
              </p:grpSpPr>
              <p:sp>
                <p:nvSpPr>
                  <p:cNvPr id="19803" name="Freeform 1355"/>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close/>
                      </a:path>
                    </a:pathLst>
                  </a:custGeom>
                  <a:solidFill>
                    <a:srgbClr val="FFFFFF"/>
                  </a:solidFill>
                  <a:ln w="9525">
                    <a:noFill/>
                    <a:round/>
                    <a:headEnd/>
                    <a:tailEnd/>
                  </a:ln>
                </p:spPr>
                <p:txBody>
                  <a:bodyPr/>
                  <a:lstStyle/>
                  <a:p>
                    <a:endParaRPr lang="en-US" dirty="0"/>
                  </a:p>
                </p:txBody>
              </p:sp>
              <p:sp>
                <p:nvSpPr>
                  <p:cNvPr id="19804" name="Freeform 1356"/>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20031" name="Group 1357"/>
                <p:cNvGrpSpPr>
                  <a:grpSpLocks/>
                </p:cNvGrpSpPr>
                <p:nvPr/>
              </p:nvGrpSpPr>
              <p:grpSpPr bwMode="auto">
                <a:xfrm>
                  <a:off x="671" y="2573"/>
                  <a:ext cx="66" cy="25"/>
                  <a:chOff x="671" y="2573"/>
                  <a:chExt cx="66" cy="25"/>
                </a:xfrm>
              </p:grpSpPr>
              <p:sp>
                <p:nvSpPr>
                  <p:cNvPr id="19801" name="Freeform 1358"/>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close/>
                      </a:path>
                    </a:pathLst>
                  </a:custGeom>
                  <a:solidFill>
                    <a:srgbClr val="FFFFFF"/>
                  </a:solidFill>
                  <a:ln w="9525">
                    <a:noFill/>
                    <a:round/>
                    <a:headEnd/>
                    <a:tailEnd/>
                  </a:ln>
                </p:spPr>
                <p:txBody>
                  <a:bodyPr/>
                  <a:lstStyle/>
                  <a:p>
                    <a:endParaRPr lang="en-US" dirty="0"/>
                  </a:p>
                </p:txBody>
              </p:sp>
              <p:sp>
                <p:nvSpPr>
                  <p:cNvPr id="19802" name="Freeform 1359"/>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56" name="Group 1360"/>
                <p:cNvGrpSpPr>
                  <a:grpSpLocks/>
                </p:cNvGrpSpPr>
                <p:nvPr/>
              </p:nvGrpSpPr>
              <p:grpSpPr bwMode="auto">
                <a:xfrm>
                  <a:off x="688" y="2605"/>
                  <a:ext cx="25" cy="19"/>
                  <a:chOff x="688" y="2605"/>
                  <a:chExt cx="25" cy="19"/>
                </a:xfrm>
              </p:grpSpPr>
              <p:sp>
                <p:nvSpPr>
                  <p:cNvPr id="19799" name="Freeform 1361"/>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close/>
                      </a:path>
                    </a:pathLst>
                  </a:custGeom>
                  <a:solidFill>
                    <a:srgbClr val="FFFFFF"/>
                  </a:solidFill>
                  <a:ln w="9525">
                    <a:noFill/>
                    <a:round/>
                    <a:headEnd/>
                    <a:tailEnd/>
                  </a:ln>
                </p:spPr>
                <p:txBody>
                  <a:bodyPr/>
                  <a:lstStyle/>
                  <a:p>
                    <a:endParaRPr lang="en-US" dirty="0"/>
                  </a:p>
                </p:txBody>
              </p:sp>
              <p:sp>
                <p:nvSpPr>
                  <p:cNvPr id="19800" name="Freeform 1362"/>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57" name="Group 1363"/>
                <p:cNvGrpSpPr>
                  <a:grpSpLocks/>
                </p:cNvGrpSpPr>
                <p:nvPr/>
              </p:nvGrpSpPr>
              <p:grpSpPr bwMode="auto">
                <a:xfrm>
                  <a:off x="721" y="2624"/>
                  <a:ext cx="16" cy="18"/>
                  <a:chOff x="721" y="2624"/>
                  <a:chExt cx="16" cy="18"/>
                </a:xfrm>
              </p:grpSpPr>
              <p:sp>
                <p:nvSpPr>
                  <p:cNvPr id="19797" name="Freeform 1364"/>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close/>
                      </a:path>
                    </a:pathLst>
                  </a:custGeom>
                  <a:solidFill>
                    <a:srgbClr val="FFFFFF"/>
                  </a:solidFill>
                  <a:ln w="9525">
                    <a:noFill/>
                    <a:round/>
                    <a:headEnd/>
                    <a:tailEnd/>
                  </a:ln>
                </p:spPr>
                <p:txBody>
                  <a:bodyPr/>
                  <a:lstStyle/>
                  <a:p>
                    <a:endParaRPr lang="en-US" dirty="0"/>
                  </a:p>
                </p:txBody>
              </p:sp>
              <p:sp>
                <p:nvSpPr>
                  <p:cNvPr id="19798" name="Freeform 1365"/>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62" name="Group 1366"/>
                <p:cNvGrpSpPr>
                  <a:grpSpLocks/>
                </p:cNvGrpSpPr>
                <p:nvPr/>
              </p:nvGrpSpPr>
              <p:grpSpPr bwMode="auto">
                <a:xfrm>
                  <a:off x="762" y="2636"/>
                  <a:ext cx="107" cy="95"/>
                  <a:chOff x="762" y="2636"/>
                  <a:chExt cx="107" cy="95"/>
                </a:xfrm>
              </p:grpSpPr>
              <p:sp>
                <p:nvSpPr>
                  <p:cNvPr id="19795" name="Freeform 1367"/>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close/>
                      </a:path>
                    </a:pathLst>
                  </a:custGeom>
                  <a:solidFill>
                    <a:srgbClr val="FFFFFF"/>
                  </a:solidFill>
                  <a:ln w="9525">
                    <a:noFill/>
                    <a:round/>
                    <a:headEnd/>
                    <a:tailEnd/>
                  </a:ln>
                </p:spPr>
                <p:txBody>
                  <a:bodyPr/>
                  <a:lstStyle/>
                  <a:p>
                    <a:endParaRPr lang="en-US" dirty="0"/>
                  </a:p>
                </p:txBody>
              </p:sp>
              <p:sp>
                <p:nvSpPr>
                  <p:cNvPr id="19796" name="Freeform 1368"/>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path>
                    </a:pathLst>
                  </a:custGeom>
                  <a:solidFill>
                    <a:srgbClr val="FFFFFF"/>
                  </a:solidFill>
                  <a:ln w="12700">
                    <a:solidFill>
                      <a:srgbClr val="000000"/>
                    </a:solidFill>
                    <a:prstDash val="solid"/>
                    <a:round/>
                    <a:headEnd/>
                    <a:tailEnd/>
                  </a:ln>
                </p:spPr>
                <p:txBody>
                  <a:bodyPr/>
                  <a:lstStyle/>
                  <a:p>
                    <a:endParaRPr lang="en-US" dirty="0"/>
                  </a:p>
                </p:txBody>
              </p:sp>
            </p:grpSp>
          </p:grpSp>
          <p:grpSp>
            <p:nvGrpSpPr>
              <p:cNvPr id="19463" name="Group 1369"/>
              <p:cNvGrpSpPr>
                <a:grpSpLocks/>
              </p:cNvGrpSpPr>
              <p:nvPr/>
            </p:nvGrpSpPr>
            <p:grpSpPr bwMode="auto">
              <a:xfrm>
                <a:off x="729" y="2586"/>
                <a:ext cx="58" cy="44"/>
                <a:chOff x="729" y="2586"/>
                <a:chExt cx="58" cy="44"/>
              </a:xfrm>
            </p:grpSpPr>
            <p:sp>
              <p:nvSpPr>
                <p:cNvPr id="19786" name="Freeform 1370"/>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close/>
                    </a:path>
                  </a:pathLst>
                </a:custGeom>
                <a:solidFill>
                  <a:srgbClr val="FFFFFF"/>
                </a:solidFill>
                <a:ln w="9525">
                  <a:noFill/>
                  <a:round/>
                  <a:headEnd/>
                  <a:tailEnd/>
                </a:ln>
              </p:spPr>
              <p:txBody>
                <a:bodyPr/>
                <a:lstStyle/>
                <a:p>
                  <a:endParaRPr lang="en-US" dirty="0"/>
                </a:p>
              </p:txBody>
            </p:sp>
            <p:sp>
              <p:nvSpPr>
                <p:cNvPr id="19787" name="Freeform 1371"/>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path>
                  </a:pathLst>
                </a:custGeom>
                <a:solidFill>
                  <a:srgbClr val="FFFFFF"/>
                </a:solidFill>
                <a:ln w="12700">
                  <a:solidFill>
                    <a:srgbClr val="000000"/>
                  </a:solidFill>
                  <a:prstDash val="solid"/>
                  <a:round/>
                  <a:headEnd/>
                  <a:tailEnd/>
                </a:ln>
              </p:spPr>
              <p:txBody>
                <a:bodyPr/>
                <a:lstStyle/>
                <a:p>
                  <a:endParaRPr lang="en-US" dirty="0"/>
                </a:p>
              </p:txBody>
            </p:sp>
          </p:grpSp>
        </p:grpSp>
        <p:grpSp>
          <p:nvGrpSpPr>
            <p:cNvPr id="19464" name="Group 1372"/>
            <p:cNvGrpSpPr>
              <a:grpSpLocks/>
            </p:cNvGrpSpPr>
            <p:nvPr/>
          </p:nvGrpSpPr>
          <p:grpSpPr bwMode="auto">
            <a:xfrm>
              <a:off x="198" y="3019"/>
              <a:ext cx="613" cy="588"/>
              <a:chOff x="465" y="2725"/>
              <a:chExt cx="677" cy="505"/>
            </a:xfrm>
          </p:grpSpPr>
          <p:sp>
            <p:nvSpPr>
              <p:cNvPr id="19782" name="Freeform 1373"/>
              <p:cNvSpPr>
                <a:spLocks/>
              </p:cNvSpPr>
              <p:nvPr/>
            </p:nvSpPr>
            <p:spPr bwMode="auto">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close/>
                  </a:path>
                </a:pathLst>
              </a:custGeom>
              <a:solidFill>
                <a:srgbClr val="FFFFFF"/>
              </a:solidFill>
              <a:ln w="9525">
                <a:noFill/>
                <a:round/>
                <a:headEnd/>
                <a:tailEnd/>
              </a:ln>
            </p:spPr>
            <p:txBody>
              <a:bodyPr/>
              <a:lstStyle/>
              <a:p>
                <a:endParaRPr lang="en-US" dirty="0"/>
              </a:p>
            </p:txBody>
          </p:sp>
          <p:sp>
            <p:nvSpPr>
              <p:cNvPr id="19783" name="Freeform 1374"/>
              <p:cNvSpPr>
                <a:spLocks/>
              </p:cNvSpPr>
              <p:nvPr/>
            </p:nvSpPr>
            <p:spPr bwMode="auto">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path>
                </a:pathLst>
              </a:custGeom>
              <a:solidFill>
                <a:srgbClr val="FFFFFF"/>
              </a:solidFill>
              <a:ln w="12700">
                <a:solidFill>
                  <a:srgbClr val="000000"/>
                </a:solidFill>
                <a:prstDash val="solid"/>
                <a:round/>
                <a:headEnd/>
                <a:tailEnd/>
              </a:ln>
            </p:spPr>
            <p:txBody>
              <a:bodyPr/>
              <a:lstStyle/>
              <a:p>
                <a:endParaRPr lang="en-US" dirty="0"/>
              </a:p>
            </p:txBody>
          </p:sp>
        </p:grpSp>
        <p:sp>
          <p:nvSpPr>
            <p:cNvPr id="19780" name="Rectangle 1375"/>
            <p:cNvSpPr>
              <a:spLocks noChangeArrowheads="1"/>
            </p:cNvSpPr>
            <p:nvPr/>
          </p:nvSpPr>
          <p:spPr bwMode="auto">
            <a:xfrm>
              <a:off x="825" y="3172"/>
              <a:ext cx="48" cy="58"/>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HI</a:t>
              </a:r>
              <a:endParaRPr lang="en-US" altLang="en-US" sz="2400" b="0" dirty="0">
                <a:solidFill>
                  <a:srgbClr val="000000"/>
                </a:solidFill>
              </a:endParaRPr>
            </a:p>
          </p:txBody>
        </p:sp>
        <p:sp>
          <p:nvSpPr>
            <p:cNvPr id="19781" name="Rectangle 1376"/>
            <p:cNvSpPr>
              <a:spLocks noChangeArrowheads="1"/>
            </p:cNvSpPr>
            <p:nvPr/>
          </p:nvSpPr>
          <p:spPr bwMode="auto">
            <a:xfrm>
              <a:off x="430" y="3180"/>
              <a:ext cx="64" cy="58"/>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3366"/>
                  </a:solidFill>
                </a:rPr>
                <a:t>AK</a:t>
              </a:r>
              <a:endParaRPr lang="en-US" altLang="en-US" sz="2400" b="0" dirty="0">
                <a:solidFill>
                  <a:srgbClr val="003366"/>
                </a:solidFill>
              </a:endParaRPr>
            </a:p>
          </p:txBody>
        </p:sp>
      </p:grpSp>
      <p:grpSp>
        <p:nvGrpSpPr>
          <p:cNvPr id="19465" name="Group 1377"/>
          <p:cNvGrpSpPr>
            <a:grpSpLocks/>
          </p:cNvGrpSpPr>
          <p:nvPr/>
        </p:nvGrpSpPr>
        <p:grpSpPr bwMode="auto">
          <a:xfrm>
            <a:off x="5491163" y="2570163"/>
            <a:ext cx="381000" cy="558800"/>
            <a:chOff x="3725" y="1315"/>
            <a:chExt cx="264" cy="303"/>
          </a:xfrm>
        </p:grpSpPr>
        <p:sp>
          <p:nvSpPr>
            <p:cNvPr id="19776" name="Freeform 1378"/>
            <p:cNvSpPr>
              <a:spLocks/>
            </p:cNvSpPr>
            <p:nvPr/>
          </p:nvSpPr>
          <p:spPr bwMode="auto">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close/>
                </a:path>
              </a:pathLst>
            </a:custGeom>
            <a:solidFill>
              <a:srgbClr val="FFFFFF"/>
            </a:solidFill>
            <a:ln w="9525">
              <a:noFill/>
              <a:round/>
              <a:headEnd/>
              <a:tailEnd/>
            </a:ln>
          </p:spPr>
          <p:txBody>
            <a:bodyPr/>
            <a:lstStyle/>
            <a:p>
              <a:endParaRPr lang="en-US" dirty="0"/>
            </a:p>
          </p:txBody>
        </p:sp>
        <p:sp>
          <p:nvSpPr>
            <p:cNvPr id="19777" name="Freeform 1379"/>
            <p:cNvSpPr>
              <a:spLocks/>
            </p:cNvSpPr>
            <p:nvPr/>
          </p:nvSpPr>
          <p:spPr bwMode="auto">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66" name="Group 1380"/>
          <p:cNvGrpSpPr>
            <a:grpSpLocks/>
          </p:cNvGrpSpPr>
          <p:nvPr/>
        </p:nvGrpSpPr>
        <p:grpSpPr bwMode="auto">
          <a:xfrm>
            <a:off x="4933950" y="3678238"/>
            <a:ext cx="487363" cy="198437"/>
            <a:chOff x="3337" y="1916"/>
            <a:chExt cx="339" cy="107"/>
          </a:xfrm>
        </p:grpSpPr>
        <p:sp>
          <p:nvSpPr>
            <p:cNvPr id="19774" name="Freeform 1381"/>
            <p:cNvSpPr>
              <a:spLocks/>
            </p:cNvSpPr>
            <p:nvPr/>
          </p:nvSpPr>
          <p:spPr bwMode="auto">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close/>
                </a:path>
              </a:pathLst>
            </a:custGeom>
            <a:solidFill>
              <a:srgbClr val="FFFFFF"/>
            </a:solidFill>
            <a:ln w="9525">
              <a:noFill/>
              <a:round/>
              <a:headEnd/>
              <a:tailEnd/>
            </a:ln>
          </p:spPr>
          <p:txBody>
            <a:bodyPr/>
            <a:lstStyle/>
            <a:p>
              <a:endParaRPr lang="en-US" dirty="0"/>
            </a:p>
          </p:txBody>
        </p:sp>
        <p:sp>
          <p:nvSpPr>
            <p:cNvPr id="19775" name="Freeform 1382"/>
            <p:cNvSpPr>
              <a:spLocks/>
            </p:cNvSpPr>
            <p:nvPr/>
          </p:nvSpPr>
          <p:spPr bwMode="auto">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67" name="Group 1383"/>
          <p:cNvGrpSpPr>
            <a:grpSpLocks/>
          </p:cNvGrpSpPr>
          <p:nvPr/>
        </p:nvGrpSpPr>
        <p:grpSpPr bwMode="auto">
          <a:xfrm>
            <a:off x="1003300" y="2605088"/>
            <a:ext cx="630238" cy="466725"/>
            <a:chOff x="605" y="1334"/>
            <a:chExt cx="438" cy="253"/>
          </a:xfrm>
        </p:grpSpPr>
        <p:sp>
          <p:nvSpPr>
            <p:cNvPr id="19772" name="Freeform 1384"/>
            <p:cNvSpPr>
              <a:spLocks/>
            </p:cNvSpPr>
            <p:nvPr/>
          </p:nvSpPr>
          <p:spPr bwMode="auto">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close/>
                </a:path>
              </a:pathLst>
            </a:custGeom>
            <a:solidFill>
              <a:srgbClr val="FFFFFF"/>
            </a:solidFill>
            <a:ln w="9525">
              <a:noFill/>
              <a:round/>
              <a:headEnd/>
              <a:tailEnd/>
            </a:ln>
          </p:spPr>
          <p:txBody>
            <a:bodyPr/>
            <a:lstStyle/>
            <a:p>
              <a:endParaRPr lang="en-US" dirty="0"/>
            </a:p>
          </p:txBody>
        </p:sp>
        <p:sp>
          <p:nvSpPr>
            <p:cNvPr id="19773" name="Freeform 1385"/>
            <p:cNvSpPr>
              <a:spLocks/>
            </p:cNvSpPr>
            <p:nvPr/>
          </p:nvSpPr>
          <p:spPr bwMode="auto">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68" name="Group 1386"/>
          <p:cNvGrpSpPr>
            <a:grpSpLocks/>
          </p:cNvGrpSpPr>
          <p:nvPr/>
        </p:nvGrpSpPr>
        <p:grpSpPr bwMode="auto">
          <a:xfrm>
            <a:off x="849313" y="2943225"/>
            <a:ext cx="795337" cy="595313"/>
            <a:chOff x="498" y="1517"/>
            <a:chExt cx="553" cy="323"/>
          </a:xfrm>
        </p:grpSpPr>
        <p:sp>
          <p:nvSpPr>
            <p:cNvPr id="19770" name="Freeform 1387"/>
            <p:cNvSpPr>
              <a:spLocks/>
            </p:cNvSpPr>
            <p:nvPr/>
          </p:nvSpPr>
          <p:spPr bwMode="auto">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close/>
                </a:path>
              </a:pathLst>
            </a:custGeom>
            <a:solidFill>
              <a:srgbClr val="FFFFFF"/>
            </a:solidFill>
            <a:ln w="9525">
              <a:noFill/>
              <a:round/>
              <a:headEnd/>
              <a:tailEnd/>
            </a:ln>
          </p:spPr>
          <p:txBody>
            <a:bodyPr/>
            <a:lstStyle/>
            <a:p>
              <a:endParaRPr lang="en-US" dirty="0"/>
            </a:p>
          </p:txBody>
        </p:sp>
        <p:sp>
          <p:nvSpPr>
            <p:cNvPr id="19771" name="Freeform 1388"/>
            <p:cNvSpPr>
              <a:spLocks/>
            </p:cNvSpPr>
            <p:nvPr/>
          </p:nvSpPr>
          <p:spPr bwMode="auto">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69" name="Group 1389"/>
          <p:cNvGrpSpPr>
            <a:grpSpLocks/>
          </p:cNvGrpSpPr>
          <p:nvPr/>
        </p:nvGrpSpPr>
        <p:grpSpPr bwMode="auto">
          <a:xfrm>
            <a:off x="790575" y="3400425"/>
            <a:ext cx="830263" cy="1268413"/>
            <a:chOff x="457" y="1764"/>
            <a:chExt cx="578" cy="689"/>
          </a:xfrm>
        </p:grpSpPr>
        <p:sp>
          <p:nvSpPr>
            <p:cNvPr id="19768" name="Freeform 1390"/>
            <p:cNvSpPr>
              <a:spLocks/>
            </p:cNvSpPr>
            <p:nvPr/>
          </p:nvSpPr>
          <p:spPr bwMode="auto">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close/>
                </a:path>
              </a:pathLst>
            </a:custGeom>
            <a:solidFill>
              <a:srgbClr val="FFFFFF"/>
            </a:solidFill>
            <a:ln w="9525">
              <a:noFill/>
              <a:round/>
              <a:headEnd/>
              <a:tailEnd/>
            </a:ln>
          </p:spPr>
          <p:txBody>
            <a:bodyPr/>
            <a:lstStyle/>
            <a:p>
              <a:endParaRPr lang="en-US" dirty="0"/>
            </a:p>
          </p:txBody>
        </p:sp>
        <p:sp>
          <p:nvSpPr>
            <p:cNvPr id="19769" name="Freeform 1391"/>
            <p:cNvSpPr>
              <a:spLocks/>
            </p:cNvSpPr>
            <p:nvPr/>
          </p:nvSpPr>
          <p:spPr bwMode="auto">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70" name="Group 1392"/>
          <p:cNvGrpSpPr>
            <a:grpSpLocks/>
          </p:cNvGrpSpPr>
          <p:nvPr/>
        </p:nvGrpSpPr>
        <p:grpSpPr bwMode="auto">
          <a:xfrm>
            <a:off x="1158875" y="3479800"/>
            <a:ext cx="628650" cy="931863"/>
            <a:chOff x="713" y="1808"/>
            <a:chExt cx="437" cy="506"/>
          </a:xfrm>
        </p:grpSpPr>
        <p:sp>
          <p:nvSpPr>
            <p:cNvPr id="19766" name="Freeform 1393"/>
            <p:cNvSpPr>
              <a:spLocks/>
            </p:cNvSpPr>
            <p:nvPr/>
          </p:nvSpPr>
          <p:spPr bwMode="auto">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close/>
                </a:path>
              </a:pathLst>
            </a:custGeom>
            <a:solidFill>
              <a:srgbClr val="FFFFFF"/>
            </a:solidFill>
            <a:ln w="9525">
              <a:noFill/>
              <a:round/>
              <a:headEnd/>
              <a:tailEnd/>
            </a:ln>
          </p:spPr>
          <p:txBody>
            <a:bodyPr/>
            <a:lstStyle/>
            <a:p>
              <a:endParaRPr lang="en-US" dirty="0"/>
            </a:p>
          </p:txBody>
        </p:sp>
        <p:sp>
          <p:nvSpPr>
            <p:cNvPr id="19767" name="Freeform 1394"/>
            <p:cNvSpPr>
              <a:spLocks/>
            </p:cNvSpPr>
            <p:nvPr/>
          </p:nvSpPr>
          <p:spPr bwMode="auto">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71" name="Group 1395"/>
          <p:cNvGrpSpPr>
            <a:grpSpLocks/>
          </p:cNvGrpSpPr>
          <p:nvPr/>
        </p:nvGrpSpPr>
        <p:grpSpPr bwMode="auto">
          <a:xfrm>
            <a:off x="1503363" y="2709863"/>
            <a:ext cx="569912" cy="909637"/>
            <a:chOff x="952" y="1391"/>
            <a:chExt cx="396" cy="493"/>
          </a:xfrm>
        </p:grpSpPr>
        <p:sp>
          <p:nvSpPr>
            <p:cNvPr id="19764" name="Freeform 1396"/>
            <p:cNvSpPr>
              <a:spLocks/>
            </p:cNvSpPr>
            <p:nvPr/>
          </p:nvSpPr>
          <p:spPr bwMode="auto">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close/>
                </a:path>
              </a:pathLst>
            </a:custGeom>
            <a:solidFill>
              <a:srgbClr val="FFFFFF"/>
            </a:solidFill>
            <a:ln w="9525">
              <a:noFill/>
              <a:round/>
              <a:headEnd/>
              <a:tailEnd/>
            </a:ln>
          </p:spPr>
          <p:txBody>
            <a:bodyPr/>
            <a:lstStyle/>
            <a:p>
              <a:endParaRPr lang="en-US" dirty="0"/>
            </a:p>
          </p:txBody>
        </p:sp>
        <p:sp>
          <p:nvSpPr>
            <p:cNvPr id="19765" name="Freeform 1397"/>
            <p:cNvSpPr>
              <a:spLocks/>
            </p:cNvSpPr>
            <p:nvPr/>
          </p:nvSpPr>
          <p:spPr bwMode="auto">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72" name="Group 1398"/>
          <p:cNvGrpSpPr>
            <a:grpSpLocks/>
          </p:cNvGrpSpPr>
          <p:nvPr/>
        </p:nvGrpSpPr>
        <p:grpSpPr bwMode="auto">
          <a:xfrm>
            <a:off x="1679575" y="3584575"/>
            <a:ext cx="523875" cy="665163"/>
            <a:chOff x="1076" y="1865"/>
            <a:chExt cx="363" cy="360"/>
          </a:xfrm>
        </p:grpSpPr>
        <p:sp>
          <p:nvSpPr>
            <p:cNvPr id="19762" name="Freeform 1399"/>
            <p:cNvSpPr>
              <a:spLocks/>
            </p:cNvSpPr>
            <p:nvPr/>
          </p:nvSpPr>
          <p:spPr bwMode="auto">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close/>
                </a:path>
              </a:pathLst>
            </a:custGeom>
            <a:solidFill>
              <a:srgbClr val="FFFFFF"/>
            </a:solidFill>
            <a:ln w="9525">
              <a:noFill/>
              <a:round/>
              <a:headEnd/>
              <a:tailEnd/>
            </a:ln>
          </p:spPr>
          <p:txBody>
            <a:bodyPr/>
            <a:lstStyle/>
            <a:p>
              <a:endParaRPr lang="en-US" dirty="0"/>
            </a:p>
          </p:txBody>
        </p:sp>
        <p:sp>
          <p:nvSpPr>
            <p:cNvPr id="19763" name="Freeform 1400"/>
            <p:cNvSpPr>
              <a:spLocks/>
            </p:cNvSpPr>
            <p:nvPr/>
          </p:nvSpPr>
          <p:spPr bwMode="auto">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73" name="Group 1401"/>
          <p:cNvGrpSpPr>
            <a:grpSpLocks/>
          </p:cNvGrpSpPr>
          <p:nvPr/>
        </p:nvGrpSpPr>
        <p:grpSpPr bwMode="auto">
          <a:xfrm>
            <a:off x="1703388" y="2720975"/>
            <a:ext cx="987425" cy="608013"/>
            <a:chOff x="1092" y="1397"/>
            <a:chExt cx="685" cy="329"/>
          </a:xfrm>
        </p:grpSpPr>
        <p:sp>
          <p:nvSpPr>
            <p:cNvPr id="19760" name="Freeform 1402"/>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close/>
                </a:path>
              </a:pathLst>
            </a:custGeom>
            <a:solidFill>
              <a:srgbClr val="FFFFFF"/>
            </a:solidFill>
            <a:ln w="9525">
              <a:noFill/>
              <a:round/>
              <a:headEnd/>
              <a:tailEnd/>
            </a:ln>
          </p:spPr>
          <p:txBody>
            <a:bodyPr/>
            <a:lstStyle/>
            <a:p>
              <a:endParaRPr lang="en-US" dirty="0"/>
            </a:p>
          </p:txBody>
        </p:sp>
        <p:sp>
          <p:nvSpPr>
            <p:cNvPr id="19761" name="Freeform 1403"/>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74" name="Group 1404"/>
          <p:cNvGrpSpPr>
            <a:grpSpLocks/>
          </p:cNvGrpSpPr>
          <p:nvPr/>
        </p:nvGrpSpPr>
        <p:grpSpPr bwMode="auto">
          <a:xfrm>
            <a:off x="2014538" y="3248025"/>
            <a:ext cx="676275" cy="547688"/>
            <a:chOff x="1307" y="1682"/>
            <a:chExt cx="470" cy="297"/>
          </a:xfrm>
        </p:grpSpPr>
        <p:sp>
          <p:nvSpPr>
            <p:cNvPr id="19758" name="Freeform 1405"/>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close/>
                </a:path>
              </a:pathLst>
            </a:custGeom>
            <a:solidFill>
              <a:srgbClr val="FFFFFF"/>
            </a:solidFill>
            <a:ln w="9525">
              <a:noFill/>
              <a:round/>
              <a:headEnd/>
              <a:tailEnd/>
            </a:ln>
          </p:spPr>
          <p:txBody>
            <a:bodyPr/>
            <a:lstStyle/>
            <a:p>
              <a:endParaRPr lang="en-US" dirty="0"/>
            </a:p>
          </p:txBody>
        </p:sp>
        <p:sp>
          <p:nvSpPr>
            <p:cNvPr id="19759" name="Freeform 1406"/>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75" name="Group 1407"/>
          <p:cNvGrpSpPr>
            <a:grpSpLocks/>
          </p:cNvGrpSpPr>
          <p:nvPr/>
        </p:nvGrpSpPr>
        <p:grpSpPr bwMode="auto">
          <a:xfrm>
            <a:off x="2144713" y="3759200"/>
            <a:ext cx="712787" cy="512763"/>
            <a:chOff x="1398" y="1960"/>
            <a:chExt cx="495" cy="278"/>
          </a:xfrm>
        </p:grpSpPr>
        <p:sp>
          <p:nvSpPr>
            <p:cNvPr id="19756" name="Freeform 1408"/>
            <p:cNvSpPr>
              <a:spLocks/>
            </p:cNvSpPr>
            <p:nvPr/>
          </p:nvSpPr>
          <p:spPr bwMode="auto">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close/>
                </a:path>
              </a:pathLst>
            </a:custGeom>
            <a:solidFill>
              <a:srgbClr val="FFFFFF"/>
            </a:solidFill>
            <a:ln w="9525">
              <a:noFill/>
              <a:round/>
              <a:headEnd/>
              <a:tailEnd/>
            </a:ln>
          </p:spPr>
          <p:txBody>
            <a:bodyPr/>
            <a:lstStyle/>
            <a:p>
              <a:endParaRPr lang="en-US" dirty="0"/>
            </a:p>
          </p:txBody>
        </p:sp>
        <p:sp>
          <p:nvSpPr>
            <p:cNvPr id="19757" name="Freeform 1409"/>
            <p:cNvSpPr>
              <a:spLocks/>
            </p:cNvSpPr>
            <p:nvPr/>
          </p:nvSpPr>
          <p:spPr bwMode="auto">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76" name="Group 1410"/>
          <p:cNvGrpSpPr>
            <a:grpSpLocks/>
          </p:cNvGrpSpPr>
          <p:nvPr/>
        </p:nvGrpSpPr>
        <p:grpSpPr bwMode="auto">
          <a:xfrm>
            <a:off x="1516063" y="4191000"/>
            <a:ext cx="639762" cy="700088"/>
            <a:chOff x="960" y="2194"/>
            <a:chExt cx="446" cy="379"/>
          </a:xfrm>
        </p:grpSpPr>
        <p:sp>
          <p:nvSpPr>
            <p:cNvPr id="19754" name="Freeform 1411"/>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close/>
                </a:path>
              </a:pathLst>
            </a:custGeom>
            <a:solidFill>
              <a:srgbClr val="FFFFFF"/>
            </a:solidFill>
            <a:ln w="9525">
              <a:noFill/>
              <a:round/>
              <a:headEnd/>
              <a:tailEnd/>
            </a:ln>
          </p:spPr>
          <p:txBody>
            <a:bodyPr/>
            <a:lstStyle/>
            <a:p>
              <a:endParaRPr lang="en-US" dirty="0"/>
            </a:p>
          </p:txBody>
        </p:sp>
        <p:sp>
          <p:nvSpPr>
            <p:cNvPr id="19755" name="Freeform 1412"/>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77" name="Group 1413"/>
          <p:cNvGrpSpPr>
            <a:grpSpLocks/>
          </p:cNvGrpSpPr>
          <p:nvPr/>
        </p:nvGrpSpPr>
        <p:grpSpPr bwMode="auto">
          <a:xfrm>
            <a:off x="2073275" y="4237038"/>
            <a:ext cx="677863" cy="665162"/>
            <a:chOff x="1348" y="2219"/>
            <a:chExt cx="471" cy="360"/>
          </a:xfrm>
        </p:grpSpPr>
        <p:sp>
          <p:nvSpPr>
            <p:cNvPr id="19752" name="Freeform 1414"/>
            <p:cNvSpPr>
              <a:spLocks/>
            </p:cNvSpPr>
            <p:nvPr/>
          </p:nvSpPr>
          <p:spPr bwMode="auto">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close/>
                </a:path>
              </a:pathLst>
            </a:custGeom>
            <a:solidFill>
              <a:srgbClr val="FFFFFF"/>
            </a:solidFill>
            <a:ln w="9525">
              <a:noFill/>
              <a:round/>
              <a:headEnd/>
              <a:tailEnd/>
            </a:ln>
          </p:spPr>
          <p:txBody>
            <a:bodyPr/>
            <a:lstStyle/>
            <a:p>
              <a:endParaRPr lang="en-US" dirty="0"/>
            </a:p>
          </p:txBody>
        </p:sp>
        <p:sp>
          <p:nvSpPr>
            <p:cNvPr id="19753" name="Freeform 1415"/>
            <p:cNvSpPr>
              <a:spLocks/>
            </p:cNvSpPr>
            <p:nvPr/>
          </p:nvSpPr>
          <p:spPr bwMode="auto">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78" name="Group 1416"/>
          <p:cNvGrpSpPr>
            <a:grpSpLocks/>
          </p:cNvGrpSpPr>
          <p:nvPr/>
        </p:nvGrpSpPr>
        <p:grpSpPr bwMode="auto">
          <a:xfrm>
            <a:off x="2346325" y="4343400"/>
            <a:ext cx="1365250" cy="1246188"/>
            <a:chOff x="1538" y="2276"/>
            <a:chExt cx="949" cy="676"/>
          </a:xfrm>
        </p:grpSpPr>
        <p:sp>
          <p:nvSpPr>
            <p:cNvPr id="19750" name="Freeform 1417"/>
            <p:cNvSpPr>
              <a:spLocks/>
            </p:cNvSpPr>
            <p:nvPr/>
          </p:nvSpPr>
          <p:spPr bwMode="auto">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close/>
                </a:path>
              </a:pathLst>
            </a:custGeom>
            <a:solidFill>
              <a:srgbClr val="FFFFFF"/>
            </a:solidFill>
            <a:ln w="9525">
              <a:noFill/>
              <a:round/>
              <a:headEnd/>
              <a:tailEnd/>
            </a:ln>
          </p:spPr>
          <p:txBody>
            <a:bodyPr/>
            <a:lstStyle/>
            <a:p>
              <a:endParaRPr lang="en-US" dirty="0"/>
            </a:p>
          </p:txBody>
        </p:sp>
        <p:sp>
          <p:nvSpPr>
            <p:cNvPr id="19751" name="Freeform 1418"/>
            <p:cNvSpPr>
              <a:spLocks/>
            </p:cNvSpPr>
            <p:nvPr/>
          </p:nvSpPr>
          <p:spPr bwMode="auto">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79" name="Group 1419"/>
          <p:cNvGrpSpPr>
            <a:grpSpLocks/>
          </p:cNvGrpSpPr>
          <p:nvPr/>
        </p:nvGrpSpPr>
        <p:grpSpPr bwMode="auto">
          <a:xfrm>
            <a:off x="2690813" y="2816225"/>
            <a:ext cx="665162" cy="384175"/>
            <a:chOff x="1777" y="1448"/>
            <a:chExt cx="463" cy="208"/>
          </a:xfrm>
        </p:grpSpPr>
        <p:sp>
          <p:nvSpPr>
            <p:cNvPr id="19748" name="Freeform 1420"/>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close/>
                </a:path>
              </a:pathLst>
            </a:custGeom>
            <a:solidFill>
              <a:srgbClr val="FFFFFF"/>
            </a:solidFill>
            <a:ln w="9525">
              <a:noFill/>
              <a:round/>
              <a:headEnd/>
              <a:tailEnd/>
            </a:ln>
          </p:spPr>
          <p:txBody>
            <a:bodyPr/>
            <a:lstStyle/>
            <a:p>
              <a:endParaRPr lang="en-US" dirty="0"/>
            </a:p>
          </p:txBody>
        </p:sp>
        <p:sp>
          <p:nvSpPr>
            <p:cNvPr id="19749" name="Freeform 1421"/>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80" name="Group 1422"/>
          <p:cNvGrpSpPr>
            <a:grpSpLocks/>
          </p:cNvGrpSpPr>
          <p:nvPr/>
        </p:nvGrpSpPr>
        <p:grpSpPr bwMode="auto">
          <a:xfrm>
            <a:off x="2665413" y="3189288"/>
            <a:ext cx="701675" cy="441325"/>
            <a:chOff x="1761" y="1650"/>
            <a:chExt cx="487" cy="240"/>
          </a:xfrm>
        </p:grpSpPr>
        <p:sp>
          <p:nvSpPr>
            <p:cNvPr id="19746" name="Freeform 1423"/>
            <p:cNvSpPr>
              <a:spLocks/>
            </p:cNvSpPr>
            <p:nvPr/>
          </p:nvSpPr>
          <p:spPr bwMode="auto">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close/>
                </a:path>
              </a:pathLst>
            </a:custGeom>
            <a:solidFill>
              <a:srgbClr val="FFFFFF"/>
            </a:solidFill>
            <a:ln w="9525">
              <a:noFill/>
              <a:round/>
              <a:headEnd/>
              <a:tailEnd/>
            </a:ln>
          </p:spPr>
          <p:txBody>
            <a:bodyPr/>
            <a:lstStyle/>
            <a:p>
              <a:endParaRPr lang="en-US" dirty="0"/>
            </a:p>
          </p:txBody>
        </p:sp>
        <p:sp>
          <p:nvSpPr>
            <p:cNvPr id="19747" name="Freeform 1424"/>
            <p:cNvSpPr>
              <a:spLocks/>
            </p:cNvSpPr>
            <p:nvPr/>
          </p:nvSpPr>
          <p:spPr bwMode="auto">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81" name="Group 1425"/>
          <p:cNvGrpSpPr>
            <a:grpSpLocks/>
          </p:cNvGrpSpPr>
          <p:nvPr/>
        </p:nvGrpSpPr>
        <p:grpSpPr bwMode="auto">
          <a:xfrm>
            <a:off x="2654300" y="3549650"/>
            <a:ext cx="831850" cy="373063"/>
            <a:chOff x="1753" y="1846"/>
            <a:chExt cx="577" cy="202"/>
          </a:xfrm>
        </p:grpSpPr>
        <p:sp>
          <p:nvSpPr>
            <p:cNvPr id="19744" name="Freeform 1426"/>
            <p:cNvSpPr>
              <a:spLocks/>
            </p:cNvSpPr>
            <p:nvPr/>
          </p:nvSpPr>
          <p:spPr bwMode="auto">
            <a:xfrm>
              <a:off x="1753" y="1846"/>
              <a:ext cx="577" cy="20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close/>
                </a:path>
              </a:pathLst>
            </a:custGeom>
            <a:solidFill>
              <a:srgbClr val="FFFFFF"/>
            </a:solidFill>
            <a:ln w="9525">
              <a:noFill/>
              <a:round/>
              <a:headEnd/>
              <a:tailEnd/>
            </a:ln>
          </p:spPr>
          <p:txBody>
            <a:bodyPr/>
            <a:lstStyle/>
            <a:p>
              <a:endParaRPr lang="en-US" dirty="0"/>
            </a:p>
          </p:txBody>
        </p:sp>
        <p:sp>
          <p:nvSpPr>
            <p:cNvPr id="19745" name="Freeform 1427"/>
            <p:cNvSpPr>
              <a:spLocks/>
            </p:cNvSpPr>
            <p:nvPr/>
          </p:nvSpPr>
          <p:spPr bwMode="auto">
            <a:xfrm>
              <a:off x="1753" y="1846"/>
              <a:ext cx="577" cy="20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82" name="Group 1428"/>
          <p:cNvGrpSpPr>
            <a:grpSpLocks/>
          </p:cNvGrpSpPr>
          <p:nvPr/>
        </p:nvGrpSpPr>
        <p:grpSpPr bwMode="auto">
          <a:xfrm>
            <a:off x="2832100" y="3910013"/>
            <a:ext cx="736600" cy="373062"/>
            <a:chOff x="1876" y="2042"/>
            <a:chExt cx="512" cy="202"/>
          </a:xfrm>
        </p:grpSpPr>
        <p:sp>
          <p:nvSpPr>
            <p:cNvPr id="19742" name="Freeform 1429"/>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close/>
                </a:path>
              </a:pathLst>
            </a:custGeom>
            <a:solidFill>
              <a:srgbClr val="FFFFFF"/>
            </a:solidFill>
            <a:ln w="9525">
              <a:noFill/>
              <a:round/>
              <a:headEnd/>
              <a:tailEnd/>
            </a:ln>
          </p:spPr>
          <p:txBody>
            <a:bodyPr/>
            <a:lstStyle/>
            <a:p>
              <a:endParaRPr lang="en-US" dirty="0"/>
            </a:p>
          </p:txBody>
        </p:sp>
        <p:sp>
          <p:nvSpPr>
            <p:cNvPr id="19743" name="Freeform 1430"/>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83" name="Group 1431"/>
          <p:cNvGrpSpPr>
            <a:grpSpLocks/>
          </p:cNvGrpSpPr>
          <p:nvPr/>
        </p:nvGrpSpPr>
        <p:grpSpPr bwMode="auto">
          <a:xfrm>
            <a:off x="2736850" y="4271963"/>
            <a:ext cx="857250" cy="396875"/>
            <a:chOff x="1810" y="2238"/>
            <a:chExt cx="595" cy="215"/>
          </a:xfrm>
        </p:grpSpPr>
        <p:sp>
          <p:nvSpPr>
            <p:cNvPr id="19740" name="Freeform 1432"/>
            <p:cNvSpPr>
              <a:spLocks/>
            </p:cNvSpPr>
            <p:nvPr/>
          </p:nvSpPr>
          <p:spPr bwMode="auto">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close/>
                </a:path>
              </a:pathLst>
            </a:custGeom>
            <a:solidFill>
              <a:srgbClr val="FFFFFF"/>
            </a:solidFill>
            <a:ln w="9525">
              <a:noFill/>
              <a:round/>
              <a:headEnd/>
              <a:tailEnd/>
            </a:ln>
          </p:spPr>
          <p:txBody>
            <a:bodyPr/>
            <a:lstStyle/>
            <a:p>
              <a:endParaRPr lang="en-US" dirty="0"/>
            </a:p>
          </p:txBody>
        </p:sp>
        <p:sp>
          <p:nvSpPr>
            <p:cNvPr id="19741" name="Freeform 1433"/>
            <p:cNvSpPr>
              <a:spLocks/>
            </p:cNvSpPr>
            <p:nvPr/>
          </p:nvSpPr>
          <p:spPr bwMode="auto">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84" name="Group 1434"/>
          <p:cNvGrpSpPr>
            <a:grpSpLocks/>
          </p:cNvGrpSpPr>
          <p:nvPr/>
        </p:nvGrpSpPr>
        <p:grpSpPr bwMode="auto">
          <a:xfrm>
            <a:off x="3568700" y="4283075"/>
            <a:ext cx="488950" cy="442913"/>
            <a:chOff x="2388" y="2244"/>
            <a:chExt cx="339" cy="240"/>
          </a:xfrm>
        </p:grpSpPr>
        <p:sp>
          <p:nvSpPr>
            <p:cNvPr id="19738" name="Freeform 1435"/>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close/>
                </a:path>
              </a:pathLst>
            </a:custGeom>
            <a:solidFill>
              <a:srgbClr val="FFFFFF"/>
            </a:solidFill>
            <a:ln w="9525">
              <a:noFill/>
              <a:round/>
              <a:headEnd/>
              <a:tailEnd/>
            </a:ln>
          </p:spPr>
          <p:txBody>
            <a:bodyPr/>
            <a:lstStyle/>
            <a:p>
              <a:endParaRPr lang="en-US" dirty="0"/>
            </a:p>
          </p:txBody>
        </p:sp>
        <p:sp>
          <p:nvSpPr>
            <p:cNvPr id="19739" name="Freeform 1436"/>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85" name="Group 1437"/>
          <p:cNvGrpSpPr>
            <a:grpSpLocks/>
          </p:cNvGrpSpPr>
          <p:nvPr/>
        </p:nvGrpSpPr>
        <p:grpSpPr bwMode="auto">
          <a:xfrm>
            <a:off x="3640138" y="4714875"/>
            <a:ext cx="593725" cy="455613"/>
            <a:chOff x="2438" y="2478"/>
            <a:chExt cx="412" cy="247"/>
          </a:xfrm>
        </p:grpSpPr>
        <p:sp>
          <p:nvSpPr>
            <p:cNvPr id="19736" name="Freeform 1438"/>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close/>
                </a:path>
              </a:pathLst>
            </a:custGeom>
            <a:solidFill>
              <a:srgbClr val="FFFFFF"/>
            </a:solidFill>
            <a:ln w="9525">
              <a:noFill/>
              <a:round/>
              <a:headEnd/>
              <a:tailEnd/>
            </a:ln>
          </p:spPr>
          <p:txBody>
            <a:bodyPr/>
            <a:lstStyle/>
            <a:p>
              <a:endParaRPr lang="en-US" dirty="0"/>
            </a:p>
          </p:txBody>
        </p:sp>
        <p:sp>
          <p:nvSpPr>
            <p:cNvPr id="19737" name="Freeform 1439"/>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86" name="Group 1440"/>
          <p:cNvGrpSpPr>
            <a:grpSpLocks/>
          </p:cNvGrpSpPr>
          <p:nvPr/>
        </p:nvGrpSpPr>
        <p:grpSpPr bwMode="auto">
          <a:xfrm>
            <a:off x="3235325" y="2767013"/>
            <a:ext cx="654050" cy="723900"/>
            <a:chOff x="2157" y="1422"/>
            <a:chExt cx="454" cy="392"/>
          </a:xfrm>
        </p:grpSpPr>
        <p:sp>
          <p:nvSpPr>
            <p:cNvPr id="19734" name="Freeform 1441"/>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close/>
                </a:path>
              </a:pathLst>
            </a:custGeom>
            <a:solidFill>
              <a:srgbClr val="FFFFFF"/>
            </a:solidFill>
            <a:ln w="9525">
              <a:noFill/>
              <a:round/>
              <a:headEnd/>
              <a:tailEnd/>
            </a:ln>
          </p:spPr>
          <p:txBody>
            <a:bodyPr/>
            <a:lstStyle/>
            <a:p>
              <a:endParaRPr lang="en-US" dirty="0"/>
            </a:p>
          </p:txBody>
        </p:sp>
        <p:sp>
          <p:nvSpPr>
            <p:cNvPr id="19735" name="Freeform 1442"/>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87" name="Group 1443"/>
          <p:cNvGrpSpPr>
            <a:grpSpLocks/>
          </p:cNvGrpSpPr>
          <p:nvPr/>
        </p:nvGrpSpPr>
        <p:grpSpPr bwMode="auto">
          <a:xfrm>
            <a:off x="3663950" y="3011488"/>
            <a:ext cx="498475" cy="573087"/>
            <a:chOff x="2454" y="1555"/>
            <a:chExt cx="347" cy="310"/>
          </a:xfrm>
        </p:grpSpPr>
        <p:sp>
          <p:nvSpPr>
            <p:cNvPr id="19732" name="Freeform 1444"/>
            <p:cNvSpPr>
              <a:spLocks/>
            </p:cNvSpPr>
            <p:nvPr/>
          </p:nvSpPr>
          <p:spPr bwMode="auto">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close/>
                </a:path>
              </a:pathLst>
            </a:custGeom>
            <a:solidFill>
              <a:srgbClr val="FFFFFF"/>
            </a:solidFill>
            <a:ln w="9525">
              <a:noFill/>
              <a:round/>
              <a:headEnd/>
              <a:tailEnd/>
            </a:ln>
          </p:spPr>
          <p:txBody>
            <a:bodyPr/>
            <a:lstStyle/>
            <a:p>
              <a:endParaRPr lang="en-US" dirty="0"/>
            </a:p>
          </p:txBody>
        </p:sp>
        <p:sp>
          <p:nvSpPr>
            <p:cNvPr id="19733" name="Freeform 1445"/>
            <p:cNvSpPr>
              <a:spLocks/>
            </p:cNvSpPr>
            <p:nvPr/>
          </p:nvSpPr>
          <p:spPr bwMode="auto">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88" name="Group 1446"/>
          <p:cNvGrpSpPr>
            <a:grpSpLocks/>
          </p:cNvGrpSpPr>
          <p:nvPr/>
        </p:nvGrpSpPr>
        <p:grpSpPr bwMode="auto">
          <a:xfrm>
            <a:off x="3355975" y="3468688"/>
            <a:ext cx="569913" cy="373062"/>
            <a:chOff x="2240" y="1802"/>
            <a:chExt cx="396" cy="202"/>
          </a:xfrm>
        </p:grpSpPr>
        <p:sp>
          <p:nvSpPr>
            <p:cNvPr id="19730" name="Freeform 1447"/>
            <p:cNvSpPr>
              <a:spLocks/>
            </p:cNvSpPr>
            <p:nvPr/>
          </p:nvSpPr>
          <p:spPr bwMode="auto">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close/>
                </a:path>
              </a:pathLst>
            </a:custGeom>
            <a:solidFill>
              <a:srgbClr val="FFFFFF"/>
            </a:solidFill>
            <a:ln w="9525">
              <a:noFill/>
              <a:round/>
              <a:headEnd/>
              <a:tailEnd/>
            </a:ln>
          </p:spPr>
          <p:txBody>
            <a:bodyPr/>
            <a:lstStyle/>
            <a:p>
              <a:endParaRPr lang="en-US" dirty="0"/>
            </a:p>
          </p:txBody>
        </p:sp>
        <p:sp>
          <p:nvSpPr>
            <p:cNvPr id="19731" name="Freeform 1448"/>
            <p:cNvSpPr>
              <a:spLocks/>
            </p:cNvSpPr>
            <p:nvPr/>
          </p:nvSpPr>
          <p:spPr bwMode="auto">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89" name="Group 1449"/>
          <p:cNvGrpSpPr>
            <a:grpSpLocks/>
          </p:cNvGrpSpPr>
          <p:nvPr/>
        </p:nvGrpSpPr>
        <p:grpSpPr bwMode="auto">
          <a:xfrm>
            <a:off x="3852863" y="2943225"/>
            <a:ext cx="536575" cy="220663"/>
            <a:chOff x="2586" y="1517"/>
            <a:chExt cx="372" cy="120"/>
          </a:xfrm>
        </p:grpSpPr>
        <p:sp>
          <p:nvSpPr>
            <p:cNvPr id="19728" name="Freeform 1450"/>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close/>
                </a:path>
              </a:pathLst>
            </a:custGeom>
            <a:solidFill>
              <a:srgbClr val="FFFFFF"/>
            </a:solidFill>
            <a:ln w="9525">
              <a:noFill/>
              <a:round/>
              <a:headEnd/>
              <a:tailEnd/>
            </a:ln>
          </p:spPr>
          <p:txBody>
            <a:bodyPr/>
            <a:lstStyle/>
            <a:p>
              <a:endParaRPr lang="en-US" dirty="0"/>
            </a:p>
          </p:txBody>
        </p:sp>
        <p:sp>
          <p:nvSpPr>
            <p:cNvPr id="19729" name="Freeform 1451"/>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90" name="Group 1452"/>
          <p:cNvGrpSpPr>
            <a:grpSpLocks/>
          </p:cNvGrpSpPr>
          <p:nvPr/>
        </p:nvGrpSpPr>
        <p:grpSpPr bwMode="auto">
          <a:xfrm>
            <a:off x="4233863" y="3094038"/>
            <a:ext cx="381000" cy="512762"/>
            <a:chOff x="2850" y="1599"/>
            <a:chExt cx="264" cy="279"/>
          </a:xfrm>
        </p:grpSpPr>
        <p:sp>
          <p:nvSpPr>
            <p:cNvPr id="19726" name="Freeform 1453"/>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close/>
                </a:path>
              </a:pathLst>
            </a:custGeom>
            <a:solidFill>
              <a:srgbClr val="FFFFFF"/>
            </a:solidFill>
            <a:ln w="9525">
              <a:noFill/>
              <a:round/>
              <a:headEnd/>
              <a:tailEnd/>
            </a:ln>
          </p:spPr>
          <p:txBody>
            <a:bodyPr/>
            <a:lstStyle/>
            <a:p>
              <a:endParaRPr lang="en-US" dirty="0"/>
            </a:p>
          </p:txBody>
        </p:sp>
        <p:sp>
          <p:nvSpPr>
            <p:cNvPr id="19727" name="Freeform 1454"/>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91" name="Group 1455"/>
          <p:cNvGrpSpPr>
            <a:grpSpLocks/>
          </p:cNvGrpSpPr>
          <p:nvPr/>
        </p:nvGrpSpPr>
        <p:grpSpPr bwMode="auto">
          <a:xfrm>
            <a:off x="3817938" y="3549650"/>
            <a:ext cx="403225" cy="663575"/>
            <a:chOff x="2561" y="1846"/>
            <a:chExt cx="281" cy="360"/>
          </a:xfrm>
        </p:grpSpPr>
        <p:sp>
          <p:nvSpPr>
            <p:cNvPr id="19724" name="Freeform 1456"/>
            <p:cNvSpPr>
              <a:spLocks/>
            </p:cNvSpPr>
            <p:nvPr/>
          </p:nvSpPr>
          <p:spPr bwMode="auto">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close/>
                </a:path>
              </a:pathLst>
            </a:custGeom>
            <a:solidFill>
              <a:srgbClr val="FFFFFF"/>
            </a:solidFill>
            <a:ln w="9525">
              <a:noFill/>
              <a:round/>
              <a:headEnd/>
              <a:tailEnd/>
            </a:ln>
          </p:spPr>
          <p:txBody>
            <a:bodyPr/>
            <a:lstStyle/>
            <a:p>
              <a:endParaRPr lang="en-US" dirty="0"/>
            </a:p>
          </p:txBody>
        </p:sp>
        <p:sp>
          <p:nvSpPr>
            <p:cNvPr id="19725" name="Freeform 1457"/>
            <p:cNvSpPr>
              <a:spLocks/>
            </p:cNvSpPr>
            <p:nvPr/>
          </p:nvSpPr>
          <p:spPr bwMode="auto">
            <a:xfrm>
              <a:off x="2561" y="1846"/>
              <a:ext cx="281" cy="360"/>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1" h="360">
                  <a:moveTo>
                    <a:pt x="50" y="19"/>
                  </a:moveTo>
                  <a:lnTo>
                    <a:pt x="215" y="0"/>
                  </a:lnTo>
                  <a:lnTo>
                    <a:pt x="240" y="44"/>
                  </a:lnTo>
                  <a:lnTo>
                    <a:pt x="273" y="228"/>
                  </a:lnTo>
                  <a:lnTo>
                    <a:pt x="281" y="253"/>
                  </a:lnTo>
                  <a:lnTo>
                    <a:pt x="256" y="303"/>
                  </a:lnTo>
                  <a:lnTo>
                    <a:pt x="256" y="335"/>
                  </a:lnTo>
                  <a:lnTo>
                    <a:pt x="232" y="335"/>
                  </a:lnTo>
                  <a:lnTo>
                    <a:pt x="232" y="360"/>
                  </a:lnTo>
                  <a:lnTo>
                    <a:pt x="199" y="348"/>
                  </a:lnTo>
                  <a:lnTo>
                    <a:pt x="182" y="354"/>
                  </a:lnTo>
                  <a:lnTo>
                    <a:pt x="157" y="354"/>
                  </a:lnTo>
                  <a:lnTo>
                    <a:pt x="141" y="310"/>
                  </a:lnTo>
                  <a:lnTo>
                    <a:pt x="108" y="297"/>
                  </a:lnTo>
                  <a:lnTo>
                    <a:pt x="108" y="247"/>
                  </a:lnTo>
                  <a:lnTo>
                    <a:pt x="75" y="253"/>
                  </a:lnTo>
                  <a:lnTo>
                    <a:pt x="58" y="221"/>
                  </a:lnTo>
                  <a:lnTo>
                    <a:pt x="0" y="177"/>
                  </a:lnTo>
                  <a:lnTo>
                    <a:pt x="42" y="120"/>
                  </a:lnTo>
                  <a:lnTo>
                    <a:pt x="25" y="88"/>
                  </a:lnTo>
                  <a:lnTo>
                    <a:pt x="75" y="82"/>
                  </a:lnTo>
                  <a:lnTo>
                    <a:pt x="75" y="44"/>
                  </a:lnTo>
                  <a:lnTo>
                    <a:pt x="50" y="19"/>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92" name="Group 1458"/>
          <p:cNvGrpSpPr>
            <a:grpSpLocks/>
          </p:cNvGrpSpPr>
          <p:nvPr/>
        </p:nvGrpSpPr>
        <p:grpSpPr bwMode="auto">
          <a:xfrm>
            <a:off x="3451225" y="3816350"/>
            <a:ext cx="652463" cy="538163"/>
            <a:chOff x="2306" y="1991"/>
            <a:chExt cx="454" cy="291"/>
          </a:xfrm>
        </p:grpSpPr>
        <p:sp>
          <p:nvSpPr>
            <p:cNvPr id="19722" name="Freeform 1459"/>
            <p:cNvSpPr>
              <a:spLocks/>
            </p:cNvSpPr>
            <p:nvPr/>
          </p:nvSpPr>
          <p:spPr bwMode="auto">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close/>
                </a:path>
              </a:pathLst>
            </a:custGeom>
            <a:solidFill>
              <a:srgbClr val="FFFFFF"/>
            </a:solidFill>
            <a:ln w="9525">
              <a:noFill/>
              <a:round/>
              <a:headEnd/>
              <a:tailEnd/>
            </a:ln>
          </p:spPr>
          <p:txBody>
            <a:bodyPr/>
            <a:lstStyle/>
            <a:p>
              <a:endParaRPr lang="en-US" dirty="0"/>
            </a:p>
          </p:txBody>
        </p:sp>
        <p:sp>
          <p:nvSpPr>
            <p:cNvPr id="19723" name="Freeform 1460"/>
            <p:cNvSpPr>
              <a:spLocks/>
            </p:cNvSpPr>
            <p:nvPr/>
          </p:nvSpPr>
          <p:spPr bwMode="auto">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93" name="Group 1461"/>
          <p:cNvGrpSpPr>
            <a:grpSpLocks/>
          </p:cNvGrpSpPr>
          <p:nvPr/>
        </p:nvGrpSpPr>
        <p:grpSpPr bwMode="auto">
          <a:xfrm>
            <a:off x="4162425" y="3595688"/>
            <a:ext cx="320675" cy="514350"/>
            <a:chOff x="2801" y="1871"/>
            <a:chExt cx="223" cy="278"/>
          </a:xfrm>
        </p:grpSpPr>
        <p:sp>
          <p:nvSpPr>
            <p:cNvPr id="19720" name="Freeform 1462"/>
            <p:cNvSpPr>
              <a:spLocks/>
            </p:cNvSpPr>
            <p:nvPr/>
          </p:nvSpPr>
          <p:spPr bwMode="auto">
            <a:xfrm>
              <a:off x="2801" y="1871"/>
              <a:ext cx="223" cy="278"/>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close/>
                </a:path>
              </a:pathLst>
            </a:custGeom>
            <a:solidFill>
              <a:srgbClr val="FFFFFF"/>
            </a:solidFill>
            <a:ln w="9525">
              <a:solidFill>
                <a:srgbClr val="000000"/>
              </a:solidFill>
              <a:round/>
              <a:headEnd/>
              <a:tailEnd/>
            </a:ln>
          </p:spPr>
          <p:txBody>
            <a:bodyPr/>
            <a:lstStyle/>
            <a:p>
              <a:endParaRPr lang="en-US" dirty="0"/>
            </a:p>
          </p:txBody>
        </p:sp>
        <p:sp>
          <p:nvSpPr>
            <p:cNvPr id="19721" name="Freeform 1463"/>
            <p:cNvSpPr>
              <a:spLocks/>
            </p:cNvSpPr>
            <p:nvPr/>
          </p:nvSpPr>
          <p:spPr bwMode="auto">
            <a:xfrm>
              <a:off x="2801" y="1871"/>
              <a:ext cx="223" cy="278"/>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94" name="Group 1464"/>
          <p:cNvGrpSpPr>
            <a:grpSpLocks/>
          </p:cNvGrpSpPr>
          <p:nvPr/>
        </p:nvGrpSpPr>
        <p:grpSpPr bwMode="auto">
          <a:xfrm>
            <a:off x="4411663" y="3490913"/>
            <a:ext cx="415925" cy="468312"/>
            <a:chOff x="2974" y="1814"/>
            <a:chExt cx="289" cy="253"/>
          </a:xfrm>
        </p:grpSpPr>
        <p:sp>
          <p:nvSpPr>
            <p:cNvPr id="19718" name="Freeform 1465"/>
            <p:cNvSpPr>
              <a:spLocks/>
            </p:cNvSpPr>
            <p:nvPr/>
          </p:nvSpPr>
          <p:spPr bwMode="auto">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close/>
                </a:path>
              </a:pathLst>
            </a:custGeom>
            <a:solidFill>
              <a:srgbClr val="FFFFFF"/>
            </a:solidFill>
            <a:ln w="9525">
              <a:noFill/>
              <a:round/>
              <a:headEnd/>
              <a:tailEnd/>
            </a:ln>
          </p:spPr>
          <p:txBody>
            <a:bodyPr/>
            <a:lstStyle/>
            <a:p>
              <a:endParaRPr lang="en-US" dirty="0"/>
            </a:p>
          </p:txBody>
        </p:sp>
        <p:sp>
          <p:nvSpPr>
            <p:cNvPr id="19719" name="Freeform 1466"/>
            <p:cNvSpPr>
              <a:spLocks/>
            </p:cNvSpPr>
            <p:nvPr/>
          </p:nvSpPr>
          <p:spPr bwMode="auto">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95" name="Group 1467"/>
          <p:cNvGrpSpPr>
            <a:grpSpLocks/>
          </p:cNvGrpSpPr>
          <p:nvPr/>
        </p:nvGrpSpPr>
        <p:grpSpPr bwMode="auto">
          <a:xfrm>
            <a:off x="4043363" y="3910013"/>
            <a:ext cx="725487" cy="398462"/>
            <a:chOff x="2718" y="2042"/>
            <a:chExt cx="504" cy="215"/>
          </a:xfrm>
        </p:grpSpPr>
        <p:sp>
          <p:nvSpPr>
            <p:cNvPr id="19716" name="Freeform 1468"/>
            <p:cNvSpPr>
              <a:spLocks/>
            </p:cNvSpPr>
            <p:nvPr/>
          </p:nvSpPr>
          <p:spPr bwMode="auto">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close/>
                </a:path>
              </a:pathLst>
            </a:custGeom>
            <a:solidFill>
              <a:srgbClr val="FFFFFF"/>
            </a:solidFill>
            <a:ln w="9525">
              <a:noFill/>
              <a:round/>
              <a:headEnd/>
              <a:tailEnd/>
            </a:ln>
          </p:spPr>
          <p:txBody>
            <a:bodyPr/>
            <a:lstStyle/>
            <a:p>
              <a:endParaRPr lang="en-US" dirty="0"/>
            </a:p>
          </p:txBody>
        </p:sp>
        <p:sp>
          <p:nvSpPr>
            <p:cNvPr id="19717" name="Freeform 1469"/>
            <p:cNvSpPr>
              <a:spLocks/>
            </p:cNvSpPr>
            <p:nvPr/>
          </p:nvSpPr>
          <p:spPr bwMode="auto">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96" name="Group 1470"/>
          <p:cNvGrpSpPr>
            <a:grpSpLocks/>
          </p:cNvGrpSpPr>
          <p:nvPr/>
        </p:nvGrpSpPr>
        <p:grpSpPr bwMode="auto">
          <a:xfrm>
            <a:off x="3995738" y="4167188"/>
            <a:ext cx="842962" cy="301625"/>
            <a:chOff x="2685" y="2181"/>
            <a:chExt cx="586" cy="164"/>
          </a:xfrm>
        </p:grpSpPr>
        <p:sp>
          <p:nvSpPr>
            <p:cNvPr id="19714" name="Freeform 1471"/>
            <p:cNvSpPr>
              <a:spLocks/>
            </p:cNvSpPr>
            <p:nvPr/>
          </p:nvSpPr>
          <p:spPr bwMode="auto">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close/>
                </a:path>
              </a:pathLst>
            </a:custGeom>
            <a:solidFill>
              <a:srgbClr val="FFFFFF"/>
            </a:solidFill>
            <a:ln w="9525">
              <a:noFill/>
              <a:round/>
              <a:headEnd/>
              <a:tailEnd/>
            </a:ln>
          </p:spPr>
          <p:txBody>
            <a:bodyPr/>
            <a:lstStyle/>
            <a:p>
              <a:endParaRPr lang="en-US" dirty="0"/>
            </a:p>
          </p:txBody>
        </p:sp>
        <p:sp>
          <p:nvSpPr>
            <p:cNvPr id="19715" name="Freeform 1472"/>
            <p:cNvSpPr>
              <a:spLocks/>
            </p:cNvSpPr>
            <p:nvPr/>
          </p:nvSpPr>
          <p:spPr bwMode="auto">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97" name="Group 1473"/>
          <p:cNvGrpSpPr>
            <a:grpSpLocks/>
          </p:cNvGrpSpPr>
          <p:nvPr/>
        </p:nvGrpSpPr>
        <p:grpSpPr bwMode="auto">
          <a:xfrm>
            <a:off x="3911600" y="4449763"/>
            <a:ext cx="346075" cy="581025"/>
            <a:chOff x="2627" y="2333"/>
            <a:chExt cx="240" cy="316"/>
          </a:xfrm>
        </p:grpSpPr>
        <p:sp>
          <p:nvSpPr>
            <p:cNvPr id="19712" name="Freeform 1474"/>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close/>
                </a:path>
              </a:pathLst>
            </a:custGeom>
            <a:solidFill>
              <a:srgbClr val="FFFFFF"/>
            </a:solidFill>
            <a:ln w="9525">
              <a:noFill/>
              <a:round/>
              <a:headEnd/>
              <a:tailEnd/>
            </a:ln>
          </p:spPr>
          <p:txBody>
            <a:bodyPr/>
            <a:lstStyle/>
            <a:p>
              <a:endParaRPr lang="en-US" dirty="0"/>
            </a:p>
          </p:txBody>
        </p:sp>
        <p:sp>
          <p:nvSpPr>
            <p:cNvPr id="19713" name="Freeform 1475"/>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98" name="Group 1476"/>
          <p:cNvGrpSpPr>
            <a:grpSpLocks/>
          </p:cNvGrpSpPr>
          <p:nvPr/>
        </p:nvGrpSpPr>
        <p:grpSpPr bwMode="auto">
          <a:xfrm>
            <a:off x="4233863" y="4411663"/>
            <a:ext cx="392112" cy="595312"/>
            <a:chOff x="2850" y="2314"/>
            <a:chExt cx="273" cy="322"/>
          </a:xfrm>
        </p:grpSpPr>
        <p:sp>
          <p:nvSpPr>
            <p:cNvPr id="19710" name="Freeform 1477"/>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close/>
                </a:path>
              </a:pathLst>
            </a:custGeom>
            <a:solidFill>
              <a:srgbClr val="FFFFFF"/>
            </a:solidFill>
            <a:ln w="9525">
              <a:noFill/>
              <a:round/>
              <a:headEnd/>
              <a:tailEnd/>
            </a:ln>
          </p:spPr>
          <p:txBody>
            <a:bodyPr/>
            <a:lstStyle/>
            <a:p>
              <a:endParaRPr lang="en-US" dirty="0"/>
            </a:p>
          </p:txBody>
        </p:sp>
        <p:sp>
          <p:nvSpPr>
            <p:cNvPr id="19711" name="Freeform 1478"/>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499" name="Group 1479"/>
          <p:cNvGrpSpPr>
            <a:grpSpLocks/>
          </p:cNvGrpSpPr>
          <p:nvPr/>
        </p:nvGrpSpPr>
        <p:grpSpPr bwMode="auto">
          <a:xfrm>
            <a:off x="4483100" y="4389438"/>
            <a:ext cx="533400" cy="534987"/>
            <a:chOff x="3024" y="2301"/>
            <a:chExt cx="371" cy="291"/>
          </a:xfrm>
        </p:grpSpPr>
        <p:sp>
          <p:nvSpPr>
            <p:cNvPr id="19708" name="Freeform 1480"/>
            <p:cNvSpPr>
              <a:spLocks/>
            </p:cNvSpPr>
            <p:nvPr/>
          </p:nvSpPr>
          <p:spPr bwMode="auto">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close/>
                </a:path>
              </a:pathLst>
            </a:custGeom>
            <a:solidFill>
              <a:srgbClr val="FFFFFF"/>
            </a:solidFill>
            <a:ln w="9525">
              <a:noFill/>
              <a:round/>
              <a:headEnd/>
              <a:tailEnd/>
            </a:ln>
          </p:spPr>
          <p:txBody>
            <a:bodyPr/>
            <a:lstStyle/>
            <a:p>
              <a:endParaRPr lang="en-US" dirty="0"/>
            </a:p>
          </p:txBody>
        </p:sp>
        <p:sp>
          <p:nvSpPr>
            <p:cNvPr id="19709" name="Freeform 1481"/>
            <p:cNvSpPr>
              <a:spLocks/>
            </p:cNvSpPr>
            <p:nvPr/>
          </p:nvSpPr>
          <p:spPr bwMode="auto">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00" name="Group 1482"/>
          <p:cNvGrpSpPr>
            <a:grpSpLocks/>
          </p:cNvGrpSpPr>
          <p:nvPr/>
        </p:nvGrpSpPr>
        <p:grpSpPr bwMode="auto">
          <a:xfrm>
            <a:off x="4708525" y="4308475"/>
            <a:ext cx="487363" cy="384175"/>
            <a:chOff x="3181" y="2257"/>
            <a:chExt cx="338" cy="208"/>
          </a:xfrm>
        </p:grpSpPr>
        <p:sp>
          <p:nvSpPr>
            <p:cNvPr id="19706" name="Freeform 1483"/>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close/>
                </a:path>
              </a:pathLst>
            </a:custGeom>
            <a:solidFill>
              <a:srgbClr val="FFFFFF"/>
            </a:solidFill>
            <a:ln w="9525">
              <a:noFill/>
              <a:round/>
              <a:headEnd/>
              <a:tailEnd/>
            </a:ln>
          </p:spPr>
          <p:txBody>
            <a:bodyPr/>
            <a:lstStyle/>
            <a:p>
              <a:endParaRPr lang="en-US" dirty="0"/>
            </a:p>
          </p:txBody>
        </p:sp>
        <p:sp>
          <p:nvSpPr>
            <p:cNvPr id="19707" name="Freeform 1484"/>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01" name="Group 1485"/>
          <p:cNvGrpSpPr>
            <a:grpSpLocks/>
          </p:cNvGrpSpPr>
          <p:nvPr/>
        </p:nvGrpSpPr>
        <p:grpSpPr bwMode="auto">
          <a:xfrm>
            <a:off x="4365625" y="4856163"/>
            <a:ext cx="914400" cy="608012"/>
            <a:chOff x="2941" y="2554"/>
            <a:chExt cx="636" cy="329"/>
          </a:xfrm>
        </p:grpSpPr>
        <p:sp>
          <p:nvSpPr>
            <p:cNvPr id="19704" name="Freeform 1486"/>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close/>
                </a:path>
              </a:pathLst>
            </a:custGeom>
            <a:solidFill>
              <a:srgbClr val="FFFFFF"/>
            </a:solidFill>
            <a:ln w="9525">
              <a:noFill/>
              <a:round/>
              <a:headEnd/>
              <a:tailEnd/>
            </a:ln>
          </p:spPr>
          <p:txBody>
            <a:bodyPr/>
            <a:lstStyle/>
            <a:p>
              <a:endParaRPr lang="en-US" dirty="0"/>
            </a:p>
          </p:txBody>
        </p:sp>
        <p:sp>
          <p:nvSpPr>
            <p:cNvPr id="19705" name="Freeform 1487"/>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02" name="Group 1488"/>
          <p:cNvGrpSpPr>
            <a:grpSpLocks/>
          </p:cNvGrpSpPr>
          <p:nvPr/>
        </p:nvGrpSpPr>
        <p:grpSpPr bwMode="auto">
          <a:xfrm>
            <a:off x="4614863" y="4052888"/>
            <a:ext cx="841375" cy="358775"/>
            <a:chOff x="3114" y="2118"/>
            <a:chExt cx="586" cy="196"/>
          </a:xfrm>
        </p:grpSpPr>
        <p:sp>
          <p:nvSpPr>
            <p:cNvPr id="19702" name="Freeform 1489"/>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close/>
                </a:path>
              </a:pathLst>
            </a:custGeom>
            <a:solidFill>
              <a:srgbClr val="FFFFFF"/>
            </a:solidFill>
            <a:ln w="9525">
              <a:noFill/>
              <a:round/>
              <a:headEnd/>
              <a:tailEnd/>
            </a:ln>
          </p:spPr>
          <p:txBody>
            <a:bodyPr/>
            <a:lstStyle/>
            <a:p>
              <a:endParaRPr lang="en-US" dirty="0"/>
            </a:p>
          </p:txBody>
        </p:sp>
        <p:sp>
          <p:nvSpPr>
            <p:cNvPr id="19703" name="Freeform 1490"/>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03" name="Group 1491"/>
          <p:cNvGrpSpPr>
            <a:grpSpLocks/>
          </p:cNvGrpSpPr>
          <p:nvPr/>
        </p:nvGrpSpPr>
        <p:grpSpPr bwMode="auto">
          <a:xfrm>
            <a:off x="4648200" y="3748088"/>
            <a:ext cx="738188" cy="455612"/>
            <a:chOff x="3139" y="1953"/>
            <a:chExt cx="512" cy="247"/>
          </a:xfrm>
        </p:grpSpPr>
        <p:sp>
          <p:nvSpPr>
            <p:cNvPr id="19700" name="Freeform 1492"/>
            <p:cNvSpPr>
              <a:spLocks/>
            </p:cNvSpPr>
            <p:nvPr/>
          </p:nvSpPr>
          <p:spPr bwMode="auto">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close/>
                </a:path>
              </a:pathLst>
            </a:custGeom>
            <a:solidFill>
              <a:srgbClr val="FFFFFF"/>
            </a:solidFill>
            <a:ln w="9525">
              <a:noFill/>
              <a:round/>
              <a:headEnd/>
              <a:tailEnd/>
            </a:ln>
          </p:spPr>
          <p:txBody>
            <a:bodyPr/>
            <a:lstStyle/>
            <a:p>
              <a:endParaRPr lang="en-US" dirty="0"/>
            </a:p>
          </p:txBody>
        </p:sp>
        <p:sp>
          <p:nvSpPr>
            <p:cNvPr id="19701" name="Freeform 1493"/>
            <p:cNvSpPr>
              <a:spLocks/>
            </p:cNvSpPr>
            <p:nvPr/>
          </p:nvSpPr>
          <p:spPr bwMode="auto">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04" name="Group 1494"/>
          <p:cNvGrpSpPr>
            <a:grpSpLocks/>
          </p:cNvGrpSpPr>
          <p:nvPr/>
        </p:nvGrpSpPr>
        <p:grpSpPr bwMode="auto">
          <a:xfrm>
            <a:off x="4697413" y="3665538"/>
            <a:ext cx="425450" cy="420687"/>
            <a:chOff x="3172" y="1909"/>
            <a:chExt cx="297" cy="228"/>
          </a:xfrm>
        </p:grpSpPr>
        <p:sp>
          <p:nvSpPr>
            <p:cNvPr id="19698" name="Freeform 1495"/>
            <p:cNvSpPr>
              <a:spLocks/>
            </p:cNvSpPr>
            <p:nvPr/>
          </p:nvSpPr>
          <p:spPr bwMode="auto">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close/>
                </a:path>
              </a:pathLst>
            </a:custGeom>
            <a:solidFill>
              <a:srgbClr val="FFFFFF"/>
            </a:solidFill>
            <a:ln w="9525">
              <a:noFill/>
              <a:round/>
              <a:headEnd/>
              <a:tailEnd/>
            </a:ln>
          </p:spPr>
          <p:txBody>
            <a:bodyPr/>
            <a:lstStyle/>
            <a:p>
              <a:endParaRPr lang="en-US" dirty="0"/>
            </a:p>
          </p:txBody>
        </p:sp>
        <p:sp>
          <p:nvSpPr>
            <p:cNvPr id="19699" name="Freeform 1496"/>
            <p:cNvSpPr>
              <a:spLocks/>
            </p:cNvSpPr>
            <p:nvPr/>
          </p:nvSpPr>
          <p:spPr bwMode="auto">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05" name="Group 1497"/>
          <p:cNvGrpSpPr>
            <a:grpSpLocks/>
          </p:cNvGrpSpPr>
          <p:nvPr/>
        </p:nvGrpSpPr>
        <p:grpSpPr bwMode="auto">
          <a:xfrm>
            <a:off x="5291138" y="3665538"/>
            <a:ext cx="119062" cy="150812"/>
            <a:chOff x="3585" y="1909"/>
            <a:chExt cx="82" cy="82"/>
          </a:xfrm>
        </p:grpSpPr>
        <p:sp>
          <p:nvSpPr>
            <p:cNvPr id="19696" name="Freeform 1498"/>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close/>
                </a:path>
              </a:pathLst>
            </a:custGeom>
            <a:solidFill>
              <a:srgbClr val="FFFFFF"/>
            </a:solidFill>
            <a:ln w="9525">
              <a:noFill/>
              <a:round/>
              <a:headEnd/>
              <a:tailEnd/>
            </a:ln>
          </p:spPr>
          <p:txBody>
            <a:bodyPr/>
            <a:lstStyle/>
            <a:p>
              <a:endParaRPr lang="en-US" dirty="0"/>
            </a:p>
          </p:txBody>
        </p:sp>
        <p:sp>
          <p:nvSpPr>
            <p:cNvPr id="19697" name="Freeform 1499"/>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06" name="Group 1500"/>
          <p:cNvGrpSpPr>
            <a:grpSpLocks/>
          </p:cNvGrpSpPr>
          <p:nvPr/>
        </p:nvGrpSpPr>
        <p:grpSpPr bwMode="auto">
          <a:xfrm>
            <a:off x="4791075" y="3386138"/>
            <a:ext cx="569913" cy="361950"/>
            <a:chOff x="3238" y="1757"/>
            <a:chExt cx="396" cy="196"/>
          </a:xfrm>
        </p:grpSpPr>
        <p:sp>
          <p:nvSpPr>
            <p:cNvPr id="19694" name="Freeform 1501"/>
            <p:cNvSpPr>
              <a:spLocks/>
            </p:cNvSpPr>
            <p:nvPr/>
          </p:nvSpPr>
          <p:spPr bwMode="auto">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close/>
                </a:path>
              </a:pathLst>
            </a:custGeom>
            <a:solidFill>
              <a:srgbClr val="FFFFFF"/>
            </a:solidFill>
            <a:ln w="9525">
              <a:noFill/>
              <a:round/>
              <a:headEnd/>
              <a:tailEnd/>
            </a:ln>
          </p:spPr>
          <p:txBody>
            <a:bodyPr/>
            <a:lstStyle/>
            <a:p>
              <a:endParaRPr lang="en-US" dirty="0"/>
            </a:p>
          </p:txBody>
        </p:sp>
        <p:sp>
          <p:nvSpPr>
            <p:cNvPr id="19695" name="Freeform 1502"/>
            <p:cNvSpPr>
              <a:spLocks/>
            </p:cNvSpPr>
            <p:nvPr/>
          </p:nvSpPr>
          <p:spPr bwMode="auto">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07" name="Group 1503"/>
          <p:cNvGrpSpPr>
            <a:grpSpLocks/>
          </p:cNvGrpSpPr>
          <p:nvPr/>
        </p:nvGrpSpPr>
        <p:grpSpPr bwMode="auto">
          <a:xfrm>
            <a:off x="5302250" y="3433763"/>
            <a:ext cx="153988" cy="290512"/>
            <a:chOff x="3593" y="1783"/>
            <a:chExt cx="107" cy="158"/>
          </a:xfrm>
        </p:grpSpPr>
        <p:sp>
          <p:nvSpPr>
            <p:cNvPr id="19692" name="Freeform 1504"/>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close/>
                </a:path>
              </a:pathLst>
            </a:custGeom>
            <a:solidFill>
              <a:srgbClr val="FFFFFF"/>
            </a:solidFill>
            <a:ln w="9525">
              <a:noFill/>
              <a:round/>
              <a:headEnd/>
              <a:tailEnd/>
            </a:ln>
          </p:spPr>
          <p:txBody>
            <a:bodyPr/>
            <a:lstStyle/>
            <a:p>
              <a:endParaRPr lang="en-US" dirty="0"/>
            </a:p>
          </p:txBody>
        </p:sp>
        <p:sp>
          <p:nvSpPr>
            <p:cNvPr id="19693" name="Freeform 1505"/>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08" name="Group 1506"/>
          <p:cNvGrpSpPr>
            <a:grpSpLocks/>
          </p:cNvGrpSpPr>
          <p:nvPr/>
        </p:nvGrpSpPr>
        <p:grpSpPr bwMode="auto">
          <a:xfrm>
            <a:off x="4838700" y="2978150"/>
            <a:ext cx="630238" cy="501650"/>
            <a:chOff x="3271" y="1536"/>
            <a:chExt cx="438" cy="272"/>
          </a:xfrm>
        </p:grpSpPr>
        <p:sp>
          <p:nvSpPr>
            <p:cNvPr id="19690" name="Freeform 1507"/>
            <p:cNvSpPr>
              <a:spLocks/>
            </p:cNvSpPr>
            <p:nvPr/>
          </p:nvSpPr>
          <p:spPr bwMode="auto">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close/>
                </a:path>
              </a:pathLst>
            </a:custGeom>
            <a:solidFill>
              <a:srgbClr val="FFFFFF"/>
            </a:solidFill>
            <a:ln w="9525">
              <a:noFill/>
              <a:round/>
              <a:headEnd/>
              <a:tailEnd/>
            </a:ln>
          </p:spPr>
          <p:txBody>
            <a:bodyPr/>
            <a:lstStyle/>
            <a:p>
              <a:endParaRPr lang="en-US" dirty="0"/>
            </a:p>
          </p:txBody>
        </p:sp>
        <p:sp>
          <p:nvSpPr>
            <p:cNvPr id="19691" name="Freeform 1508"/>
            <p:cNvSpPr>
              <a:spLocks/>
            </p:cNvSpPr>
            <p:nvPr/>
          </p:nvSpPr>
          <p:spPr bwMode="auto">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09" name="Group 1509"/>
          <p:cNvGrpSpPr>
            <a:grpSpLocks/>
          </p:cNvGrpSpPr>
          <p:nvPr/>
        </p:nvGrpSpPr>
        <p:grpSpPr bwMode="auto">
          <a:xfrm>
            <a:off x="5327650" y="2943225"/>
            <a:ext cx="163513" cy="304800"/>
            <a:chOff x="3610" y="1517"/>
            <a:chExt cx="115" cy="165"/>
          </a:xfrm>
        </p:grpSpPr>
        <p:sp>
          <p:nvSpPr>
            <p:cNvPr id="19688" name="Freeform 1510"/>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close/>
                </a:path>
              </a:pathLst>
            </a:custGeom>
            <a:solidFill>
              <a:srgbClr val="FFFFFF"/>
            </a:solidFill>
            <a:ln w="9525">
              <a:noFill/>
              <a:round/>
              <a:headEnd/>
              <a:tailEnd/>
            </a:ln>
          </p:spPr>
          <p:txBody>
            <a:bodyPr/>
            <a:lstStyle/>
            <a:p>
              <a:endParaRPr lang="en-US" dirty="0"/>
            </a:p>
          </p:txBody>
        </p:sp>
        <p:sp>
          <p:nvSpPr>
            <p:cNvPr id="19689" name="Freeform 1511"/>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10" name="Group 1512"/>
          <p:cNvGrpSpPr>
            <a:grpSpLocks/>
          </p:cNvGrpSpPr>
          <p:nvPr/>
        </p:nvGrpSpPr>
        <p:grpSpPr bwMode="auto">
          <a:xfrm>
            <a:off x="5410200" y="3189288"/>
            <a:ext cx="354013" cy="150812"/>
            <a:chOff x="3667" y="1650"/>
            <a:chExt cx="248" cy="82"/>
          </a:xfrm>
        </p:grpSpPr>
        <p:sp>
          <p:nvSpPr>
            <p:cNvPr id="19686" name="Freeform 1513"/>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close/>
                </a:path>
              </a:pathLst>
            </a:custGeom>
            <a:solidFill>
              <a:srgbClr val="FFFFFF"/>
            </a:solidFill>
            <a:ln w="9525">
              <a:noFill/>
              <a:round/>
              <a:headEnd/>
              <a:tailEnd/>
            </a:ln>
          </p:spPr>
          <p:txBody>
            <a:bodyPr/>
            <a:lstStyle/>
            <a:p>
              <a:endParaRPr lang="en-US" dirty="0"/>
            </a:p>
          </p:txBody>
        </p:sp>
        <p:sp>
          <p:nvSpPr>
            <p:cNvPr id="19687" name="Freeform 1514"/>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11" name="Group 1515"/>
          <p:cNvGrpSpPr>
            <a:grpSpLocks/>
          </p:cNvGrpSpPr>
          <p:nvPr/>
        </p:nvGrpSpPr>
        <p:grpSpPr bwMode="auto">
          <a:xfrm>
            <a:off x="5421313" y="3303588"/>
            <a:ext cx="192087" cy="142875"/>
            <a:chOff x="3676" y="1713"/>
            <a:chExt cx="132" cy="76"/>
          </a:xfrm>
        </p:grpSpPr>
        <p:sp>
          <p:nvSpPr>
            <p:cNvPr id="19684" name="Freeform 1516"/>
            <p:cNvSpPr>
              <a:spLocks/>
            </p:cNvSpPr>
            <p:nvPr/>
          </p:nvSpPr>
          <p:spPr bwMode="auto">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close/>
                </a:path>
              </a:pathLst>
            </a:custGeom>
            <a:solidFill>
              <a:srgbClr val="FFFFFF"/>
            </a:solidFill>
            <a:ln w="9525">
              <a:noFill/>
              <a:round/>
              <a:headEnd/>
              <a:tailEnd/>
            </a:ln>
          </p:spPr>
          <p:txBody>
            <a:bodyPr/>
            <a:lstStyle/>
            <a:p>
              <a:endParaRPr lang="en-US" dirty="0"/>
            </a:p>
          </p:txBody>
        </p:sp>
        <p:sp>
          <p:nvSpPr>
            <p:cNvPr id="19685" name="Freeform 1517"/>
            <p:cNvSpPr>
              <a:spLocks/>
            </p:cNvSpPr>
            <p:nvPr/>
          </p:nvSpPr>
          <p:spPr bwMode="auto">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12" name="Group 1518"/>
          <p:cNvGrpSpPr>
            <a:grpSpLocks/>
          </p:cNvGrpSpPr>
          <p:nvPr/>
        </p:nvGrpSpPr>
        <p:grpSpPr bwMode="auto">
          <a:xfrm>
            <a:off x="5456238" y="3400425"/>
            <a:ext cx="177800" cy="103188"/>
            <a:chOff x="3700" y="1764"/>
            <a:chExt cx="124" cy="57"/>
          </a:xfrm>
        </p:grpSpPr>
        <p:sp>
          <p:nvSpPr>
            <p:cNvPr id="19682" name="Freeform 1519"/>
            <p:cNvSpPr>
              <a:spLocks/>
            </p:cNvSpPr>
            <p:nvPr/>
          </p:nvSpPr>
          <p:spPr bwMode="auto">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close/>
                </a:path>
              </a:pathLst>
            </a:custGeom>
            <a:solidFill>
              <a:srgbClr val="FFFFFF"/>
            </a:solidFill>
            <a:ln w="9525">
              <a:noFill/>
              <a:round/>
              <a:headEnd/>
              <a:tailEnd/>
            </a:ln>
          </p:spPr>
          <p:txBody>
            <a:bodyPr/>
            <a:lstStyle/>
            <a:p>
              <a:endParaRPr lang="en-US" dirty="0"/>
            </a:p>
          </p:txBody>
        </p:sp>
        <p:sp>
          <p:nvSpPr>
            <p:cNvPr id="19683" name="Freeform 1520"/>
            <p:cNvSpPr>
              <a:spLocks/>
            </p:cNvSpPr>
            <p:nvPr/>
          </p:nvSpPr>
          <p:spPr bwMode="auto">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13" name="Group 1521"/>
          <p:cNvGrpSpPr>
            <a:grpSpLocks/>
          </p:cNvGrpSpPr>
          <p:nvPr/>
        </p:nvGrpSpPr>
        <p:grpSpPr bwMode="auto">
          <a:xfrm>
            <a:off x="5456238" y="2886075"/>
            <a:ext cx="193675" cy="349250"/>
            <a:chOff x="3700" y="1486"/>
            <a:chExt cx="133" cy="189"/>
          </a:xfrm>
        </p:grpSpPr>
        <p:sp>
          <p:nvSpPr>
            <p:cNvPr id="19680" name="Freeform 1522"/>
            <p:cNvSpPr>
              <a:spLocks/>
            </p:cNvSpPr>
            <p:nvPr/>
          </p:nvSpPr>
          <p:spPr bwMode="auto">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close/>
                </a:path>
              </a:pathLst>
            </a:custGeom>
            <a:solidFill>
              <a:srgbClr val="FFFFFF"/>
            </a:solidFill>
            <a:ln w="9525">
              <a:noFill/>
              <a:round/>
              <a:headEnd/>
              <a:tailEnd/>
            </a:ln>
          </p:spPr>
          <p:txBody>
            <a:bodyPr/>
            <a:lstStyle/>
            <a:p>
              <a:endParaRPr lang="en-US" dirty="0"/>
            </a:p>
          </p:txBody>
        </p:sp>
        <p:sp>
          <p:nvSpPr>
            <p:cNvPr id="19681" name="Freeform 1523"/>
            <p:cNvSpPr>
              <a:spLocks/>
            </p:cNvSpPr>
            <p:nvPr/>
          </p:nvSpPr>
          <p:spPr bwMode="auto">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14" name="Group 1524"/>
          <p:cNvGrpSpPr>
            <a:grpSpLocks/>
          </p:cNvGrpSpPr>
          <p:nvPr/>
        </p:nvGrpSpPr>
        <p:grpSpPr bwMode="auto">
          <a:xfrm>
            <a:off x="5564188" y="3294063"/>
            <a:ext cx="95250" cy="69850"/>
            <a:chOff x="3775" y="1707"/>
            <a:chExt cx="66" cy="38"/>
          </a:xfrm>
        </p:grpSpPr>
        <p:sp>
          <p:nvSpPr>
            <p:cNvPr id="19678" name="Freeform 1525"/>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close/>
                </a:path>
              </a:pathLst>
            </a:custGeom>
            <a:solidFill>
              <a:srgbClr val="FFFFFF"/>
            </a:solidFill>
            <a:ln w="9525">
              <a:noFill/>
              <a:round/>
              <a:headEnd/>
              <a:tailEnd/>
            </a:ln>
          </p:spPr>
          <p:txBody>
            <a:bodyPr/>
            <a:lstStyle/>
            <a:p>
              <a:endParaRPr lang="en-US" dirty="0"/>
            </a:p>
          </p:txBody>
        </p:sp>
        <p:sp>
          <p:nvSpPr>
            <p:cNvPr id="19679" name="Freeform 1526"/>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path>
              </a:pathLst>
            </a:custGeom>
            <a:solidFill>
              <a:srgbClr val="FFFFFF"/>
            </a:solidFill>
            <a:ln w="12700">
              <a:solidFill>
                <a:srgbClr val="000000"/>
              </a:solidFill>
              <a:prstDash val="solid"/>
              <a:round/>
              <a:headEnd/>
              <a:tailEnd/>
            </a:ln>
          </p:spPr>
          <p:txBody>
            <a:bodyPr/>
            <a:lstStyle/>
            <a:p>
              <a:endParaRPr lang="en-US" dirty="0"/>
            </a:p>
          </p:txBody>
        </p:sp>
      </p:grpSp>
      <p:grpSp>
        <p:nvGrpSpPr>
          <p:cNvPr id="19558" name="Group 1527"/>
          <p:cNvGrpSpPr>
            <a:grpSpLocks/>
          </p:cNvGrpSpPr>
          <p:nvPr/>
        </p:nvGrpSpPr>
        <p:grpSpPr bwMode="auto">
          <a:xfrm>
            <a:off x="5360988" y="3863975"/>
            <a:ext cx="60325" cy="84138"/>
            <a:chOff x="3634" y="2017"/>
            <a:chExt cx="42" cy="44"/>
          </a:xfrm>
        </p:grpSpPr>
        <p:sp>
          <p:nvSpPr>
            <p:cNvPr id="19676" name="Freeform 1528"/>
            <p:cNvSpPr>
              <a:spLocks/>
            </p:cNvSpPr>
            <p:nvPr/>
          </p:nvSpPr>
          <p:spPr bwMode="auto">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close/>
                </a:path>
              </a:pathLst>
            </a:custGeom>
            <a:solidFill>
              <a:srgbClr val="FFFFFF"/>
            </a:solidFill>
            <a:ln w="9525">
              <a:noFill/>
              <a:round/>
              <a:headEnd/>
              <a:tailEnd/>
            </a:ln>
          </p:spPr>
          <p:txBody>
            <a:bodyPr/>
            <a:lstStyle/>
            <a:p>
              <a:endParaRPr lang="en-US" dirty="0"/>
            </a:p>
          </p:txBody>
        </p:sp>
        <p:sp>
          <p:nvSpPr>
            <p:cNvPr id="19677" name="Freeform 1529"/>
            <p:cNvSpPr>
              <a:spLocks/>
            </p:cNvSpPr>
            <p:nvPr/>
          </p:nvSpPr>
          <p:spPr bwMode="auto">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path>
              </a:pathLst>
            </a:custGeom>
            <a:solidFill>
              <a:srgbClr val="FFFFFF"/>
            </a:solidFill>
            <a:ln w="12700">
              <a:solidFill>
                <a:srgbClr val="000000"/>
              </a:solidFill>
              <a:prstDash val="solid"/>
              <a:round/>
              <a:headEnd/>
              <a:tailEnd/>
            </a:ln>
          </p:spPr>
          <p:txBody>
            <a:bodyPr/>
            <a:lstStyle/>
            <a:p>
              <a:endParaRPr lang="en-US" dirty="0"/>
            </a:p>
          </p:txBody>
        </p:sp>
      </p:grpSp>
      <p:sp>
        <p:nvSpPr>
          <p:cNvPr id="19515" name="Rectangle 1530"/>
          <p:cNvSpPr>
            <a:spLocks noChangeArrowheads="1"/>
          </p:cNvSpPr>
          <p:nvPr/>
        </p:nvSpPr>
        <p:spPr bwMode="black">
          <a:xfrm>
            <a:off x="1301750" y="2803525"/>
            <a:ext cx="122238" cy="92075"/>
          </a:xfrm>
          <a:prstGeom prst="rect">
            <a:avLst/>
          </a:prstGeom>
          <a:noFill/>
          <a:ln w="9525">
            <a:noFill/>
            <a:miter lim="800000"/>
            <a:headEnd/>
            <a:tailEnd/>
          </a:ln>
        </p:spPr>
        <p:txBody>
          <a:bodyPr wrap="none" lIns="0" tIns="0" rIns="0" bIns="0">
            <a:spAutoFit/>
          </a:bodyPr>
          <a:lstStyle/>
          <a:p>
            <a:pPr eaLnBrk="0" hangingPunct="0"/>
            <a:r>
              <a:rPr lang="en-US" altLang="en-US" sz="600" b="0" dirty="0"/>
              <a:t>WA</a:t>
            </a:r>
            <a:endParaRPr lang="en-US" altLang="en-US" sz="2400" b="0" dirty="0"/>
          </a:p>
        </p:txBody>
      </p:sp>
      <p:sp>
        <p:nvSpPr>
          <p:cNvPr id="19516" name="Rectangle 1531"/>
          <p:cNvSpPr>
            <a:spLocks noChangeArrowheads="1"/>
          </p:cNvSpPr>
          <p:nvPr/>
        </p:nvSpPr>
        <p:spPr bwMode="auto">
          <a:xfrm>
            <a:off x="1085850" y="3138488"/>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OR</a:t>
            </a:r>
            <a:endParaRPr lang="en-US" altLang="en-US" sz="2400" b="0" dirty="0">
              <a:solidFill>
                <a:srgbClr val="000000"/>
              </a:solidFill>
            </a:endParaRPr>
          </a:p>
        </p:txBody>
      </p:sp>
      <p:sp>
        <p:nvSpPr>
          <p:cNvPr id="19517" name="Rectangle 1532"/>
          <p:cNvSpPr>
            <a:spLocks noChangeArrowheads="1"/>
          </p:cNvSpPr>
          <p:nvPr/>
        </p:nvSpPr>
        <p:spPr bwMode="auto">
          <a:xfrm>
            <a:off x="1393825" y="3744913"/>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NV</a:t>
            </a:r>
            <a:endParaRPr lang="en-US" altLang="en-US" sz="2400" b="0" dirty="0">
              <a:solidFill>
                <a:srgbClr val="000000"/>
              </a:solidFill>
            </a:endParaRPr>
          </a:p>
        </p:txBody>
      </p:sp>
      <p:sp>
        <p:nvSpPr>
          <p:cNvPr id="19518" name="Rectangle 1533"/>
          <p:cNvSpPr>
            <a:spLocks noChangeArrowheads="1"/>
          </p:cNvSpPr>
          <p:nvPr/>
        </p:nvSpPr>
        <p:spPr bwMode="auto">
          <a:xfrm>
            <a:off x="1716088" y="3314700"/>
            <a:ext cx="76200" cy="92075"/>
          </a:xfrm>
          <a:prstGeom prst="rect">
            <a:avLst/>
          </a:prstGeom>
          <a:noFill/>
          <a:ln w="9525">
            <a:noFill/>
            <a:miter lim="800000"/>
            <a:headEnd/>
            <a:tailEnd/>
          </a:ln>
        </p:spPr>
        <p:txBody>
          <a:bodyPr wrap="none" lIns="0" tIns="0" rIns="0" bIns="0">
            <a:spAutoFit/>
          </a:bodyPr>
          <a:lstStyle/>
          <a:p>
            <a:pPr eaLnBrk="0" hangingPunct="0"/>
            <a:r>
              <a:rPr lang="en-US" altLang="en-US" sz="600" b="0" dirty="0"/>
              <a:t>ID</a:t>
            </a:r>
            <a:endParaRPr lang="en-US" altLang="en-US" sz="2400" b="0" dirty="0"/>
          </a:p>
        </p:txBody>
      </p:sp>
      <p:sp>
        <p:nvSpPr>
          <p:cNvPr id="19519" name="Rectangle 1534"/>
          <p:cNvSpPr>
            <a:spLocks noChangeArrowheads="1"/>
          </p:cNvSpPr>
          <p:nvPr/>
        </p:nvSpPr>
        <p:spPr bwMode="auto">
          <a:xfrm>
            <a:off x="1884363" y="3922713"/>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UT</a:t>
            </a:r>
            <a:endParaRPr lang="en-US" altLang="en-US" sz="2400" b="0" dirty="0">
              <a:solidFill>
                <a:srgbClr val="000000"/>
              </a:solidFill>
            </a:endParaRPr>
          </a:p>
        </p:txBody>
      </p:sp>
      <p:sp>
        <p:nvSpPr>
          <p:cNvPr id="19520" name="Rectangle 1537"/>
          <p:cNvSpPr>
            <a:spLocks noChangeArrowheads="1"/>
          </p:cNvSpPr>
          <p:nvPr/>
        </p:nvSpPr>
        <p:spPr bwMode="auto">
          <a:xfrm>
            <a:off x="1062038" y="4014788"/>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t>CA</a:t>
            </a:r>
            <a:endParaRPr lang="en-US" altLang="en-US" sz="2400" b="0" dirty="0"/>
          </a:p>
        </p:txBody>
      </p:sp>
      <p:sp>
        <p:nvSpPr>
          <p:cNvPr id="19521" name="Rectangle 1538"/>
          <p:cNvSpPr>
            <a:spLocks noChangeArrowheads="1"/>
          </p:cNvSpPr>
          <p:nvPr/>
        </p:nvSpPr>
        <p:spPr bwMode="auto">
          <a:xfrm>
            <a:off x="2465388" y="3922713"/>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CO</a:t>
            </a:r>
            <a:endParaRPr lang="en-US" altLang="en-US" sz="2400" b="0" dirty="0">
              <a:solidFill>
                <a:srgbClr val="000000"/>
              </a:solidFill>
            </a:endParaRPr>
          </a:p>
        </p:txBody>
      </p:sp>
      <p:sp>
        <p:nvSpPr>
          <p:cNvPr id="19522" name="Rectangle 1540"/>
          <p:cNvSpPr>
            <a:spLocks noChangeArrowheads="1"/>
          </p:cNvSpPr>
          <p:nvPr/>
        </p:nvSpPr>
        <p:spPr bwMode="auto">
          <a:xfrm>
            <a:off x="2370138" y="4540250"/>
            <a:ext cx="1190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NM</a:t>
            </a:r>
            <a:endParaRPr lang="en-US" altLang="en-US" sz="2400" b="0" dirty="0">
              <a:solidFill>
                <a:srgbClr val="000000"/>
              </a:solidFill>
            </a:endParaRPr>
          </a:p>
        </p:txBody>
      </p:sp>
      <p:sp>
        <p:nvSpPr>
          <p:cNvPr id="19523" name="Rectangle 1542"/>
          <p:cNvSpPr>
            <a:spLocks noChangeArrowheads="1"/>
          </p:cNvSpPr>
          <p:nvPr/>
        </p:nvSpPr>
        <p:spPr bwMode="auto">
          <a:xfrm>
            <a:off x="2970213" y="3332163"/>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SD</a:t>
            </a:r>
            <a:endParaRPr lang="en-US" altLang="en-US" sz="2400" b="0" dirty="0">
              <a:solidFill>
                <a:srgbClr val="000000"/>
              </a:solidFill>
            </a:endParaRPr>
          </a:p>
        </p:txBody>
      </p:sp>
      <p:sp>
        <p:nvSpPr>
          <p:cNvPr id="19524" name="Rectangle 1548"/>
          <p:cNvSpPr>
            <a:spLocks noChangeArrowheads="1"/>
          </p:cNvSpPr>
          <p:nvPr/>
        </p:nvSpPr>
        <p:spPr bwMode="auto">
          <a:xfrm>
            <a:off x="4684713" y="4621213"/>
            <a:ext cx="1095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GA</a:t>
            </a:r>
            <a:endParaRPr lang="en-US" altLang="en-US" sz="2400" b="0" dirty="0">
              <a:solidFill>
                <a:srgbClr val="000000"/>
              </a:solidFill>
            </a:endParaRPr>
          </a:p>
        </p:txBody>
      </p:sp>
      <p:sp>
        <p:nvSpPr>
          <p:cNvPr id="19525" name="Rectangle 1553"/>
          <p:cNvSpPr>
            <a:spLocks noChangeArrowheads="1"/>
          </p:cNvSpPr>
          <p:nvPr/>
        </p:nvSpPr>
        <p:spPr bwMode="auto">
          <a:xfrm>
            <a:off x="3663950" y="4014788"/>
            <a:ext cx="1222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MO</a:t>
            </a:r>
            <a:endParaRPr lang="en-US" altLang="en-US" sz="2400" b="0" dirty="0">
              <a:solidFill>
                <a:srgbClr val="000000"/>
              </a:solidFill>
            </a:endParaRPr>
          </a:p>
        </p:txBody>
      </p:sp>
      <p:sp>
        <p:nvSpPr>
          <p:cNvPr id="19526" name="Rectangle 1554"/>
          <p:cNvSpPr>
            <a:spLocks noChangeArrowheads="1"/>
          </p:cNvSpPr>
          <p:nvPr/>
        </p:nvSpPr>
        <p:spPr bwMode="auto">
          <a:xfrm>
            <a:off x="3532188" y="3571875"/>
            <a:ext cx="714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IA</a:t>
            </a:r>
            <a:endParaRPr lang="en-US" altLang="en-US" sz="2400" b="0" dirty="0">
              <a:solidFill>
                <a:srgbClr val="000000"/>
              </a:solidFill>
            </a:endParaRPr>
          </a:p>
        </p:txBody>
      </p:sp>
      <p:sp>
        <p:nvSpPr>
          <p:cNvPr id="19527" name="Rectangle 1556"/>
          <p:cNvSpPr>
            <a:spLocks noChangeArrowheads="1"/>
          </p:cNvSpPr>
          <p:nvPr/>
        </p:nvSpPr>
        <p:spPr bwMode="auto">
          <a:xfrm>
            <a:off x="3889375" y="3271838"/>
            <a:ext cx="9207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WI</a:t>
            </a:r>
            <a:endParaRPr lang="en-US" altLang="en-US" sz="2400" b="0" dirty="0">
              <a:solidFill>
                <a:srgbClr val="000000"/>
              </a:solidFill>
            </a:endParaRPr>
          </a:p>
        </p:txBody>
      </p:sp>
      <p:sp>
        <p:nvSpPr>
          <p:cNvPr id="19528" name="Rectangle 1557"/>
          <p:cNvSpPr>
            <a:spLocks noChangeArrowheads="1"/>
          </p:cNvSpPr>
          <p:nvPr/>
        </p:nvSpPr>
        <p:spPr bwMode="auto">
          <a:xfrm>
            <a:off x="4292600" y="4270375"/>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TN</a:t>
            </a:r>
            <a:endParaRPr lang="en-US" altLang="en-US" sz="2400" b="0" dirty="0">
              <a:solidFill>
                <a:srgbClr val="000000"/>
              </a:solidFill>
            </a:endParaRPr>
          </a:p>
        </p:txBody>
      </p:sp>
      <p:sp>
        <p:nvSpPr>
          <p:cNvPr id="19529" name="Rectangle 1560"/>
          <p:cNvSpPr>
            <a:spLocks noChangeArrowheads="1"/>
          </p:cNvSpPr>
          <p:nvPr/>
        </p:nvSpPr>
        <p:spPr bwMode="auto">
          <a:xfrm>
            <a:off x="4411663" y="3994150"/>
            <a:ext cx="236537" cy="160338"/>
          </a:xfrm>
          <a:prstGeom prst="rect">
            <a:avLst/>
          </a:prstGeom>
          <a:noFill/>
          <a:ln w="9525">
            <a:noFill/>
            <a:miter lim="800000"/>
            <a:headEnd/>
            <a:tailEnd/>
          </a:ln>
        </p:spPr>
        <p:txBody>
          <a:bodyPr/>
          <a:lstStyle/>
          <a:p>
            <a:endParaRPr lang="en-US" dirty="0"/>
          </a:p>
        </p:txBody>
      </p:sp>
      <p:sp>
        <p:nvSpPr>
          <p:cNvPr id="19530" name="Rectangle 1561"/>
          <p:cNvSpPr>
            <a:spLocks noChangeArrowheads="1"/>
          </p:cNvSpPr>
          <p:nvPr/>
        </p:nvSpPr>
        <p:spPr bwMode="auto">
          <a:xfrm>
            <a:off x="4470400" y="4014788"/>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KY</a:t>
            </a:r>
            <a:endParaRPr lang="en-US" altLang="en-US" sz="2400" b="0" dirty="0">
              <a:solidFill>
                <a:srgbClr val="000000"/>
              </a:solidFill>
            </a:endParaRPr>
          </a:p>
        </p:txBody>
      </p:sp>
      <p:sp>
        <p:nvSpPr>
          <p:cNvPr id="19531" name="Rectangle 1562"/>
          <p:cNvSpPr>
            <a:spLocks noChangeArrowheads="1"/>
          </p:cNvSpPr>
          <p:nvPr/>
        </p:nvSpPr>
        <p:spPr bwMode="auto">
          <a:xfrm>
            <a:off x="5043488" y="3922713"/>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VA</a:t>
            </a:r>
            <a:endParaRPr lang="en-US" altLang="en-US" sz="2400" b="0" dirty="0">
              <a:solidFill>
                <a:srgbClr val="000000"/>
              </a:solidFill>
            </a:endParaRPr>
          </a:p>
        </p:txBody>
      </p:sp>
      <p:sp>
        <p:nvSpPr>
          <p:cNvPr id="19532" name="Rectangle 1563"/>
          <p:cNvSpPr>
            <a:spLocks noChangeArrowheads="1"/>
          </p:cNvSpPr>
          <p:nvPr/>
        </p:nvSpPr>
        <p:spPr bwMode="auto">
          <a:xfrm>
            <a:off x="4721225" y="3863975"/>
            <a:ext cx="285750" cy="152400"/>
          </a:xfrm>
          <a:prstGeom prst="rect">
            <a:avLst/>
          </a:prstGeom>
          <a:noFill/>
          <a:ln w="9525">
            <a:noFill/>
            <a:miter lim="800000"/>
            <a:headEnd/>
            <a:tailEnd/>
          </a:ln>
        </p:spPr>
        <p:txBody>
          <a:bodyPr/>
          <a:lstStyle/>
          <a:p>
            <a:endParaRPr lang="en-US" dirty="0"/>
          </a:p>
        </p:txBody>
      </p:sp>
      <p:sp>
        <p:nvSpPr>
          <p:cNvPr id="19533" name="Rectangle 1564"/>
          <p:cNvSpPr>
            <a:spLocks noChangeArrowheads="1"/>
          </p:cNvSpPr>
          <p:nvPr/>
        </p:nvSpPr>
        <p:spPr bwMode="auto">
          <a:xfrm>
            <a:off x="4779963" y="3876675"/>
            <a:ext cx="1222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WV</a:t>
            </a:r>
            <a:endParaRPr lang="en-US" altLang="en-US" sz="2400" b="0" dirty="0">
              <a:solidFill>
                <a:srgbClr val="000000"/>
              </a:solidFill>
            </a:endParaRPr>
          </a:p>
        </p:txBody>
      </p:sp>
      <p:sp>
        <p:nvSpPr>
          <p:cNvPr id="19534" name="Rectangle 1565"/>
          <p:cNvSpPr>
            <a:spLocks noChangeArrowheads="1"/>
          </p:cNvSpPr>
          <p:nvPr/>
        </p:nvSpPr>
        <p:spPr bwMode="auto">
          <a:xfrm>
            <a:off x="4003675" y="3744913"/>
            <a:ext cx="635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IL</a:t>
            </a:r>
            <a:endParaRPr lang="en-US" altLang="en-US" sz="2400" b="0" dirty="0">
              <a:solidFill>
                <a:srgbClr val="000000"/>
              </a:solidFill>
            </a:endParaRPr>
          </a:p>
        </p:txBody>
      </p:sp>
      <p:sp>
        <p:nvSpPr>
          <p:cNvPr id="19535" name="Rectangle 1566"/>
          <p:cNvSpPr>
            <a:spLocks noChangeArrowheads="1"/>
          </p:cNvSpPr>
          <p:nvPr/>
        </p:nvSpPr>
        <p:spPr bwMode="auto">
          <a:xfrm>
            <a:off x="4244975" y="3698875"/>
            <a:ext cx="762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IN</a:t>
            </a:r>
            <a:endParaRPr lang="en-US" altLang="en-US" sz="2400" b="0" dirty="0">
              <a:solidFill>
                <a:srgbClr val="000000"/>
              </a:solidFill>
            </a:endParaRPr>
          </a:p>
        </p:txBody>
      </p:sp>
      <p:sp>
        <p:nvSpPr>
          <p:cNvPr id="19536" name="Rectangle 1568"/>
          <p:cNvSpPr>
            <a:spLocks noChangeArrowheads="1"/>
          </p:cNvSpPr>
          <p:nvPr/>
        </p:nvSpPr>
        <p:spPr bwMode="auto">
          <a:xfrm>
            <a:off x="4506913" y="3665538"/>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OH</a:t>
            </a:r>
            <a:endParaRPr lang="en-US" altLang="en-US" sz="2400" b="0" dirty="0">
              <a:solidFill>
                <a:srgbClr val="000000"/>
              </a:solidFill>
            </a:endParaRPr>
          </a:p>
        </p:txBody>
      </p:sp>
      <p:sp>
        <p:nvSpPr>
          <p:cNvPr id="19537" name="Rectangle 1569"/>
          <p:cNvSpPr>
            <a:spLocks noChangeArrowheads="1"/>
          </p:cNvSpPr>
          <p:nvPr/>
        </p:nvSpPr>
        <p:spPr bwMode="auto">
          <a:xfrm>
            <a:off x="5011738" y="3517900"/>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t>PA</a:t>
            </a:r>
            <a:endParaRPr lang="en-US" altLang="en-US" sz="2400" b="0" dirty="0"/>
          </a:p>
        </p:txBody>
      </p:sp>
      <p:sp>
        <p:nvSpPr>
          <p:cNvPr id="19538" name="Rectangle 1570"/>
          <p:cNvSpPr>
            <a:spLocks noChangeArrowheads="1"/>
          </p:cNvSpPr>
          <p:nvPr/>
        </p:nvSpPr>
        <p:spPr bwMode="auto">
          <a:xfrm>
            <a:off x="5302250" y="3560763"/>
            <a:ext cx="238125" cy="149225"/>
          </a:xfrm>
          <a:prstGeom prst="rect">
            <a:avLst/>
          </a:prstGeom>
          <a:noFill/>
          <a:ln w="9525">
            <a:noFill/>
            <a:miter lim="800000"/>
            <a:headEnd/>
            <a:tailEnd/>
          </a:ln>
        </p:spPr>
        <p:txBody>
          <a:bodyPr/>
          <a:lstStyle/>
          <a:p>
            <a:pPr eaLnBrk="0" hangingPunct="0"/>
            <a:endParaRPr lang="en-US" sz="2400" b="0" dirty="0">
              <a:solidFill>
                <a:schemeClr val="bg1"/>
              </a:solidFill>
              <a:latin typeface="Times New Roman" pitchFamily="18" charset="0"/>
            </a:endParaRPr>
          </a:p>
        </p:txBody>
      </p:sp>
      <p:sp>
        <p:nvSpPr>
          <p:cNvPr id="19539" name="Rectangle 1572"/>
          <p:cNvSpPr>
            <a:spLocks noChangeArrowheads="1"/>
          </p:cNvSpPr>
          <p:nvPr/>
        </p:nvSpPr>
        <p:spPr bwMode="auto">
          <a:xfrm>
            <a:off x="5076825" y="3690938"/>
            <a:ext cx="238125" cy="150812"/>
          </a:xfrm>
          <a:prstGeom prst="rect">
            <a:avLst/>
          </a:prstGeom>
          <a:noFill/>
          <a:ln w="9525">
            <a:noFill/>
            <a:miter lim="800000"/>
            <a:headEnd/>
            <a:tailEnd/>
          </a:ln>
        </p:spPr>
        <p:txBody>
          <a:bodyPr/>
          <a:lstStyle/>
          <a:p>
            <a:endParaRPr lang="en-US" dirty="0"/>
          </a:p>
        </p:txBody>
      </p:sp>
      <p:sp>
        <p:nvSpPr>
          <p:cNvPr id="19540" name="Rectangle 1573"/>
          <p:cNvSpPr>
            <a:spLocks noChangeArrowheads="1"/>
          </p:cNvSpPr>
          <p:nvPr/>
        </p:nvSpPr>
        <p:spPr bwMode="auto">
          <a:xfrm>
            <a:off x="5137150" y="3698875"/>
            <a:ext cx="1190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MD</a:t>
            </a:r>
            <a:endParaRPr lang="en-US" altLang="en-US" sz="2400" b="0" dirty="0">
              <a:solidFill>
                <a:srgbClr val="000000"/>
              </a:solidFill>
            </a:endParaRPr>
          </a:p>
        </p:txBody>
      </p:sp>
      <p:sp>
        <p:nvSpPr>
          <p:cNvPr id="19541" name="Rectangle 1574"/>
          <p:cNvSpPr>
            <a:spLocks noChangeArrowheads="1"/>
          </p:cNvSpPr>
          <p:nvPr/>
        </p:nvSpPr>
        <p:spPr bwMode="black">
          <a:xfrm>
            <a:off x="5195888" y="3182938"/>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t>NY</a:t>
            </a:r>
            <a:endParaRPr lang="en-US" altLang="en-US" sz="2400" b="0" dirty="0"/>
          </a:p>
        </p:txBody>
      </p:sp>
      <p:sp>
        <p:nvSpPr>
          <p:cNvPr id="19542" name="Rectangle 1575"/>
          <p:cNvSpPr>
            <a:spLocks noChangeArrowheads="1"/>
          </p:cNvSpPr>
          <p:nvPr/>
        </p:nvSpPr>
        <p:spPr bwMode="auto">
          <a:xfrm>
            <a:off x="5302250" y="2943225"/>
            <a:ext cx="238125" cy="163513"/>
          </a:xfrm>
          <a:prstGeom prst="rect">
            <a:avLst/>
          </a:prstGeom>
          <a:noFill/>
          <a:ln w="9525">
            <a:noFill/>
            <a:miter lim="800000"/>
            <a:headEnd/>
            <a:tailEnd/>
          </a:ln>
        </p:spPr>
        <p:txBody>
          <a:bodyPr/>
          <a:lstStyle/>
          <a:p>
            <a:endParaRPr lang="en-US" dirty="0"/>
          </a:p>
        </p:txBody>
      </p:sp>
      <p:sp>
        <p:nvSpPr>
          <p:cNvPr id="19543" name="Rectangle 1577"/>
          <p:cNvSpPr>
            <a:spLocks noChangeArrowheads="1"/>
          </p:cNvSpPr>
          <p:nvPr/>
        </p:nvSpPr>
        <p:spPr bwMode="auto">
          <a:xfrm>
            <a:off x="5527675" y="2862263"/>
            <a:ext cx="236538" cy="149225"/>
          </a:xfrm>
          <a:prstGeom prst="rect">
            <a:avLst/>
          </a:prstGeom>
          <a:noFill/>
          <a:ln w="9525">
            <a:noFill/>
            <a:miter lim="800000"/>
            <a:headEnd/>
            <a:tailEnd/>
          </a:ln>
        </p:spPr>
        <p:txBody>
          <a:bodyPr/>
          <a:lstStyle/>
          <a:p>
            <a:endParaRPr lang="en-US" dirty="0"/>
          </a:p>
        </p:txBody>
      </p:sp>
      <p:sp>
        <p:nvSpPr>
          <p:cNvPr id="19544" name="Rectangle 1578"/>
          <p:cNvSpPr>
            <a:spLocks noChangeArrowheads="1"/>
          </p:cNvSpPr>
          <p:nvPr/>
        </p:nvSpPr>
        <p:spPr bwMode="auto">
          <a:xfrm>
            <a:off x="5576888" y="2868613"/>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ME</a:t>
            </a:r>
            <a:endParaRPr lang="en-US" altLang="en-US" sz="2400" b="0" dirty="0">
              <a:solidFill>
                <a:srgbClr val="000000"/>
              </a:solidFill>
            </a:endParaRPr>
          </a:p>
        </p:txBody>
      </p:sp>
      <p:sp>
        <p:nvSpPr>
          <p:cNvPr id="19545" name="Rectangle 1579"/>
          <p:cNvSpPr>
            <a:spLocks noChangeArrowheads="1"/>
          </p:cNvSpPr>
          <p:nvPr/>
        </p:nvSpPr>
        <p:spPr bwMode="auto">
          <a:xfrm>
            <a:off x="5432425" y="3071813"/>
            <a:ext cx="238125" cy="163512"/>
          </a:xfrm>
          <a:prstGeom prst="rect">
            <a:avLst/>
          </a:prstGeom>
          <a:noFill/>
          <a:ln w="9525">
            <a:noFill/>
            <a:miter lim="800000"/>
            <a:headEnd/>
            <a:tailEnd/>
          </a:ln>
        </p:spPr>
        <p:txBody>
          <a:bodyPr/>
          <a:lstStyle/>
          <a:p>
            <a:endParaRPr lang="en-US" dirty="0"/>
          </a:p>
        </p:txBody>
      </p:sp>
      <p:sp>
        <p:nvSpPr>
          <p:cNvPr id="19546" name="Rectangle 1580"/>
          <p:cNvSpPr>
            <a:spLocks noChangeArrowheads="1"/>
          </p:cNvSpPr>
          <p:nvPr/>
        </p:nvSpPr>
        <p:spPr bwMode="auto">
          <a:xfrm>
            <a:off x="5483225" y="3100388"/>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NH</a:t>
            </a:r>
            <a:endParaRPr lang="en-US" altLang="en-US" sz="2400" b="0" dirty="0">
              <a:solidFill>
                <a:srgbClr val="000000"/>
              </a:solidFill>
            </a:endParaRPr>
          </a:p>
        </p:txBody>
      </p:sp>
      <p:sp>
        <p:nvSpPr>
          <p:cNvPr id="19547" name="Rectangle 1581"/>
          <p:cNvSpPr>
            <a:spLocks noChangeArrowheads="1"/>
          </p:cNvSpPr>
          <p:nvPr/>
        </p:nvSpPr>
        <p:spPr bwMode="auto">
          <a:xfrm>
            <a:off x="5362575" y="3176588"/>
            <a:ext cx="238125" cy="152400"/>
          </a:xfrm>
          <a:prstGeom prst="rect">
            <a:avLst/>
          </a:prstGeom>
          <a:noFill/>
          <a:ln w="9525">
            <a:noFill/>
            <a:miter lim="800000"/>
            <a:headEnd/>
            <a:tailEnd/>
          </a:ln>
        </p:spPr>
        <p:txBody>
          <a:bodyPr/>
          <a:lstStyle/>
          <a:p>
            <a:pPr eaLnBrk="0" hangingPunct="0"/>
            <a:endParaRPr lang="en-US" sz="2400" b="0" dirty="0">
              <a:solidFill>
                <a:schemeClr val="bg1"/>
              </a:solidFill>
              <a:latin typeface="Times New Roman" pitchFamily="18" charset="0"/>
            </a:endParaRPr>
          </a:p>
        </p:txBody>
      </p:sp>
      <p:sp>
        <p:nvSpPr>
          <p:cNvPr id="19548" name="Rectangle 1585"/>
          <p:cNvSpPr>
            <a:spLocks noChangeArrowheads="1"/>
          </p:cNvSpPr>
          <p:nvPr/>
        </p:nvSpPr>
        <p:spPr bwMode="auto">
          <a:xfrm>
            <a:off x="5718175" y="3314700"/>
            <a:ext cx="762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RI</a:t>
            </a:r>
            <a:endParaRPr lang="en-US" altLang="en-US" sz="2400" b="0" dirty="0">
              <a:solidFill>
                <a:srgbClr val="000000"/>
              </a:solidFill>
            </a:endParaRPr>
          </a:p>
        </p:txBody>
      </p:sp>
      <p:sp>
        <p:nvSpPr>
          <p:cNvPr id="19549" name="Rectangle 1586"/>
          <p:cNvSpPr>
            <a:spLocks noChangeArrowheads="1"/>
          </p:cNvSpPr>
          <p:nvPr/>
        </p:nvSpPr>
        <p:spPr bwMode="auto">
          <a:xfrm>
            <a:off x="5564188" y="3644900"/>
            <a:ext cx="236537" cy="160338"/>
          </a:xfrm>
          <a:prstGeom prst="rect">
            <a:avLst/>
          </a:prstGeom>
          <a:noFill/>
          <a:ln w="9525">
            <a:noFill/>
            <a:miter lim="800000"/>
            <a:headEnd/>
            <a:tailEnd/>
          </a:ln>
        </p:spPr>
        <p:txBody>
          <a:bodyPr/>
          <a:lstStyle/>
          <a:p>
            <a:endParaRPr lang="en-US" dirty="0"/>
          </a:p>
        </p:txBody>
      </p:sp>
      <p:sp>
        <p:nvSpPr>
          <p:cNvPr id="19550" name="Rectangle 1587"/>
          <p:cNvSpPr>
            <a:spLocks noChangeArrowheads="1"/>
          </p:cNvSpPr>
          <p:nvPr/>
        </p:nvSpPr>
        <p:spPr bwMode="auto">
          <a:xfrm>
            <a:off x="5622925" y="3665538"/>
            <a:ext cx="1063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DE</a:t>
            </a:r>
            <a:endParaRPr lang="en-US" altLang="en-US" sz="2400" b="0" dirty="0">
              <a:solidFill>
                <a:srgbClr val="000000"/>
              </a:solidFill>
            </a:endParaRPr>
          </a:p>
        </p:txBody>
      </p:sp>
      <p:sp>
        <p:nvSpPr>
          <p:cNvPr id="19551" name="Rectangle 1588"/>
          <p:cNvSpPr>
            <a:spLocks noChangeArrowheads="1"/>
          </p:cNvSpPr>
          <p:nvPr/>
        </p:nvSpPr>
        <p:spPr bwMode="auto">
          <a:xfrm>
            <a:off x="5564188" y="3770313"/>
            <a:ext cx="236537" cy="165100"/>
          </a:xfrm>
          <a:prstGeom prst="rect">
            <a:avLst/>
          </a:prstGeom>
          <a:noFill/>
          <a:ln w="9525">
            <a:noFill/>
            <a:miter lim="800000"/>
            <a:headEnd/>
            <a:tailEnd/>
          </a:ln>
        </p:spPr>
        <p:txBody>
          <a:bodyPr/>
          <a:lstStyle/>
          <a:p>
            <a:endParaRPr lang="en-US" dirty="0"/>
          </a:p>
        </p:txBody>
      </p:sp>
      <p:sp>
        <p:nvSpPr>
          <p:cNvPr id="19552" name="Rectangle 1589"/>
          <p:cNvSpPr>
            <a:spLocks noChangeArrowheads="1"/>
          </p:cNvSpPr>
          <p:nvPr/>
        </p:nvSpPr>
        <p:spPr bwMode="auto">
          <a:xfrm>
            <a:off x="5622925" y="3794125"/>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DC</a:t>
            </a:r>
            <a:endParaRPr lang="en-US" altLang="en-US" sz="2400" b="0" dirty="0">
              <a:solidFill>
                <a:srgbClr val="000000"/>
              </a:solidFill>
            </a:endParaRPr>
          </a:p>
        </p:txBody>
      </p:sp>
      <p:sp>
        <p:nvSpPr>
          <p:cNvPr id="19553" name="Line 1590"/>
          <p:cNvSpPr>
            <a:spLocks noChangeShapeType="1"/>
          </p:cNvSpPr>
          <p:nvPr/>
        </p:nvSpPr>
        <p:spPr bwMode="auto">
          <a:xfrm>
            <a:off x="5634038" y="3317875"/>
            <a:ext cx="73025" cy="33338"/>
          </a:xfrm>
          <a:prstGeom prst="line">
            <a:avLst/>
          </a:prstGeom>
          <a:noFill/>
          <a:ln w="12700">
            <a:solidFill>
              <a:srgbClr val="000000"/>
            </a:solidFill>
            <a:round/>
            <a:headEnd/>
            <a:tailEnd/>
          </a:ln>
        </p:spPr>
        <p:txBody>
          <a:bodyPr/>
          <a:lstStyle/>
          <a:p>
            <a:endParaRPr lang="en-US" dirty="0"/>
          </a:p>
        </p:txBody>
      </p:sp>
      <p:sp>
        <p:nvSpPr>
          <p:cNvPr id="19554" name="Line 1591"/>
          <p:cNvSpPr>
            <a:spLocks noChangeShapeType="1"/>
          </p:cNvSpPr>
          <p:nvPr/>
        </p:nvSpPr>
        <p:spPr bwMode="auto">
          <a:xfrm>
            <a:off x="5505450" y="3363913"/>
            <a:ext cx="71438" cy="161925"/>
          </a:xfrm>
          <a:prstGeom prst="line">
            <a:avLst/>
          </a:prstGeom>
          <a:noFill/>
          <a:ln w="12700">
            <a:solidFill>
              <a:srgbClr val="000000"/>
            </a:solidFill>
            <a:round/>
            <a:headEnd/>
            <a:tailEnd/>
          </a:ln>
        </p:spPr>
        <p:txBody>
          <a:bodyPr/>
          <a:lstStyle/>
          <a:p>
            <a:endParaRPr lang="en-US" dirty="0"/>
          </a:p>
        </p:txBody>
      </p:sp>
      <p:sp>
        <p:nvSpPr>
          <p:cNvPr id="19555" name="Line 1592"/>
          <p:cNvSpPr>
            <a:spLocks noChangeShapeType="1"/>
          </p:cNvSpPr>
          <p:nvPr/>
        </p:nvSpPr>
        <p:spPr bwMode="auto">
          <a:xfrm>
            <a:off x="5360988" y="3748088"/>
            <a:ext cx="215900" cy="1587"/>
          </a:xfrm>
          <a:prstGeom prst="line">
            <a:avLst/>
          </a:prstGeom>
          <a:noFill/>
          <a:ln w="12700">
            <a:solidFill>
              <a:srgbClr val="000000"/>
            </a:solidFill>
            <a:round/>
            <a:headEnd/>
            <a:tailEnd/>
          </a:ln>
        </p:spPr>
        <p:txBody>
          <a:bodyPr/>
          <a:lstStyle/>
          <a:p>
            <a:endParaRPr lang="en-US" dirty="0"/>
          </a:p>
        </p:txBody>
      </p:sp>
      <p:sp>
        <p:nvSpPr>
          <p:cNvPr id="19556" name="Line 1593"/>
          <p:cNvSpPr>
            <a:spLocks noChangeShapeType="1"/>
          </p:cNvSpPr>
          <p:nvPr/>
        </p:nvSpPr>
        <p:spPr bwMode="auto">
          <a:xfrm>
            <a:off x="5183188" y="3841750"/>
            <a:ext cx="393700" cy="3175"/>
          </a:xfrm>
          <a:prstGeom prst="line">
            <a:avLst/>
          </a:prstGeom>
          <a:noFill/>
          <a:ln w="12700">
            <a:solidFill>
              <a:srgbClr val="000000"/>
            </a:solidFill>
            <a:round/>
            <a:headEnd/>
            <a:tailEnd/>
          </a:ln>
        </p:spPr>
        <p:txBody>
          <a:bodyPr/>
          <a:lstStyle/>
          <a:p>
            <a:endParaRPr lang="en-US" dirty="0"/>
          </a:p>
        </p:txBody>
      </p:sp>
      <p:sp>
        <p:nvSpPr>
          <p:cNvPr id="19557" name="Rectangle 1595"/>
          <p:cNvSpPr>
            <a:spLocks noChangeArrowheads="1"/>
          </p:cNvSpPr>
          <p:nvPr/>
        </p:nvSpPr>
        <p:spPr bwMode="auto">
          <a:xfrm>
            <a:off x="5476875" y="5492750"/>
            <a:ext cx="234950" cy="92075"/>
          </a:xfrm>
          <a:prstGeom prst="rect">
            <a:avLst/>
          </a:prstGeom>
          <a:noFill/>
          <a:ln w="9525">
            <a:noFill/>
            <a:miter lim="800000"/>
            <a:headEnd/>
            <a:tailEnd/>
          </a:ln>
        </p:spPr>
        <p:txBody>
          <a:bodyPr lIns="0" tIns="0" rIns="0" bIns="0">
            <a:spAutoFit/>
          </a:bodyPr>
          <a:lstStyle/>
          <a:p>
            <a:pPr algn="ctr" eaLnBrk="0" hangingPunct="0"/>
            <a:r>
              <a:rPr lang="en-US" altLang="en-US" sz="600" b="0" dirty="0"/>
              <a:t>PR</a:t>
            </a:r>
          </a:p>
        </p:txBody>
      </p:sp>
      <p:sp>
        <p:nvSpPr>
          <p:cNvPr id="19582" name="Freeform 1594"/>
          <p:cNvSpPr>
            <a:spLocks/>
          </p:cNvSpPr>
          <p:nvPr/>
        </p:nvSpPr>
        <p:spPr bwMode="auto">
          <a:xfrm>
            <a:off x="5464175" y="5457825"/>
            <a:ext cx="319088" cy="142875"/>
          </a:xfrm>
          <a:custGeom>
            <a:avLst/>
            <a:gdLst>
              <a:gd name="T0" fmla="*/ 0 w 3418"/>
              <a:gd name="T1" fmla="*/ 0 h 1367"/>
              <a:gd name="T2" fmla="*/ 0 w 3418"/>
              <a:gd name="T3" fmla="*/ 0 h 1367"/>
              <a:gd name="T4" fmla="*/ 0 w 3418"/>
              <a:gd name="T5" fmla="*/ 0 h 1367"/>
              <a:gd name="T6" fmla="*/ 0 w 3418"/>
              <a:gd name="T7" fmla="*/ 0 h 1367"/>
              <a:gd name="T8" fmla="*/ 0 w 3418"/>
              <a:gd name="T9" fmla="*/ 0 h 1367"/>
              <a:gd name="T10" fmla="*/ 0 w 3418"/>
              <a:gd name="T11" fmla="*/ 0 h 1367"/>
              <a:gd name="T12" fmla="*/ 0 w 3418"/>
              <a:gd name="T13" fmla="*/ 0 h 1367"/>
              <a:gd name="T14" fmla="*/ 0 w 3418"/>
              <a:gd name="T15" fmla="*/ 0 h 1367"/>
              <a:gd name="T16" fmla="*/ 0 w 3418"/>
              <a:gd name="T17" fmla="*/ 0 h 1367"/>
              <a:gd name="T18" fmla="*/ 0 w 3418"/>
              <a:gd name="T19" fmla="*/ 0 h 1367"/>
              <a:gd name="T20" fmla="*/ 0 w 3418"/>
              <a:gd name="T21" fmla="*/ 0 h 1367"/>
              <a:gd name="T22" fmla="*/ 0 w 3418"/>
              <a:gd name="T23" fmla="*/ 0 h 1367"/>
              <a:gd name="T24" fmla="*/ 0 w 3418"/>
              <a:gd name="T25" fmla="*/ 0 h 1367"/>
              <a:gd name="T26" fmla="*/ 0 w 3418"/>
              <a:gd name="T27" fmla="*/ 0 h 1367"/>
              <a:gd name="T28" fmla="*/ 0 w 3418"/>
              <a:gd name="T29" fmla="*/ 0 h 1367"/>
              <a:gd name="T30" fmla="*/ 0 w 3418"/>
              <a:gd name="T31" fmla="*/ 0 h 1367"/>
              <a:gd name="T32" fmla="*/ 0 w 3418"/>
              <a:gd name="T33" fmla="*/ 0 h 1367"/>
              <a:gd name="T34" fmla="*/ 0 w 3418"/>
              <a:gd name="T35" fmla="*/ 0 h 1367"/>
              <a:gd name="T36" fmla="*/ 0 w 3418"/>
              <a:gd name="T37" fmla="*/ 0 h 1367"/>
              <a:gd name="T38" fmla="*/ 0 w 3418"/>
              <a:gd name="T39" fmla="*/ 0 h 1367"/>
              <a:gd name="T40" fmla="*/ 0 w 3418"/>
              <a:gd name="T41" fmla="*/ 0 h 1367"/>
              <a:gd name="T42" fmla="*/ 0 w 3418"/>
              <a:gd name="T43" fmla="*/ 0 h 1367"/>
              <a:gd name="T44" fmla="*/ 0 w 3418"/>
              <a:gd name="T45" fmla="*/ 0 h 1367"/>
              <a:gd name="T46" fmla="*/ 0 w 3418"/>
              <a:gd name="T47" fmla="*/ 0 h 1367"/>
              <a:gd name="T48" fmla="*/ 0 w 3418"/>
              <a:gd name="T49" fmla="*/ 0 h 1367"/>
              <a:gd name="T50" fmla="*/ 0 w 3418"/>
              <a:gd name="T51" fmla="*/ 0 h 1367"/>
              <a:gd name="T52" fmla="*/ 0 w 3418"/>
              <a:gd name="T53" fmla="*/ 0 h 1367"/>
              <a:gd name="T54" fmla="*/ 0 w 3418"/>
              <a:gd name="T55" fmla="*/ 0 h 1367"/>
              <a:gd name="T56" fmla="*/ 0 w 3418"/>
              <a:gd name="T57" fmla="*/ 0 h 1367"/>
              <a:gd name="T58" fmla="*/ 0 w 3418"/>
              <a:gd name="T59" fmla="*/ 0 h 1367"/>
              <a:gd name="T60" fmla="*/ 0 w 3418"/>
              <a:gd name="T61" fmla="*/ 0 h 1367"/>
              <a:gd name="T62" fmla="*/ 0 w 3418"/>
              <a:gd name="T63" fmla="*/ 0 h 1367"/>
              <a:gd name="T64" fmla="*/ 0 w 3418"/>
              <a:gd name="T65" fmla="*/ 0 h 1367"/>
              <a:gd name="T66" fmla="*/ 0 w 3418"/>
              <a:gd name="T67" fmla="*/ 0 h 1367"/>
              <a:gd name="T68" fmla="*/ 0 w 3418"/>
              <a:gd name="T69" fmla="*/ 0 h 1367"/>
              <a:gd name="T70" fmla="*/ 0 w 3418"/>
              <a:gd name="T71" fmla="*/ 0 h 1367"/>
              <a:gd name="T72" fmla="*/ 0 w 3418"/>
              <a:gd name="T73" fmla="*/ 0 h 1367"/>
              <a:gd name="T74" fmla="*/ 0 w 3418"/>
              <a:gd name="T75" fmla="*/ 0 h 1367"/>
              <a:gd name="T76" fmla="*/ 0 w 3418"/>
              <a:gd name="T77" fmla="*/ 0 h 1367"/>
              <a:gd name="T78" fmla="*/ 0 w 3418"/>
              <a:gd name="T79" fmla="*/ 0 h 1367"/>
              <a:gd name="T80" fmla="*/ 0 w 3418"/>
              <a:gd name="T81" fmla="*/ 0 h 1367"/>
              <a:gd name="T82" fmla="*/ 0 w 3418"/>
              <a:gd name="T83" fmla="*/ 0 h 1367"/>
              <a:gd name="T84" fmla="*/ 0 w 3418"/>
              <a:gd name="T85" fmla="*/ 0 h 1367"/>
              <a:gd name="T86" fmla="*/ 0 w 3418"/>
              <a:gd name="T87" fmla="*/ 0 h 1367"/>
              <a:gd name="T88" fmla="*/ 0 w 3418"/>
              <a:gd name="T89" fmla="*/ 0 h 1367"/>
              <a:gd name="T90" fmla="*/ 0 w 3418"/>
              <a:gd name="T91" fmla="*/ 0 h 1367"/>
              <a:gd name="T92" fmla="*/ 0 w 3418"/>
              <a:gd name="T93" fmla="*/ 0 h 1367"/>
              <a:gd name="T94" fmla="*/ 0 w 3418"/>
              <a:gd name="T95" fmla="*/ 0 h 1367"/>
              <a:gd name="T96" fmla="*/ 0 w 3418"/>
              <a:gd name="T97" fmla="*/ 0 h 1367"/>
              <a:gd name="T98" fmla="*/ 0 w 3418"/>
              <a:gd name="T99" fmla="*/ 0 h 1367"/>
              <a:gd name="T100" fmla="*/ 0 w 3418"/>
              <a:gd name="T101" fmla="*/ 0 h 1367"/>
              <a:gd name="T102" fmla="*/ 0 w 3418"/>
              <a:gd name="T103" fmla="*/ 0 h 1367"/>
              <a:gd name="T104" fmla="*/ 0 w 3418"/>
              <a:gd name="T105" fmla="*/ 0 h 1367"/>
              <a:gd name="T106" fmla="*/ 0 w 3418"/>
              <a:gd name="T107" fmla="*/ 0 h 1367"/>
              <a:gd name="T108" fmla="*/ 0 w 3418"/>
              <a:gd name="T109" fmla="*/ 0 h 1367"/>
              <a:gd name="T110" fmla="*/ 0 w 3418"/>
              <a:gd name="T111" fmla="*/ 0 h 1367"/>
              <a:gd name="T112" fmla="*/ 0 w 3418"/>
              <a:gd name="T113" fmla="*/ 0 h 1367"/>
              <a:gd name="T114" fmla="*/ 0 w 3418"/>
              <a:gd name="T115" fmla="*/ 0 h 1367"/>
              <a:gd name="T116" fmla="*/ 0 w 3418"/>
              <a:gd name="T117" fmla="*/ 0 h 1367"/>
              <a:gd name="T118" fmla="*/ 0 w 3418"/>
              <a:gd name="T119" fmla="*/ 0 h 13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18"/>
              <a:gd name="T181" fmla="*/ 0 h 1367"/>
              <a:gd name="T182" fmla="*/ 3418 w 3418"/>
              <a:gd name="T183" fmla="*/ 1367 h 136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18" h="1367">
                <a:moveTo>
                  <a:pt x="229" y="0"/>
                </a:moveTo>
                <a:lnTo>
                  <a:pt x="519" y="21"/>
                </a:lnTo>
                <a:lnTo>
                  <a:pt x="656" y="83"/>
                </a:lnTo>
                <a:lnTo>
                  <a:pt x="760" y="104"/>
                </a:lnTo>
                <a:lnTo>
                  <a:pt x="912" y="41"/>
                </a:lnTo>
                <a:lnTo>
                  <a:pt x="1056" y="97"/>
                </a:lnTo>
                <a:lnTo>
                  <a:pt x="1146" y="97"/>
                </a:lnTo>
                <a:lnTo>
                  <a:pt x="1248" y="76"/>
                </a:lnTo>
                <a:lnTo>
                  <a:pt x="1359" y="104"/>
                </a:lnTo>
                <a:lnTo>
                  <a:pt x="1628" y="132"/>
                </a:lnTo>
                <a:lnTo>
                  <a:pt x="1745" y="104"/>
                </a:lnTo>
                <a:lnTo>
                  <a:pt x="1882" y="159"/>
                </a:lnTo>
                <a:lnTo>
                  <a:pt x="2013" y="215"/>
                </a:lnTo>
                <a:lnTo>
                  <a:pt x="2055" y="222"/>
                </a:lnTo>
                <a:lnTo>
                  <a:pt x="2185" y="202"/>
                </a:lnTo>
                <a:lnTo>
                  <a:pt x="2212" y="174"/>
                </a:lnTo>
                <a:lnTo>
                  <a:pt x="2261" y="270"/>
                </a:lnTo>
                <a:lnTo>
                  <a:pt x="2323" y="257"/>
                </a:lnTo>
                <a:lnTo>
                  <a:pt x="2350" y="285"/>
                </a:lnTo>
                <a:lnTo>
                  <a:pt x="2385" y="285"/>
                </a:lnTo>
                <a:lnTo>
                  <a:pt x="2405" y="320"/>
                </a:lnTo>
                <a:lnTo>
                  <a:pt x="2405" y="341"/>
                </a:lnTo>
                <a:lnTo>
                  <a:pt x="2419" y="349"/>
                </a:lnTo>
                <a:lnTo>
                  <a:pt x="2433" y="362"/>
                </a:lnTo>
                <a:lnTo>
                  <a:pt x="2446" y="362"/>
                </a:lnTo>
                <a:lnTo>
                  <a:pt x="2460" y="362"/>
                </a:lnTo>
                <a:lnTo>
                  <a:pt x="2474" y="356"/>
                </a:lnTo>
                <a:lnTo>
                  <a:pt x="2474" y="341"/>
                </a:lnTo>
                <a:lnTo>
                  <a:pt x="2474" y="327"/>
                </a:lnTo>
                <a:lnTo>
                  <a:pt x="2467" y="313"/>
                </a:lnTo>
                <a:lnTo>
                  <a:pt x="2453" y="313"/>
                </a:lnTo>
                <a:lnTo>
                  <a:pt x="2440" y="305"/>
                </a:lnTo>
                <a:lnTo>
                  <a:pt x="2426" y="299"/>
                </a:lnTo>
                <a:lnTo>
                  <a:pt x="2419" y="285"/>
                </a:lnTo>
                <a:lnTo>
                  <a:pt x="2405" y="278"/>
                </a:lnTo>
                <a:lnTo>
                  <a:pt x="2398" y="264"/>
                </a:lnTo>
                <a:lnTo>
                  <a:pt x="2391" y="250"/>
                </a:lnTo>
                <a:lnTo>
                  <a:pt x="2385" y="237"/>
                </a:lnTo>
                <a:lnTo>
                  <a:pt x="2371" y="229"/>
                </a:lnTo>
                <a:lnTo>
                  <a:pt x="2371" y="215"/>
                </a:lnTo>
                <a:lnTo>
                  <a:pt x="2385" y="202"/>
                </a:lnTo>
                <a:lnTo>
                  <a:pt x="2398" y="202"/>
                </a:lnTo>
                <a:lnTo>
                  <a:pt x="2412" y="202"/>
                </a:lnTo>
                <a:lnTo>
                  <a:pt x="2426" y="209"/>
                </a:lnTo>
                <a:lnTo>
                  <a:pt x="2440" y="215"/>
                </a:lnTo>
                <a:lnTo>
                  <a:pt x="2453" y="222"/>
                </a:lnTo>
                <a:lnTo>
                  <a:pt x="2467" y="229"/>
                </a:lnTo>
                <a:lnTo>
                  <a:pt x="2481" y="237"/>
                </a:lnTo>
                <a:lnTo>
                  <a:pt x="2495" y="237"/>
                </a:lnTo>
                <a:lnTo>
                  <a:pt x="2508" y="237"/>
                </a:lnTo>
                <a:lnTo>
                  <a:pt x="2522" y="237"/>
                </a:lnTo>
                <a:lnTo>
                  <a:pt x="2535" y="237"/>
                </a:lnTo>
                <a:lnTo>
                  <a:pt x="2550" y="237"/>
                </a:lnTo>
                <a:lnTo>
                  <a:pt x="2564" y="229"/>
                </a:lnTo>
                <a:lnTo>
                  <a:pt x="2578" y="229"/>
                </a:lnTo>
                <a:lnTo>
                  <a:pt x="2592" y="222"/>
                </a:lnTo>
                <a:lnTo>
                  <a:pt x="2606" y="215"/>
                </a:lnTo>
                <a:lnTo>
                  <a:pt x="2620" y="209"/>
                </a:lnTo>
                <a:lnTo>
                  <a:pt x="2633" y="209"/>
                </a:lnTo>
                <a:lnTo>
                  <a:pt x="2647" y="209"/>
                </a:lnTo>
                <a:lnTo>
                  <a:pt x="2660" y="209"/>
                </a:lnTo>
                <a:lnTo>
                  <a:pt x="2668" y="222"/>
                </a:lnTo>
                <a:lnTo>
                  <a:pt x="2675" y="237"/>
                </a:lnTo>
                <a:lnTo>
                  <a:pt x="2682" y="250"/>
                </a:lnTo>
                <a:lnTo>
                  <a:pt x="2688" y="264"/>
                </a:lnTo>
                <a:lnTo>
                  <a:pt x="2702" y="264"/>
                </a:lnTo>
                <a:lnTo>
                  <a:pt x="2716" y="264"/>
                </a:lnTo>
                <a:lnTo>
                  <a:pt x="2730" y="264"/>
                </a:lnTo>
                <a:lnTo>
                  <a:pt x="2744" y="264"/>
                </a:lnTo>
                <a:lnTo>
                  <a:pt x="2757" y="264"/>
                </a:lnTo>
                <a:lnTo>
                  <a:pt x="2771" y="264"/>
                </a:lnTo>
                <a:lnTo>
                  <a:pt x="2784" y="264"/>
                </a:lnTo>
                <a:lnTo>
                  <a:pt x="2799" y="278"/>
                </a:lnTo>
                <a:lnTo>
                  <a:pt x="2812" y="285"/>
                </a:lnTo>
                <a:lnTo>
                  <a:pt x="2826" y="292"/>
                </a:lnTo>
                <a:lnTo>
                  <a:pt x="2839" y="292"/>
                </a:lnTo>
                <a:lnTo>
                  <a:pt x="2854" y="292"/>
                </a:lnTo>
                <a:lnTo>
                  <a:pt x="2867" y="299"/>
                </a:lnTo>
                <a:lnTo>
                  <a:pt x="2881" y="299"/>
                </a:lnTo>
                <a:lnTo>
                  <a:pt x="2895" y="305"/>
                </a:lnTo>
                <a:lnTo>
                  <a:pt x="2909" y="313"/>
                </a:lnTo>
                <a:lnTo>
                  <a:pt x="2923" y="320"/>
                </a:lnTo>
                <a:lnTo>
                  <a:pt x="2936" y="320"/>
                </a:lnTo>
                <a:lnTo>
                  <a:pt x="2950" y="320"/>
                </a:lnTo>
                <a:lnTo>
                  <a:pt x="2963" y="320"/>
                </a:lnTo>
                <a:lnTo>
                  <a:pt x="2978" y="327"/>
                </a:lnTo>
                <a:lnTo>
                  <a:pt x="2991" y="333"/>
                </a:lnTo>
                <a:lnTo>
                  <a:pt x="3005" y="333"/>
                </a:lnTo>
                <a:lnTo>
                  <a:pt x="3018" y="333"/>
                </a:lnTo>
                <a:lnTo>
                  <a:pt x="3033" y="341"/>
                </a:lnTo>
                <a:lnTo>
                  <a:pt x="3047" y="341"/>
                </a:lnTo>
                <a:lnTo>
                  <a:pt x="3060" y="349"/>
                </a:lnTo>
                <a:lnTo>
                  <a:pt x="3074" y="349"/>
                </a:lnTo>
                <a:lnTo>
                  <a:pt x="3087" y="356"/>
                </a:lnTo>
                <a:lnTo>
                  <a:pt x="3102" y="356"/>
                </a:lnTo>
                <a:lnTo>
                  <a:pt x="3115" y="362"/>
                </a:lnTo>
                <a:lnTo>
                  <a:pt x="3129" y="369"/>
                </a:lnTo>
                <a:lnTo>
                  <a:pt x="3142" y="376"/>
                </a:lnTo>
                <a:lnTo>
                  <a:pt x="3157" y="376"/>
                </a:lnTo>
                <a:lnTo>
                  <a:pt x="3170" y="376"/>
                </a:lnTo>
                <a:lnTo>
                  <a:pt x="3184" y="383"/>
                </a:lnTo>
                <a:lnTo>
                  <a:pt x="3198" y="383"/>
                </a:lnTo>
                <a:lnTo>
                  <a:pt x="3211" y="383"/>
                </a:lnTo>
                <a:lnTo>
                  <a:pt x="3226" y="391"/>
                </a:lnTo>
                <a:lnTo>
                  <a:pt x="3239" y="391"/>
                </a:lnTo>
                <a:lnTo>
                  <a:pt x="3253" y="391"/>
                </a:lnTo>
                <a:lnTo>
                  <a:pt x="3266" y="397"/>
                </a:lnTo>
                <a:lnTo>
                  <a:pt x="3281" y="397"/>
                </a:lnTo>
                <a:lnTo>
                  <a:pt x="3294" y="397"/>
                </a:lnTo>
                <a:lnTo>
                  <a:pt x="3308" y="397"/>
                </a:lnTo>
                <a:lnTo>
                  <a:pt x="3321" y="397"/>
                </a:lnTo>
                <a:lnTo>
                  <a:pt x="3335" y="397"/>
                </a:lnTo>
                <a:lnTo>
                  <a:pt x="3349" y="397"/>
                </a:lnTo>
                <a:lnTo>
                  <a:pt x="3363" y="397"/>
                </a:lnTo>
                <a:lnTo>
                  <a:pt x="3377" y="397"/>
                </a:lnTo>
                <a:lnTo>
                  <a:pt x="3390" y="404"/>
                </a:lnTo>
                <a:lnTo>
                  <a:pt x="3405" y="411"/>
                </a:lnTo>
                <a:lnTo>
                  <a:pt x="3418" y="425"/>
                </a:lnTo>
                <a:lnTo>
                  <a:pt x="3418" y="439"/>
                </a:lnTo>
                <a:lnTo>
                  <a:pt x="3418" y="452"/>
                </a:lnTo>
                <a:lnTo>
                  <a:pt x="3411" y="467"/>
                </a:lnTo>
                <a:lnTo>
                  <a:pt x="3405" y="480"/>
                </a:lnTo>
                <a:lnTo>
                  <a:pt x="3397" y="494"/>
                </a:lnTo>
                <a:lnTo>
                  <a:pt x="3383" y="509"/>
                </a:lnTo>
                <a:lnTo>
                  <a:pt x="3383" y="522"/>
                </a:lnTo>
                <a:lnTo>
                  <a:pt x="3377" y="537"/>
                </a:lnTo>
                <a:lnTo>
                  <a:pt x="3377" y="550"/>
                </a:lnTo>
                <a:lnTo>
                  <a:pt x="3377" y="564"/>
                </a:lnTo>
                <a:lnTo>
                  <a:pt x="3377" y="578"/>
                </a:lnTo>
                <a:lnTo>
                  <a:pt x="3377" y="592"/>
                </a:lnTo>
                <a:lnTo>
                  <a:pt x="3377" y="605"/>
                </a:lnTo>
                <a:lnTo>
                  <a:pt x="3377" y="620"/>
                </a:lnTo>
                <a:lnTo>
                  <a:pt x="3377" y="633"/>
                </a:lnTo>
                <a:lnTo>
                  <a:pt x="3383" y="648"/>
                </a:lnTo>
                <a:lnTo>
                  <a:pt x="3390" y="661"/>
                </a:lnTo>
                <a:lnTo>
                  <a:pt x="3397" y="675"/>
                </a:lnTo>
                <a:lnTo>
                  <a:pt x="3402" y="694"/>
                </a:lnTo>
                <a:lnTo>
                  <a:pt x="3405" y="722"/>
                </a:lnTo>
                <a:lnTo>
                  <a:pt x="3390" y="756"/>
                </a:lnTo>
                <a:lnTo>
                  <a:pt x="3335" y="727"/>
                </a:lnTo>
                <a:lnTo>
                  <a:pt x="3333" y="749"/>
                </a:lnTo>
                <a:lnTo>
                  <a:pt x="3345" y="775"/>
                </a:lnTo>
                <a:lnTo>
                  <a:pt x="3352" y="808"/>
                </a:lnTo>
                <a:lnTo>
                  <a:pt x="3317" y="828"/>
                </a:lnTo>
                <a:lnTo>
                  <a:pt x="3246" y="865"/>
                </a:lnTo>
                <a:lnTo>
                  <a:pt x="3213" y="865"/>
                </a:lnTo>
                <a:lnTo>
                  <a:pt x="3151" y="895"/>
                </a:lnTo>
                <a:lnTo>
                  <a:pt x="3071" y="976"/>
                </a:lnTo>
                <a:lnTo>
                  <a:pt x="3067" y="1007"/>
                </a:lnTo>
                <a:lnTo>
                  <a:pt x="3042" y="1031"/>
                </a:lnTo>
                <a:lnTo>
                  <a:pt x="3044" y="1064"/>
                </a:lnTo>
                <a:lnTo>
                  <a:pt x="2989" y="1119"/>
                </a:lnTo>
                <a:lnTo>
                  <a:pt x="2932" y="1145"/>
                </a:lnTo>
                <a:lnTo>
                  <a:pt x="2881" y="1138"/>
                </a:lnTo>
                <a:lnTo>
                  <a:pt x="2844" y="1156"/>
                </a:lnTo>
                <a:lnTo>
                  <a:pt x="2852" y="1191"/>
                </a:lnTo>
                <a:lnTo>
                  <a:pt x="2828" y="1241"/>
                </a:lnTo>
                <a:lnTo>
                  <a:pt x="2792" y="1241"/>
                </a:lnTo>
                <a:lnTo>
                  <a:pt x="2746" y="1267"/>
                </a:lnTo>
                <a:lnTo>
                  <a:pt x="2688" y="1265"/>
                </a:lnTo>
                <a:lnTo>
                  <a:pt x="2668" y="1281"/>
                </a:lnTo>
                <a:lnTo>
                  <a:pt x="2499" y="1284"/>
                </a:lnTo>
                <a:lnTo>
                  <a:pt x="2446" y="1309"/>
                </a:lnTo>
                <a:lnTo>
                  <a:pt x="2385" y="1309"/>
                </a:lnTo>
                <a:lnTo>
                  <a:pt x="2354" y="1326"/>
                </a:lnTo>
                <a:lnTo>
                  <a:pt x="2329" y="1323"/>
                </a:lnTo>
                <a:lnTo>
                  <a:pt x="2247" y="1367"/>
                </a:lnTo>
                <a:lnTo>
                  <a:pt x="2159" y="1367"/>
                </a:lnTo>
                <a:lnTo>
                  <a:pt x="2135" y="1337"/>
                </a:lnTo>
                <a:lnTo>
                  <a:pt x="2082" y="1337"/>
                </a:lnTo>
                <a:lnTo>
                  <a:pt x="2057" y="1351"/>
                </a:lnTo>
                <a:lnTo>
                  <a:pt x="1969" y="1355"/>
                </a:lnTo>
                <a:lnTo>
                  <a:pt x="1880" y="1304"/>
                </a:lnTo>
                <a:lnTo>
                  <a:pt x="1861" y="1281"/>
                </a:lnTo>
                <a:lnTo>
                  <a:pt x="1807" y="1281"/>
                </a:lnTo>
                <a:lnTo>
                  <a:pt x="1758" y="1309"/>
                </a:lnTo>
                <a:lnTo>
                  <a:pt x="1726" y="1307"/>
                </a:lnTo>
                <a:lnTo>
                  <a:pt x="1696" y="1328"/>
                </a:lnTo>
                <a:lnTo>
                  <a:pt x="1637" y="1328"/>
                </a:lnTo>
                <a:lnTo>
                  <a:pt x="1628" y="1298"/>
                </a:lnTo>
                <a:lnTo>
                  <a:pt x="1595" y="1267"/>
                </a:lnTo>
                <a:lnTo>
                  <a:pt x="1584" y="1241"/>
                </a:lnTo>
                <a:lnTo>
                  <a:pt x="1564" y="1226"/>
                </a:lnTo>
                <a:lnTo>
                  <a:pt x="1531" y="1226"/>
                </a:lnTo>
                <a:lnTo>
                  <a:pt x="1478" y="1254"/>
                </a:lnTo>
                <a:lnTo>
                  <a:pt x="1446" y="1254"/>
                </a:lnTo>
                <a:lnTo>
                  <a:pt x="1423" y="1267"/>
                </a:lnTo>
                <a:lnTo>
                  <a:pt x="1393" y="1267"/>
                </a:lnTo>
                <a:lnTo>
                  <a:pt x="1370" y="1279"/>
                </a:lnTo>
                <a:lnTo>
                  <a:pt x="1252" y="1284"/>
                </a:lnTo>
                <a:lnTo>
                  <a:pt x="1196" y="1256"/>
                </a:lnTo>
                <a:lnTo>
                  <a:pt x="1058" y="1254"/>
                </a:lnTo>
                <a:lnTo>
                  <a:pt x="1031" y="1228"/>
                </a:lnTo>
                <a:lnTo>
                  <a:pt x="953" y="1228"/>
                </a:lnTo>
                <a:lnTo>
                  <a:pt x="923" y="1212"/>
                </a:lnTo>
                <a:lnTo>
                  <a:pt x="896" y="1217"/>
                </a:lnTo>
                <a:lnTo>
                  <a:pt x="872" y="1226"/>
                </a:lnTo>
                <a:lnTo>
                  <a:pt x="861" y="1261"/>
                </a:lnTo>
                <a:lnTo>
                  <a:pt x="780" y="1302"/>
                </a:lnTo>
                <a:lnTo>
                  <a:pt x="690" y="1298"/>
                </a:lnTo>
                <a:lnTo>
                  <a:pt x="665" y="1313"/>
                </a:lnTo>
                <a:lnTo>
                  <a:pt x="603" y="1313"/>
                </a:lnTo>
                <a:lnTo>
                  <a:pt x="550" y="1289"/>
                </a:lnTo>
                <a:lnTo>
                  <a:pt x="521" y="1289"/>
                </a:lnTo>
                <a:lnTo>
                  <a:pt x="495" y="1270"/>
                </a:lnTo>
                <a:lnTo>
                  <a:pt x="411" y="1272"/>
                </a:lnTo>
                <a:lnTo>
                  <a:pt x="385" y="1256"/>
                </a:lnTo>
                <a:lnTo>
                  <a:pt x="305" y="1254"/>
                </a:lnTo>
                <a:lnTo>
                  <a:pt x="247" y="1286"/>
                </a:lnTo>
                <a:lnTo>
                  <a:pt x="85" y="1281"/>
                </a:lnTo>
                <a:lnTo>
                  <a:pt x="79" y="1251"/>
                </a:lnTo>
                <a:lnTo>
                  <a:pt x="52" y="1254"/>
                </a:lnTo>
                <a:lnTo>
                  <a:pt x="52" y="1202"/>
                </a:lnTo>
                <a:lnTo>
                  <a:pt x="68" y="1177"/>
                </a:lnTo>
                <a:lnTo>
                  <a:pt x="99" y="1142"/>
                </a:lnTo>
                <a:lnTo>
                  <a:pt x="123" y="1145"/>
                </a:lnTo>
                <a:lnTo>
                  <a:pt x="112" y="1117"/>
                </a:lnTo>
                <a:lnTo>
                  <a:pt x="83" y="1103"/>
                </a:lnTo>
                <a:lnTo>
                  <a:pt x="83" y="1020"/>
                </a:lnTo>
                <a:lnTo>
                  <a:pt x="110" y="995"/>
                </a:lnTo>
                <a:lnTo>
                  <a:pt x="110" y="912"/>
                </a:lnTo>
                <a:lnTo>
                  <a:pt x="139" y="849"/>
                </a:lnTo>
                <a:lnTo>
                  <a:pt x="135" y="742"/>
                </a:lnTo>
                <a:lnTo>
                  <a:pt x="170" y="724"/>
                </a:lnTo>
                <a:lnTo>
                  <a:pt x="170" y="648"/>
                </a:lnTo>
                <a:lnTo>
                  <a:pt x="137" y="605"/>
                </a:lnTo>
                <a:lnTo>
                  <a:pt x="139" y="537"/>
                </a:lnTo>
                <a:lnTo>
                  <a:pt x="123" y="506"/>
                </a:lnTo>
                <a:lnTo>
                  <a:pt x="126" y="469"/>
                </a:lnTo>
                <a:lnTo>
                  <a:pt x="112" y="446"/>
                </a:lnTo>
                <a:lnTo>
                  <a:pt x="25" y="446"/>
                </a:lnTo>
                <a:lnTo>
                  <a:pt x="15" y="423"/>
                </a:lnTo>
                <a:lnTo>
                  <a:pt x="13" y="393"/>
                </a:lnTo>
                <a:lnTo>
                  <a:pt x="0" y="353"/>
                </a:lnTo>
                <a:lnTo>
                  <a:pt x="0" y="311"/>
                </a:lnTo>
                <a:lnTo>
                  <a:pt x="55" y="280"/>
                </a:lnTo>
                <a:lnTo>
                  <a:pt x="79" y="283"/>
                </a:lnTo>
                <a:lnTo>
                  <a:pt x="112" y="270"/>
                </a:lnTo>
                <a:lnTo>
                  <a:pt x="145" y="268"/>
                </a:lnTo>
                <a:lnTo>
                  <a:pt x="181" y="250"/>
                </a:lnTo>
                <a:lnTo>
                  <a:pt x="179" y="83"/>
                </a:lnTo>
                <a:lnTo>
                  <a:pt x="229" y="0"/>
                </a:lnTo>
                <a:close/>
              </a:path>
            </a:pathLst>
          </a:custGeom>
          <a:solidFill>
            <a:srgbClr val="95D6F3"/>
          </a:solidFill>
          <a:ln w="9525" cmpd="sng">
            <a:solidFill>
              <a:srgbClr val="000000"/>
            </a:solidFill>
            <a:prstDash val="solid"/>
            <a:round/>
            <a:headEnd/>
            <a:tailEnd/>
          </a:ln>
        </p:spPr>
        <p:txBody>
          <a:bodyPr/>
          <a:lstStyle/>
          <a:p>
            <a:endParaRPr lang="en-US" dirty="0"/>
          </a:p>
        </p:txBody>
      </p:sp>
      <p:sp>
        <p:nvSpPr>
          <p:cNvPr id="19584" name="Text Box 255"/>
          <p:cNvSpPr txBox="1">
            <a:spLocks noChangeArrowheads="1"/>
          </p:cNvSpPr>
          <p:nvPr/>
        </p:nvSpPr>
        <p:spPr bwMode="auto">
          <a:xfrm>
            <a:off x="6257925" y="1492250"/>
            <a:ext cx="2701925" cy="4431983"/>
          </a:xfrm>
          <a:prstGeom prst="rect">
            <a:avLst/>
          </a:prstGeom>
          <a:noFill/>
          <a:ln w="12700">
            <a:noFill/>
            <a:miter lim="800000"/>
            <a:headEnd/>
            <a:tailEnd/>
          </a:ln>
        </p:spPr>
        <p:txBody>
          <a:bodyPr wrap="square">
            <a:spAutoFit/>
          </a:bodyPr>
          <a:lstStyle/>
          <a:p>
            <a:pPr marL="171450" indent="-171450" eaLnBrk="0" hangingPunct="0">
              <a:buClr>
                <a:srgbClr val="417191"/>
              </a:buClr>
              <a:buFontTx/>
              <a:buChar char="•"/>
            </a:pPr>
            <a:r>
              <a:rPr lang="en-US" sz="1300" b="0" dirty="0">
                <a:latin typeface="Arial" pitchFamily="34" charset="0"/>
                <a:cs typeface="Arial" pitchFamily="34" charset="0"/>
              </a:rPr>
              <a:t>Alabama</a:t>
            </a:r>
          </a:p>
          <a:p>
            <a:pPr marL="171450" indent="-171450" eaLnBrk="0" hangingPunct="0">
              <a:buClr>
                <a:srgbClr val="417191"/>
              </a:buClr>
              <a:buFontTx/>
              <a:buChar char="•"/>
            </a:pPr>
            <a:r>
              <a:rPr lang="en-US" sz="1300" b="0" dirty="0">
                <a:latin typeface="Arial" pitchFamily="34" charset="0"/>
                <a:cs typeface="Arial" pitchFamily="34" charset="0"/>
              </a:rPr>
              <a:t>Arizona</a:t>
            </a:r>
          </a:p>
          <a:p>
            <a:pPr marL="171450" indent="-171450" eaLnBrk="0" hangingPunct="0">
              <a:buClr>
                <a:srgbClr val="417191"/>
              </a:buClr>
              <a:buFontTx/>
              <a:buChar char="•"/>
            </a:pPr>
            <a:r>
              <a:rPr lang="en-US" sz="1300" b="0" dirty="0">
                <a:latin typeface="Arial" pitchFamily="34" charset="0"/>
                <a:cs typeface="Arial" pitchFamily="34" charset="0"/>
              </a:rPr>
              <a:t>Arkansas</a:t>
            </a:r>
          </a:p>
          <a:p>
            <a:pPr marL="171450" indent="-171450" eaLnBrk="0" hangingPunct="0">
              <a:buClr>
                <a:srgbClr val="417191"/>
              </a:buClr>
              <a:buFontTx/>
              <a:buChar char="•"/>
            </a:pPr>
            <a:r>
              <a:rPr lang="en-US" sz="1300" b="0" dirty="0" smtClean="0">
                <a:latin typeface="Arial" pitchFamily="34" charset="0"/>
                <a:cs typeface="Arial" pitchFamily="34" charset="0"/>
              </a:rPr>
              <a:t>Florida</a:t>
            </a:r>
            <a:endParaRPr lang="en-US" sz="1300" b="0" dirty="0">
              <a:latin typeface="Arial" pitchFamily="34" charset="0"/>
              <a:cs typeface="Arial" pitchFamily="34" charset="0"/>
            </a:endParaRPr>
          </a:p>
          <a:p>
            <a:pPr marL="171450" indent="-171450" eaLnBrk="0" hangingPunct="0">
              <a:buClr>
                <a:srgbClr val="417191"/>
              </a:buClr>
              <a:buFontTx/>
              <a:buChar char="•"/>
            </a:pPr>
            <a:r>
              <a:rPr lang="en-US" sz="1300" b="0" dirty="0">
                <a:latin typeface="Arial" pitchFamily="34" charset="0"/>
                <a:cs typeface="Arial" pitchFamily="34" charset="0"/>
              </a:rPr>
              <a:t>Hawaii</a:t>
            </a:r>
          </a:p>
          <a:p>
            <a:pPr marL="171450" indent="-171450" eaLnBrk="0" hangingPunct="0">
              <a:buClr>
                <a:srgbClr val="417191"/>
              </a:buClr>
              <a:buFontTx/>
              <a:buChar char="•"/>
            </a:pPr>
            <a:r>
              <a:rPr lang="en-US" sz="1300" b="0" dirty="0">
                <a:latin typeface="Arial" pitchFamily="34" charset="0"/>
                <a:cs typeface="Arial" pitchFamily="34" charset="0"/>
              </a:rPr>
              <a:t>Kansas (</a:t>
            </a:r>
            <a:r>
              <a:rPr lang="en-US" sz="1100" b="0" dirty="0">
                <a:latin typeface="Arial" pitchFamily="34" charset="0"/>
                <a:cs typeface="Arial" pitchFamily="34" charset="0"/>
              </a:rPr>
              <a:t>except two counties in northeast Kansas which are in the BCBS Kansas City </a:t>
            </a:r>
            <a:r>
              <a:rPr lang="en-US" sz="1100" b="0" dirty="0" smtClean="0">
                <a:latin typeface="Arial" pitchFamily="34" charset="0"/>
                <a:cs typeface="Arial" pitchFamily="34" charset="0"/>
              </a:rPr>
              <a:t>operating area</a:t>
            </a:r>
            <a:r>
              <a:rPr lang="en-US" sz="1100" b="0" dirty="0">
                <a:latin typeface="Arial" pitchFamily="34" charset="0"/>
                <a:cs typeface="Arial" pitchFamily="34" charset="0"/>
              </a:rPr>
              <a:t>)</a:t>
            </a:r>
          </a:p>
          <a:p>
            <a:pPr marL="171450" indent="-171450" eaLnBrk="0" hangingPunct="0">
              <a:buClr>
                <a:srgbClr val="417191"/>
              </a:buClr>
              <a:buFontTx/>
              <a:buChar char="•"/>
            </a:pPr>
            <a:r>
              <a:rPr lang="en-US" sz="1300" b="0" dirty="0">
                <a:latin typeface="Arial" pitchFamily="34" charset="0"/>
                <a:cs typeface="Arial" pitchFamily="34" charset="0"/>
              </a:rPr>
              <a:t>Louisiana</a:t>
            </a:r>
          </a:p>
          <a:p>
            <a:pPr marL="171450" indent="-171450" eaLnBrk="0" hangingPunct="0">
              <a:buClr>
                <a:srgbClr val="417191"/>
              </a:buClr>
              <a:buFontTx/>
              <a:buChar char="•"/>
            </a:pPr>
            <a:r>
              <a:rPr lang="en-US" sz="1300" b="0" dirty="0">
                <a:latin typeface="Arial" pitchFamily="34" charset="0"/>
                <a:cs typeface="Arial" pitchFamily="34" charset="0"/>
              </a:rPr>
              <a:t>Massachusetts</a:t>
            </a:r>
          </a:p>
          <a:p>
            <a:pPr marL="171450" indent="-171450" eaLnBrk="0" hangingPunct="0">
              <a:buClr>
                <a:srgbClr val="417191"/>
              </a:buClr>
              <a:buFontTx/>
              <a:buChar char="•"/>
            </a:pPr>
            <a:r>
              <a:rPr lang="en-US" sz="1300" b="0" dirty="0">
                <a:latin typeface="Arial" pitchFamily="34" charset="0"/>
                <a:cs typeface="Arial" pitchFamily="34" charset="0"/>
              </a:rPr>
              <a:t>Michigan</a:t>
            </a:r>
          </a:p>
          <a:p>
            <a:pPr marL="171450" indent="-171450" eaLnBrk="0" hangingPunct="0">
              <a:buClr>
                <a:srgbClr val="417191"/>
              </a:buClr>
              <a:buFontTx/>
              <a:buChar char="•"/>
            </a:pPr>
            <a:r>
              <a:rPr lang="en-US" sz="1300" b="0" dirty="0">
                <a:latin typeface="Arial" pitchFamily="34" charset="0"/>
                <a:cs typeface="Arial" pitchFamily="34" charset="0"/>
              </a:rPr>
              <a:t>Minnesota</a:t>
            </a:r>
          </a:p>
          <a:p>
            <a:pPr marL="171450" indent="-171450" eaLnBrk="0" hangingPunct="0">
              <a:buClr>
                <a:srgbClr val="417191"/>
              </a:buClr>
              <a:buFontTx/>
              <a:buChar char="•"/>
            </a:pPr>
            <a:r>
              <a:rPr lang="en-US" sz="1300" b="0" dirty="0">
                <a:latin typeface="Arial" pitchFamily="34" charset="0"/>
                <a:cs typeface="Arial" pitchFamily="34" charset="0"/>
              </a:rPr>
              <a:t>Mississippi</a:t>
            </a:r>
          </a:p>
          <a:p>
            <a:pPr marL="171450" indent="-171450" eaLnBrk="0" hangingPunct="0">
              <a:buClr>
                <a:srgbClr val="417191"/>
              </a:buClr>
              <a:buFontTx/>
              <a:buChar char="•"/>
            </a:pPr>
            <a:r>
              <a:rPr lang="en-US" sz="1300" b="0" dirty="0" smtClean="0">
                <a:latin typeface="Arial" pitchFamily="34" charset="0"/>
                <a:cs typeface="Arial" pitchFamily="34" charset="0"/>
              </a:rPr>
              <a:t>Nebraska</a:t>
            </a:r>
            <a:endParaRPr lang="en-US" sz="1300" b="0" dirty="0">
              <a:latin typeface="Arial" pitchFamily="34" charset="0"/>
              <a:cs typeface="Arial" pitchFamily="34" charset="0"/>
            </a:endParaRPr>
          </a:p>
          <a:p>
            <a:pPr marL="171450" indent="-171450" eaLnBrk="0" hangingPunct="0">
              <a:buClr>
                <a:srgbClr val="417191"/>
              </a:buClr>
              <a:buFontTx/>
              <a:buChar char="•"/>
            </a:pPr>
            <a:r>
              <a:rPr lang="en-US" sz="1300" b="0" dirty="0">
                <a:latin typeface="Arial" pitchFamily="34" charset="0"/>
                <a:cs typeface="Arial" pitchFamily="34" charset="0"/>
              </a:rPr>
              <a:t>New Jersey</a:t>
            </a:r>
          </a:p>
          <a:p>
            <a:pPr marL="171450" indent="-171450" eaLnBrk="0" hangingPunct="0">
              <a:buClr>
                <a:srgbClr val="417191"/>
              </a:buClr>
              <a:buFontTx/>
              <a:buChar char="•"/>
            </a:pPr>
            <a:r>
              <a:rPr lang="en-US" sz="1300" b="0" dirty="0">
                <a:latin typeface="Arial" pitchFamily="34" charset="0"/>
                <a:cs typeface="Arial" pitchFamily="34" charset="0"/>
              </a:rPr>
              <a:t>North Carolina</a:t>
            </a:r>
          </a:p>
          <a:p>
            <a:pPr marL="171450" indent="-171450" eaLnBrk="0" hangingPunct="0">
              <a:buClr>
                <a:srgbClr val="417191"/>
              </a:buClr>
              <a:buFontTx/>
              <a:buChar char="•"/>
            </a:pPr>
            <a:r>
              <a:rPr lang="en-US" sz="1300" b="0" dirty="0">
                <a:latin typeface="Arial" pitchFamily="34" charset="0"/>
                <a:cs typeface="Arial" pitchFamily="34" charset="0"/>
              </a:rPr>
              <a:t>North Dakota</a:t>
            </a:r>
          </a:p>
          <a:p>
            <a:pPr marL="171450" indent="-171450" eaLnBrk="0" hangingPunct="0">
              <a:buClr>
                <a:srgbClr val="417191"/>
              </a:buClr>
              <a:buFontTx/>
              <a:buChar char="•"/>
            </a:pPr>
            <a:r>
              <a:rPr lang="en-US" sz="1300" b="0" dirty="0">
                <a:latin typeface="Arial" pitchFamily="34" charset="0"/>
                <a:cs typeface="Arial" pitchFamily="34" charset="0"/>
              </a:rPr>
              <a:t>Puerto Rico</a:t>
            </a:r>
          </a:p>
          <a:p>
            <a:pPr marL="171450" indent="-171450" eaLnBrk="0" hangingPunct="0">
              <a:buClr>
                <a:srgbClr val="417191"/>
              </a:buClr>
              <a:buFontTx/>
              <a:buChar char="•"/>
            </a:pPr>
            <a:r>
              <a:rPr lang="en-US" sz="1300" b="0" dirty="0">
                <a:latin typeface="Arial" pitchFamily="34" charset="0"/>
                <a:cs typeface="Arial" pitchFamily="34" charset="0"/>
              </a:rPr>
              <a:t>Rhode Island</a:t>
            </a:r>
          </a:p>
          <a:p>
            <a:pPr marL="171450" indent="-171450" eaLnBrk="0" hangingPunct="0">
              <a:buClr>
                <a:srgbClr val="417191"/>
              </a:buClr>
              <a:buFontTx/>
              <a:buChar char="•"/>
            </a:pPr>
            <a:r>
              <a:rPr lang="en-US" sz="1300" b="0" dirty="0">
                <a:latin typeface="Arial" pitchFamily="34" charset="0"/>
                <a:cs typeface="Arial" pitchFamily="34" charset="0"/>
              </a:rPr>
              <a:t>South Carolina</a:t>
            </a:r>
          </a:p>
          <a:p>
            <a:pPr marL="171450" indent="-171450" eaLnBrk="0" hangingPunct="0">
              <a:buClr>
                <a:srgbClr val="417191"/>
              </a:buClr>
              <a:buFontTx/>
              <a:buChar char="•"/>
            </a:pPr>
            <a:r>
              <a:rPr lang="en-US" sz="1300" b="0" dirty="0">
                <a:latin typeface="Arial" pitchFamily="34" charset="0"/>
                <a:cs typeface="Arial" pitchFamily="34" charset="0"/>
              </a:rPr>
              <a:t>Vermont</a:t>
            </a:r>
          </a:p>
          <a:p>
            <a:pPr marL="171450" indent="-171450" eaLnBrk="0" hangingPunct="0">
              <a:buClr>
                <a:srgbClr val="417191"/>
              </a:buClr>
              <a:buFontTx/>
              <a:buChar char="•"/>
            </a:pPr>
            <a:r>
              <a:rPr lang="en-US" sz="1300" b="0" dirty="0" smtClean="0">
                <a:latin typeface="Arial" pitchFamily="34" charset="0"/>
                <a:cs typeface="Arial" pitchFamily="34" charset="0"/>
              </a:rPr>
              <a:t>Wyoming</a:t>
            </a:r>
            <a:endParaRPr lang="en-US" sz="1300" b="0" dirty="0">
              <a:latin typeface="Arial" pitchFamily="34" charset="0"/>
              <a:cs typeface="Arial" pitchFamily="34" charset="0"/>
            </a:endParaRPr>
          </a:p>
        </p:txBody>
      </p:sp>
      <p:grpSp>
        <p:nvGrpSpPr>
          <p:cNvPr id="19586" name="Group 1688"/>
          <p:cNvGrpSpPr>
            <a:grpSpLocks/>
          </p:cNvGrpSpPr>
          <p:nvPr/>
        </p:nvGrpSpPr>
        <p:grpSpPr bwMode="auto">
          <a:xfrm>
            <a:off x="1514475" y="2709863"/>
            <a:ext cx="4248150" cy="3054350"/>
            <a:chOff x="957" y="1718"/>
            <a:chExt cx="2676" cy="1924"/>
          </a:xfrm>
        </p:grpSpPr>
        <p:grpSp>
          <p:nvGrpSpPr>
            <p:cNvPr id="19587" name="Group 1597"/>
            <p:cNvGrpSpPr>
              <a:grpSpLocks/>
            </p:cNvGrpSpPr>
            <p:nvPr/>
          </p:nvGrpSpPr>
          <p:grpSpPr bwMode="auto">
            <a:xfrm>
              <a:off x="1075" y="1718"/>
              <a:ext cx="622" cy="383"/>
              <a:chOff x="1092" y="1397"/>
              <a:chExt cx="685" cy="329"/>
            </a:xfrm>
          </p:grpSpPr>
          <p:sp>
            <p:nvSpPr>
              <p:cNvPr id="19674" name="Freeform 1598"/>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close/>
                  </a:path>
                </a:pathLst>
              </a:custGeom>
              <a:noFill/>
              <a:ln w="9525">
                <a:solidFill>
                  <a:schemeClr val="bg1"/>
                </a:solidFill>
                <a:round/>
                <a:headEnd/>
                <a:tailEnd/>
              </a:ln>
            </p:spPr>
            <p:txBody>
              <a:bodyPr/>
              <a:lstStyle/>
              <a:p>
                <a:endParaRPr lang="en-US" dirty="0"/>
              </a:p>
            </p:txBody>
          </p:sp>
          <p:sp>
            <p:nvSpPr>
              <p:cNvPr id="19675" name="Freeform 1599"/>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path>
                </a:pathLst>
              </a:custGeom>
              <a:noFill/>
              <a:ln w="12700">
                <a:solidFill>
                  <a:srgbClr val="000000"/>
                </a:solidFill>
                <a:prstDash val="solid"/>
                <a:round/>
                <a:headEnd/>
                <a:tailEnd/>
              </a:ln>
            </p:spPr>
            <p:txBody>
              <a:bodyPr/>
              <a:lstStyle/>
              <a:p>
                <a:endParaRPr lang="en-US" dirty="0"/>
              </a:p>
            </p:txBody>
          </p:sp>
        </p:grpSp>
        <p:grpSp>
          <p:nvGrpSpPr>
            <p:cNvPr id="19588" name="Group 1600"/>
            <p:cNvGrpSpPr>
              <a:grpSpLocks/>
            </p:cNvGrpSpPr>
            <p:nvPr/>
          </p:nvGrpSpPr>
          <p:grpSpPr bwMode="auto">
            <a:xfrm>
              <a:off x="1271" y="2050"/>
              <a:ext cx="426" cy="345"/>
              <a:chOff x="1307" y="1682"/>
              <a:chExt cx="470" cy="297"/>
            </a:xfrm>
          </p:grpSpPr>
          <p:sp>
            <p:nvSpPr>
              <p:cNvPr id="19672" name="Freeform 1601"/>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close/>
                  </a:path>
                </a:pathLst>
              </a:custGeom>
              <a:solidFill>
                <a:srgbClr val="95D6F3"/>
              </a:solidFill>
              <a:ln w="9525">
                <a:noFill/>
                <a:round/>
                <a:headEnd/>
                <a:tailEnd/>
              </a:ln>
            </p:spPr>
            <p:txBody>
              <a:bodyPr/>
              <a:lstStyle/>
              <a:p>
                <a:endParaRPr lang="en-US" dirty="0"/>
              </a:p>
            </p:txBody>
          </p:sp>
          <p:sp>
            <p:nvSpPr>
              <p:cNvPr id="19673" name="Freeform 1602"/>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589" name="Group 1603"/>
            <p:cNvGrpSpPr>
              <a:grpSpLocks/>
            </p:cNvGrpSpPr>
            <p:nvPr/>
          </p:nvGrpSpPr>
          <p:grpSpPr bwMode="auto">
            <a:xfrm>
              <a:off x="957" y="2644"/>
              <a:ext cx="403" cy="441"/>
              <a:chOff x="960" y="2194"/>
              <a:chExt cx="446" cy="379"/>
            </a:xfrm>
          </p:grpSpPr>
          <p:sp>
            <p:nvSpPr>
              <p:cNvPr id="19670" name="Freeform 1604"/>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close/>
                  </a:path>
                </a:pathLst>
              </a:custGeom>
              <a:solidFill>
                <a:srgbClr val="95D6F3"/>
              </a:solidFill>
              <a:ln w="9525">
                <a:noFill/>
                <a:round/>
                <a:headEnd/>
                <a:tailEnd/>
              </a:ln>
            </p:spPr>
            <p:txBody>
              <a:bodyPr/>
              <a:lstStyle/>
              <a:p>
                <a:endParaRPr lang="en-US" dirty="0"/>
              </a:p>
            </p:txBody>
          </p:sp>
          <p:sp>
            <p:nvSpPr>
              <p:cNvPr id="19671" name="Freeform 1605"/>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590" name="Group 1606"/>
            <p:cNvGrpSpPr>
              <a:grpSpLocks/>
            </p:cNvGrpSpPr>
            <p:nvPr/>
          </p:nvGrpSpPr>
          <p:grpSpPr bwMode="auto">
            <a:xfrm>
              <a:off x="1697" y="1778"/>
              <a:ext cx="419" cy="242"/>
              <a:chOff x="1777" y="1448"/>
              <a:chExt cx="463" cy="208"/>
            </a:xfrm>
          </p:grpSpPr>
          <p:sp>
            <p:nvSpPr>
              <p:cNvPr id="19668" name="Freeform 1607"/>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close/>
                  </a:path>
                </a:pathLst>
              </a:custGeom>
              <a:solidFill>
                <a:srgbClr val="95D6F3"/>
              </a:solidFill>
              <a:ln w="9525">
                <a:noFill/>
                <a:round/>
                <a:headEnd/>
                <a:tailEnd/>
              </a:ln>
            </p:spPr>
            <p:txBody>
              <a:bodyPr/>
              <a:lstStyle/>
              <a:p>
                <a:endParaRPr lang="en-US" dirty="0"/>
              </a:p>
            </p:txBody>
          </p:sp>
          <p:sp>
            <p:nvSpPr>
              <p:cNvPr id="19669" name="Freeform 1608"/>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591" name="Group 1609"/>
            <p:cNvGrpSpPr>
              <a:grpSpLocks/>
            </p:cNvGrpSpPr>
            <p:nvPr/>
          </p:nvGrpSpPr>
          <p:grpSpPr bwMode="auto">
            <a:xfrm>
              <a:off x="1674" y="2240"/>
              <a:ext cx="524" cy="235"/>
              <a:chOff x="1753" y="1846"/>
              <a:chExt cx="577" cy="202"/>
            </a:xfrm>
          </p:grpSpPr>
          <p:sp>
            <p:nvSpPr>
              <p:cNvPr id="19666" name="Freeform 1610"/>
              <p:cNvSpPr>
                <a:spLocks/>
              </p:cNvSpPr>
              <p:nvPr/>
            </p:nvSpPr>
            <p:spPr bwMode="auto">
              <a:xfrm>
                <a:off x="1753" y="1846"/>
                <a:ext cx="577" cy="20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close/>
                  </a:path>
                </a:pathLst>
              </a:custGeom>
              <a:solidFill>
                <a:srgbClr val="95D6F3"/>
              </a:solidFill>
              <a:ln w="9525">
                <a:noFill/>
                <a:round/>
                <a:headEnd/>
                <a:tailEnd/>
              </a:ln>
            </p:spPr>
            <p:txBody>
              <a:bodyPr/>
              <a:lstStyle/>
              <a:p>
                <a:endParaRPr lang="en-US" dirty="0"/>
              </a:p>
            </p:txBody>
          </p:sp>
          <p:sp>
            <p:nvSpPr>
              <p:cNvPr id="19667" name="Freeform 1611"/>
              <p:cNvSpPr>
                <a:spLocks/>
              </p:cNvSpPr>
              <p:nvPr/>
            </p:nvSpPr>
            <p:spPr bwMode="auto">
              <a:xfrm>
                <a:off x="1753" y="1846"/>
                <a:ext cx="577" cy="202"/>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592" name="Group 1612"/>
            <p:cNvGrpSpPr>
              <a:grpSpLocks/>
            </p:cNvGrpSpPr>
            <p:nvPr/>
          </p:nvGrpSpPr>
          <p:grpSpPr bwMode="auto">
            <a:xfrm>
              <a:off x="1786" y="2467"/>
              <a:ext cx="464" cy="235"/>
              <a:chOff x="1876" y="2042"/>
              <a:chExt cx="512" cy="202"/>
            </a:xfrm>
          </p:grpSpPr>
          <p:sp>
            <p:nvSpPr>
              <p:cNvPr id="19664" name="Freeform 1613"/>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close/>
                  </a:path>
                </a:pathLst>
              </a:custGeom>
              <a:solidFill>
                <a:srgbClr val="95D6F3"/>
              </a:solidFill>
              <a:ln w="9525">
                <a:noFill/>
                <a:round/>
                <a:headEnd/>
                <a:tailEnd/>
              </a:ln>
            </p:spPr>
            <p:txBody>
              <a:bodyPr/>
              <a:lstStyle/>
              <a:p>
                <a:endParaRPr lang="en-US" dirty="0"/>
              </a:p>
            </p:txBody>
          </p:sp>
          <p:sp>
            <p:nvSpPr>
              <p:cNvPr id="19665" name="Freeform 1614"/>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593" name="Group 1615"/>
            <p:cNvGrpSpPr>
              <a:grpSpLocks/>
            </p:cNvGrpSpPr>
            <p:nvPr/>
          </p:nvGrpSpPr>
          <p:grpSpPr bwMode="auto">
            <a:xfrm>
              <a:off x="2250" y="2702"/>
              <a:ext cx="308" cy="279"/>
              <a:chOff x="2388" y="2244"/>
              <a:chExt cx="339" cy="240"/>
            </a:xfrm>
          </p:grpSpPr>
          <p:sp>
            <p:nvSpPr>
              <p:cNvPr id="19662" name="Freeform 1616"/>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close/>
                  </a:path>
                </a:pathLst>
              </a:custGeom>
              <a:solidFill>
                <a:srgbClr val="95D6F3"/>
              </a:solidFill>
              <a:ln w="9525">
                <a:noFill/>
                <a:round/>
                <a:headEnd/>
                <a:tailEnd/>
              </a:ln>
            </p:spPr>
            <p:txBody>
              <a:bodyPr/>
              <a:lstStyle/>
              <a:p>
                <a:endParaRPr lang="en-US" dirty="0"/>
              </a:p>
            </p:txBody>
          </p:sp>
          <p:sp>
            <p:nvSpPr>
              <p:cNvPr id="19663" name="Freeform 1617"/>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594" name="Group 1618"/>
            <p:cNvGrpSpPr>
              <a:grpSpLocks/>
            </p:cNvGrpSpPr>
            <p:nvPr/>
          </p:nvGrpSpPr>
          <p:grpSpPr bwMode="auto">
            <a:xfrm>
              <a:off x="2295" y="2974"/>
              <a:ext cx="374" cy="287"/>
              <a:chOff x="2438" y="2478"/>
              <a:chExt cx="412" cy="247"/>
            </a:xfrm>
          </p:grpSpPr>
          <p:sp>
            <p:nvSpPr>
              <p:cNvPr id="19660" name="Freeform 1619"/>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close/>
                  </a:path>
                </a:pathLst>
              </a:custGeom>
              <a:solidFill>
                <a:srgbClr val="95D6F3"/>
              </a:solidFill>
              <a:ln w="9525">
                <a:noFill/>
                <a:round/>
                <a:headEnd/>
                <a:tailEnd/>
              </a:ln>
            </p:spPr>
            <p:txBody>
              <a:bodyPr/>
              <a:lstStyle/>
              <a:p>
                <a:endParaRPr lang="en-US" dirty="0"/>
              </a:p>
            </p:txBody>
          </p:sp>
          <p:sp>
            <p:nvSpPr>
              <p:cNvPr id="19661" name="Freeform 1620"/>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595" name="Group 1621"/>
            <p:cNvGrpSpPr>
              <a:grpSpLocks/>
            </p:cNvGrpSpPr>
            <p:nvPr/>
          </p:nvGrpSpPr>
          <p:grpSpPr bwMode="auto">
            <a:xfrm>
              <a:off x="2040" y="1747"/>
              <a:ext cx="412" cy="456"/>
              <a:chOff x="2157" y="1422"/>
              <a:chExt cx="454" cy="392"/>
            </a:xfrm>
          </p:grpSpPr>
          <p:sp>
            <p:nvSpPr>
              <p:cNvPr id="19658" name="Freeform 1622"/>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close/>
                  </a:path>
                </a:pathLst>
              </a:custGeom>
              <a:solidFill>
                <a:srgbClr val="95D6F3"/>
              </a:solidFill>
              <a:ln w="9525">
                <a:noFill/>
                <a:round/>
                <a:headEnd/>
                <a:tailEnd/>
              </a:ln>
            </p:spPr>
            <p:txBody>
              <a:bodyPr/>
              <a:lstStyle/>
              <a:p>
                <a:endParaRPr lang="en-US" dirty="0"/>
              </a:p>
            </p:txBody>
          </p:sp>
          <p:sp>
            <p:nvSpPr>
              <p:cNvPr id="19659" name="Freeform 1623"/>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596" name="Group 1624"/>
            <p:cNvGrpSpPr>
              <a:grpSpLocks/>
            </p:cNvGrpSpPr>
            <p:nvPr/>
          </p:nvGrpSpPr>
          <p:grpSpPr bwMode="auto">
            <a:xfrm>
              <a:off x="2429" y="1858"/>
              <a:ext cx="338" cy="139"/>
              <a:chOff x="2586" y="1517"/>
              <a:chExt cx="372" cy="120"/>
            </a:xfrm>
          </p:grpSpPr>
          <p:sp>
            <p:nvSpPr>
              <p:cNvPr id="19656" name="Freeform 1625"/>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close/>
                  </a:path>
                </a:pathLst>
              </a:custGeom>
              <a:solidFill>
                <a:srgbClr val="95D6F3"/>
              </a:solidFill>
              <a:ln w="9525">
                <a:noFill/>
                <a:round/>
                <a:headEnd/>
                <a:tailEnd/>
              </a:ln>
            </p:spPr>
            <p:txBody>
              <a:bodyPr/>
              <a:lstStyle/>
              <a:p>
                <a:endParaRPr lang="en-US" dirty="0"/>
              </a:p>
            </p:txBody>
          </p:sp>
          <p:sp>
            <p:nvSpPr>
              <p:cNvPr id="19657" name="Freeform 1626"/>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597" name="Group 1627"/>
            <p:cNvGrpSpPr>
              <a:grpSpLocks/>
            </p:cNvGrpSpPr>
            <p:nvPr/>
          </p:nvGrpSpPr>
          <p:grpSpPr bwMode="auto">
            <a:xfrm>
              <a:off x="2669" y="1953"/>
              <a:ext cx="240" cy="323"/>
              <a:chOff x="2850" y="1599"/>
              <a:chExt cx="264" cy="279"/>
            </a:xfrm>
          </p:grpSpPr>
          <p:sp>
            <p:nvSpPr>
              <p:cNvPr id="19654" name="Freeform 1628"/>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close/>
                  </a:path>
                </a:pathLst>
              </a:custGeom>
              <a:solidFill>
                <a:srgbClr val="95D6F3"/>
              </a:solidFill>
              <a:ln w="9525">
                <a:noFill/>
                <a:round/>
                <a:headEnd/>
                <a:tailEnd/>
              </a:ln>
            </p:spPr>
            <p:txBody>
              <a:bodyPr/>
              <a:lstStyle/>
              <a:p>
                <a:endParaRPr lang="en-US" dirty="0"/>
              </a:p>
            </p:txBody>
          </p:sp>
          <p:sp>
            <p:nvSpPr>
              <p:cNvPr id="19655" name="Freeform 1629"/>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598" name="Group 1630"/>
            <p:cNvGrpSpPr>
              <a:grpSpLocks/>
            </p:cNvGrpSpPr>
            <p:nvPr/>
          </p:nvGrpSpPr>
          <p:grpSpPr bwMode="auto">
            <a:xfrm>
              <a:off x="2466" y="2807"/>
              <a:ext cx="218" cy="366"/>
              <a:chOff x="2627" y="2333"/>
              <a:chExt cx="240" cy="316"/>
            </a:xfrm>
          </p:grpSpPr>
          <p:sp>
            <p:nvSpPr>
              <p:cNvPr id="19652" name="Freeform 1631"/>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close/>
                  </a:path>
                </a:pathLst>
              </a:custGeom>
              <a:solidFill>
                <a:srgbClr val="95D6F3"/>
              </a:solidFill>
              <a:ln w="9525">
                <a:noFill/>
                <a:round/>
                <a:headEnd/>
                <a:tailEnd/>
              </a:ln>
            </p:spPr>
            <p:txBody>
              <a:bodyPr/>
              <a:lstStyle/>
              <a:p>
                <a:endParaRPr lang="en-US" dirty="0"/>
              </a:p>
            </p:txBody>
          </p:sp>
          <p:sp>
            <p:nvSpPr>
              <p:cNvPr id="19653" name="Freeform 1632"/>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599" name="Group 1633"/>
            <p:cNvGrpSpPr>
              <a:grpSpLocks/>
            </p:cNvGrpSpPr>
            <p:nvPr/>
          </p:nvGrpSpPr>
          <p:grpSpPr bwMode="auto">
            <a:xfrm>
              <a:off x="2669" y="2783"/>
              <a:ext cx="247" cy="375"/>
              <a:chOff x="2850" y="2314"/>
              <a:chExt cx="273" cy="322"/>
            </a:xfrm>
          </p:grpSpPr>
          <p:sp>
            <p:nvSpPr>
              <p:cNvPr id="19650" name="Freeform 1634"/>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close/>
                  </a:path>
                </a:pathLst>
              </a:custGeom>
              <a:solidFill>
                <a:srgbClr val="95D6F3"/>
              </a:solidFill>
              <a:ln w="9525">
                <a:noFill/>
                <a:round/>
                <a:headEnd/>
                <a:tailEnd/>
              </a:ln>
            </p:spPr>
            <p:txBody>
              <a:bodyPr/>
              <a:lstStyle/>
              <a:p>
                <a:endParaRPr lang="en-US" dirty="0"/>
              </a:p>
            </p:txBody>
          </p:sp>
          <p:sp>
            <p:nvSpPr>
              <p:cNvPr id="19651" name="Freeform 1635"/>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00" name="Group 1636"/>
            <p:cNvGrpSpPr>
              <a:grpSpLocks/>
            </p:cNvGrpSpPr>
            <p:nvPr/>
          </p:nvGrpSpPr>
          <p:grpSpPr bwMode="auto">
            <a:xfrm>
              <a:off x="2968" y="2718"/>
              <a:ext cx="307" cy="242"/>
              <a:chOff x="3181" y="2257"/>
              <a:chExt cx="338" cy="208"/>
            </a:xfrm>
          </p:grpSpPr>
          <p:sp>
            <p:nvSpPr>
              <p:cNvPr id="19648" name="Freeform 1637"/>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close/>
                  </a:path>
                </a:pathLst>
              </a:custGeom>
              <a:solidFill>
                <a:srgbClr val="95D6F3"/>
              </a:solidFill>
              <a:ln w="9525">
                <a:noFill/>
                <a:round/>
                <a:headEnd/>
                <a:tailEnd/>
              </a:ln>
            </p:spPr>
            <p:txBody>
              <a:bodyPr/>
              <a:lstStyle/>
              <a:p>
                <a:endParaRPr lang="en-US" dirty="0"/>
              </a:p>
            </p:txBody>
          </p:sp>
          <p:sp>
            <p:nvSpPr>
              <p:cNvPr id="19649" name="Freeform 1638"/>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01" name="Group 1639"/>
            <p:cNvGrpSpPr>
              <a:grpSpLocks/>
            </p:cNvGrpSpPr>
            <p:nvPr/>
          </p:nvGrpSpPr>
          <p:grpSpPr bwMode="auto">
            <a:xfrm>
              <a:off x="2752" y="3063"/>
              <a:ext cx="576" cy="383"/>
              <a:chOff x="2941" y="2554"/>
              <a:chExt cx="636" cy="329"/>
            </a:xfrm>
          </p:grpSpPr>
          <p:sp>
            <p:nvSpPr>
              <p:cNvPr id="19646" name="Freeform 1640"/>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close/>
                  </a:path>
                </a:pathLst>
              </a:custGeom>
              <a:solidFill>
                <a:srgbClr val="95D6F3"/>
              </a:solidFill>
              <a:ln w="9525">
                <a:noFill/>
                <a:round/>
                <a:headEnd/>
                <a:tailEnd/>
              </a:ln>
            </p:spPr>
            <p:txBody>
              <a:bodyPr/>
              <a:lstStyle/>
              <a:p>
                <a:endParaRPr lang="en-US" dirty="0"/>
              </a:p>
            </p:txBody>
          </p:sp>
          <p:sp>
            <p:nvSpPr>
              <p:cNvPr id="19647" name="Freeform 1641"/>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02" name="Group 1642"/>
            <p:cNvGrpSpPr>
              <a:grpSpLocks/>
            </p:cNvGrpSpPr>
            <p:nvPr/>
          </p:nvGrpSpPr>
          <p:grpSpPr bwMode="auto">
            <a:xfrm>
              <a:off x="2909" y="2557"/>
              <a:ext cx="530" cy="226"/>
              <a:chOff x="3114" y="2118"/>
              <a:chExt cx="586" cy="196"/>
            </a:xfrm>
          </p:grpSpPr>
          <p:sp>
            <p:nvSpPr>
              <p:cNvPr id="19644" name="Freeform 1643"/>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close/>
                  </a:path>
                </a:pathLst>
              </a:custGeom>
              <a:solidFill>
                <a:srgbClr val="95D6F3"/>
              </a:solidFill>
              <a:ln w="9525">
                <a:noFill/>
                <a:round/>
                <a:headEnd/>
                <a:tailEnd/>
              </a:ln>
            </p:spPr>
            <p:txBody>
              <a:bodyPr/>
              <a:lstStyle/>
              <a:p>
                <a:endParaRPr lang="en-US" dirty="0"/>
              </a:p>
            </p:txBody>
          </p:sp>
          <p:sp>
            <p:nvSpPr>
              <p:cNvPr id="19645" name="Freeform 1644"/>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03" name="Group 1645"/>
            <p:cNvGrpSpPr>
              <a:grpSpLocks/>
            </p:cNvGrpSpPr>
            <p:nvPr/>
          </p:nvGrpSpPr>
          <p:grpSpPr bwMode="auto">
            <a:xfrm>
              <a:off x="3335" y="2313"/>
              <a:ext cx="75" cy="95"/>
              <a:chOff x="3585" y="1909"/>
              <a:chExt cx="82" cy="82"/>
            </a:xfrm>
          </p:grpSpPr>
          <p:sp>
            <p:nvSpPr>
              <p:cNvPr id="19642" name="Freeform 1646"/>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close/>
                  </a:path>
                </a:pathLst>
              </a:custGeom>
              <a:solidFill>
                <a:srgbClr val="95D6F3"/>
              </a:solidFill>
              <a:ln w="9525">
                <a:noFill/>
                <a:round/>
                <a:headEnd/>
                <a:tailEnd/>
              </a:ln>
            </p:spPr>
            <p:txBody>
              <a:bodyPr/>
              <a:lstStyle/>
              <a:p>
                <a:endParaRPr lang="en-US" dirty="0"/>
              </a:p>
            </p:txBody>
          </p:sp>
          <p:sp>
            <p:nvSpPr>
              <p:cNvPr id="19643" name="Freeform 1647"/>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path>
                </a:pathLst>
              </a:custGeom>
              <a:solidFill>
                <a:schemeClr val="bg1"/>
              </a:solidFill>
              <a:ln w="12700">
                <a:solidFill>
                  <a:srgbClr val="000000"/>
                </a:solidFill>
                <a:prstDash val="solid"/>
                <a:round/>
                <a:headEnd/>
                <a:tailEnd/>
              </a:ln>
            </p:spPr>
            <p:txBody>
              <a:bodyPr/>
              <a:lstStyle/>
              <a:p>
                <a:endParaRPr lang="en-US" dirty="0"/>
              </a:p>
            </p:txBody>
          </p:sp>
        </p:grpSp>
        <p:grpSp>
          <p:nvGrpSpPr>
            <p:cNvPr id="19604" name="Group 1648"/>
            <p:cNvGrpSpPr>
              <a:grpSpLocks/>
            </p:cNvGrpSpPr>
            <p:nvPr/>
          </p:nvGrpSpPr>
          <p:grpSpPr bwMode="auto">
            <a:xfrm>
              <a:off x="3342" y="2167"/>
              <a:ext cx="97" cy="183"/>
              <a:chOff x="3593" y="1783"/>
              <a:chExt cx="107" cy="158"/>
            </a:xfrm>
          </p:grpSpPr>
          <p:sp>
            <p:nvSpPr>
              <p:cNvPr id="19640" name="Freeform 1649"/>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close/>
                  </a:path>
                </a:pathLst>
              </a:custGeom>
              <a:solidFill>
                <a:srgbClr val="95D6F3"/>
              </a:solidFill>
              <a:ln w="9525">
                <a:noFill/>
                <a:round/>
                <a:headEnd/>
                <a:tailEnd/>
              </a:ln>
            </p:spPr>
            <p:txBody>
              <a:bodyPr/>
              <a:lstStyle/>
              <a:p>
                <a:endParaRPr lang="en-US" dirty="0"/>
              </a:p>
            </p:txBody>
          </p:sp>
          <p:sp>
            <p:nvSpPr>
              <p:cNvPr id="19641" name="Freeform 1650"/>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05" name="Group 1651"/>
            <p:cNvGrpSpPr>
              <a:grpSpLocks/>
            </p:cNvGrpSpPr>
            <p:nvPr/>
          </p:nvGrpSpPr>
          <p:grpSpPr bwMode="auto">
            <a:xfrm>
              <a:off x="3358" y="1858"/>
              <a:ext cx="103" cy="192"/>
              <a:chOff x="3610" y="1517"/>
              <a:chExt cx="115" cy="165"/>
            </a:xfrm>
          </p:grpSpPr>
          <p:sp>
            <p:nvSpPr>
              <p:cNvPr id="19638" name="Freeform 1652"/>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close/>
                  </a:path>
                </a:pathLst>
              </a:custGeom>
              <a:solidFill>
                <a:srgbClr val="95D6F3"/>
              </a:solidFill>
              <a:ln w="9525">
                <a:noFill/>
                <a:round/>
                <a:headEnd/>
                <a:tailEnd/>
              </a:ln>
            </p:spPr>
            <p:txBody>
              <a:bodyPr/>
              <a:lstStyle/>
              <a:p>
                <a:endParaRPr lang="en-US" dirty="0"/>
              </a:p>
            </p:txBody>
          </p:sp>
          <p:sp>
            <p:nvSpPr>
              <p:cNvPr id="19639" name="Freeform 1653"/>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06" name="Group 1654"/>
            <p:cNvGrpSpPr>
              <a:grpSpLocks/>
            </p:cNvGrpSpPr>
            <p:nvPr/>
          </p:nvGrpSpPr>
          <p:grpSpPr bwMode="auto">
            <a:xfrm>
              <a:off x="3410" y="2013"/>
              <a:ext cx="223" cy="95"/>
              <a:chOff x="3667" y="1650"/>
              <a:chExt cx="248" cy="82"/>
            </a:xfrm>
          </p:grpSpPr>
          <p:sp>
            <p:nvSpPr>
              <p:cNvPr id="19636" name="Freeform 1655"/>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close/>
                  </a:path>
                </a:pathLst>
              </a:custGeom>
              <a:solidFill>
                <a:srgbClr val="95D6F3"/>
              </a:solidFill>
              <a:ln w="9525">
                <a:noFill/>
                <a:round/>
                <a:headEnd/>
                <a:tailEnd/>
              </a:ln>
            </p:spPr>
            <p:txBody>
              <a:bodyPr/>
              <a:lstStyle/>
              <a:p>
                <a:endParaRPr lang="en-US" dirty="0"/>
              </a:p>
            </p:txBody>
          </p:sp>
          <p:sp>
            <p:nvSpPr>
              <p:cNvPr id="19637" name="Freeform 1656"/>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08" name="Group 1657"/>
            <p:cNvGrpSpPr>
              <a:grpSpLocks/>
            </p:cNvGrpSpPr>
            <p:nvPr/>
          </p:nvGrpSpPr>
          <p:grpSpPr bwMode="auto">
            <a:xfrm>
              <a:off x="3507" y="2079"/>
              <a:ext cx="60" cy="44"/>
              <a:chOff x="3775" y="1707"/>
              <a:chExt cx="66" cy="38"/>
            </a:xfrm>
          </p:grpSpPr>
          <p:sp>
            <p:nvSpPr>
              <p:cNvPr id="19634" name="Freeform 1658"/>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close/>
                  </a:path>
                </a:pathLst>
              </a:custGeom>
              <a:solidFill>
                <a:srgbClr val="95D6F3"/>
              </a:solidFill>
              <a:ln w="9525">
                <a:noFill/>
                <a:round/>
                <a:headEnd/>
                <a:tailEnd/>
              </a:ln>
            </p:spPr>
            <p:txBody>
              <a:bodyPr/>
              <a:lstStyle/>
              <a:p>
                <a:endParaRPr lang="en-US" dirty="0"/>
              </a:p>
            </p:txBody>
          </p:sp>
          <p:sp>
            <p:nvSpPr>
              <p:cNvPr id="19635" name="Freeform 1659"/>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path>
                </a:pathLst>
              </a:custGeom>
              <a:solidFill>
                <a:srgbClr val="95D6F3"/>
              </a:solidFill>
              <a:ln w="12700">
                <a:solidFill>
                  <a:srgbClr val="000000"/>
                </a:solidFill>
                <a:prstDash val="solid"/>
                <a:round/>
                <a:headEnd/>
                <a:tailEnd/>
              </a:ln>
            </p:spPr>
            <p:txBody>
              <a:bodyPr/>
              <a:lstStyle/>
              <a:p>
                <a:endParaRPr lang="en-US" dirty="0"/>
              </a:p>
            </p:txBody>
          </p:sp>
        </p:grpSp>
        <p:sp>
          <p:nvSpPr>
            <p:cNvPr id="19607" name="Oval 1660"/>
            <p:cNvSpPr>
              <a:spLocks noChangeArrowheads="1"/>
            </p:cNvSpPr>
            <p:nvPr/>
          </p:nvSpPr>
          <p:spPr bwMode="auto">
            <a:xfrm>
              <a:off x="2148" y="2529"/>
              <a:ext cx="96" cy="72"/>
            </a:xfrm>
            <a:prstGeom prst="ellipse">
              <a:avLst/>
            </a:prstGeom>
            <a:solidFill>
              <a:srgbClr val="FFFFFF"/>
            </a:solidFill>
            <a:ln w="12700">
              <a:solidFill>
                <a:srgbClr val="FFFFFF"/>
              </a:solidFill>
              <a:round/>
              <a:headEnd/>
              <a:tailEnd/>
            </a:ln>
          </p:spPr>
          <p:txBody>
            <a:bodyPr wrap="none" anchor="ctr"/>
            <a:lstStyle/>
            <a:p>
              <a:endParaRPr lang="en-US" dirty="0"/>
            </a:p>
          </p:txBody>
        </p:sp>
        <p:grpSp>
          <p:nvGrpSpPr>
            <p:cNvPr id="19609" name="Group 1661"/>
            <p:cNvGrpSpPr>
              <a:grpSpLocks/>
            </p:cNvGrpSpPr>
            <p:nvPr/>
          </p:nvGrpSpPr>
          <p:grpSpPr bwMode="auto">
            <a:xfrm>
              <a:off x="1134" y="3385"/>
              <a:ext cx="335" cy="257"/>
              <a:chOff x="498" y="2510"/>
              <a:chExt cx="371" cy="221"/>
            </a:xfrm>
          </p:grpSpPr>
          <p:grpSp>
            <p:nvGrpSpPr>
              <p:cNvPr id="19610" name="Group 1662"/>
              <p:cNvGrpSpPr>
                <a:grpSpLocks/>
              </p:cNvGrpSpPr>
              <p:nvPr/>
            </p:nvGrpSpPr>
            <p:grpSpPr bwMode="auto">
              <a:xfrm>
                <a:off x="498" y="2510"/>
                <a:ext cx="371" cy="221"/>
                <a:chOff x="498" y="2510"/>
                <a:chExt cx="371" cy="221"/>
              </a:xfrm>
            </p:grpSpPr>
            <p:grpSp>
              <p:nvGrpSpPr>
                <p:cNvPr id="19613" name="Group 1663"/>
                <p:cNvGrpSpPr>
                  <a:grpSpLocks/>
                </p:cNvGrpSpPr>
                <p:nvPr/>
              </p:nvGrpSpPr>
              <p:grpSpPr bwMode="auto">
                <a:xfrm>
                  <a:off x="498" y="2541"/>
                  <a:ext cx="33" cy="32"/>
                  <a:chOff x="498" y="2541"/>
                  <a:chExt cx="33" cy="32"/>
                </a:xfrm>
              </p:grpSpPr>
              <p:sp>
                <p:nvSpPr>
                  <p:cNvPr id="19632" name="Freeform 1664"/>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close/>
                      </a:path>
                    </a:pathLst>
                  </a:custGeom>
                  <a:solidFill>
                    <a:srgbClr val="95D6F3"/>
                  </a:solidFill>
                  <a:ln w="9525">
                    <a:noFill/>
                    <a:round/>
                    <a:headEnd/>
                    <a:tailEnd/>
                  </a:ln>
                </p:spPr>
                <p:txBody>
                  <a:bodyPr/>
                  <a:lstStyle/>
                  <a:p>
                    <a:endParaRPr lang="en-US" dirty="0"/>
                  </a:p>
                </p:txBody>
              </p:sp>
              <p:sp>
                <p:nvSpPr>
                  <p:cNvPr id="19633" name="Freeform 1665"/>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14" name="Group 1666"/>
                <p:cNvGrpSpPr>
                  <a:grpSpLocks/>
                </p:cNvGrpSpPr>
                <p:nvPr/>
              </p:nvGrpSpPr>
              <p:grpSpPr bwMode="auto">
                <a:xfrm>
                  <a:off x="539" y="2510"/>
                  <a:ext cx="58" cy="44"/>
                  <a:chOff x="539" y="2510"/>
                  <a:chExt cx="58" cy="44"/>
                </a:xfrm>
              </p:grpSpPr>
              <p:sp>
                <p:nvSpPr>
                  <p:cNvPr id="19630" name="Freeform 1667"/>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close/>
                      </a:path>
                    </a:pathLst>
                  </a:custGeom>
                  <a:solidFill>
                    <a:srgbClr val="95D6F3"/>
                  </a:solidFill>
                  <a:ln w="9525">
                    <a:noFill/>
                    <a:round/>
                    <a:headEnd/>
                    <a:tailEnd/>
                  </a:ln>
                </p:spPr>
                <p:txBody>
                  <a:bodyPr/>
                  <a:lstStyle/>
                  <a:p>
                    <a:endParaRPr lang="en-US" dirty="0"/>
                  </a:p>
                </p:txBody>
              </p:sp>
              <p:sp>
                <p:nvSpPr>
                  <p:cNvPr id="19631" name="Freeform 1668"/>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15" name="Group 1669"/>
                <p:cNvGrpSpPr>
                  <a:grpSpLocks/>
                </p:cNvGrpSpPr>
                <p:nvPr/>
              </p:nvGrpSpPr>
              <p:grpSpPr bwMode="auto">
                <a:xfrm>
                  <a:off x="589" y="2541"/>
                  <a:ext cx="82" cy="45"/>
                  <a:chOff x="589" y="2541"/>
                  <a:chExt cx="82" cy="45"/>
                </a:xfrm>
              </p:grpSpPr>
              <p:sp>
                <p:nvSpPr>
                  <p:cNvPr id="19628" name="Freeform 1670"/>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close/>
                      </a:path>
                    </a:pathLst>
                  </a:custGeom>
                  <a:solidFill>
                    <a:srgbClr val="95D6F3"/>
                  </a:solidFill>
                  <a:ln w="9525">
                    <a:noFill/>
                    <a:round/>
                    <a:headEnd/>
                    <a:tailEnd/>
                  </a:ln>
                </p:spPr>
                <p:txBody>
                  <a:bodyPr/>
                  <a:lstStyle/>
                  <a:p>
                    <a:endParaRPr lang="en-US" dirty="0"/>
                  </a:p>
                </p:txBody>
              </p:sp>
              <p:sp>
                <p:nvSpPr>
                  <p:cNvPr id="19629" name="Freeform 1671"/>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16" name="Group 1672"/>
                <p:cNvGrpSpPr>
                  <a:grpSpLocks/>
                </p:cNvGrpSpPr>
                <p:nvPr/>
              </p:nvGrpSpPr>
              <p:grpSpPr bwMode="auto">
                <a:xfrm>
                  <a:off x="671" y="2573"/>
                  <a:ext cx="66" cy="25"/>
                  <a:chOff x="671" y="2573"/>
                  <a:chExt cx="66" cy="25"/>
                </a:xfrm>
              </p:grpSpPr>
              <p:sp>
                <p:nvSpPr>
                  <p:cNvPr id="19626" name="Freeform 1673"/>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close/>
                      </a:path>
                    </a:pathLst>
                  </a:custGeom>
                  <a:solidFill>
                    <a:srgbClr val="95D6F3"/>
                  </a:solidFill>
                  <a:ln w="9525">
                    <a:noFill/>
                    <a:round/>
                    <a:headEnd/>
                    <a:tailEnd/>
                  </a:ln>
                </p:spPr>
                <p:txBody>
                  <a:bodyPr/>
                  <a:lstStyle/>
                  <a:p>
                    <a:endParaRPr lang="en-US" dirty="0"/>
                  </a:p>
                </p:txBody>
              </p:sp>
              <p:sp>
                <p:nvSpPr>
                  <p:cNvPr id="19627" name="Freeform 1674"/>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17" name="Group 1675"/>
                <p:cNvGrpSpPr>
                  <a:grpSpLocks/>
                </p:cNvGrpSpPr>
                <p:nvPr/>
              </p:nvGrpSpPr>
              <p:grpSpPr bwMode="auto">
                <a:xfrm>
                  <a:off x="688" y="2605"/>
                  <a:ext cx="25" cy="19"/>
                  <a:chOff x="688" y="2605"/>
                  <a:chExt cx="25" cy="19"/>
                </a:xfrm>
              </p:grpSpPr>
              <p:sp>
                <p:nvSpPr>
                  <p:cNvPr id="19624" name="Freeform 1676"/>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close/>
                      </a:path>
                    </a:pathLst>
                  </a:custGeom>
                  <a:solidFill>
                    <a:srgbClr val="95D6F3"/>
                  </a:solidFill>
                  <a:ln w="9525">
                    <a:noFill/>
                    <a:round/>
                    <a:headEnd/>
                    <a:tailEnd/>
                  </a:ln>
                </p:spPr>
                <p:txBody>
                  <a:bodyPr/>
                  <a:lstStyle/>
                  <a:p>
                    <a:endParaRPr lang="en-US" dirty="0"/>
                  </a:p>
                </p:txBody>
              </p:sp>
              <p:sp>
                <p:nvSpPr>
                  <p:cNvPr id="19625" name="Freeform 1677"/>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18" name="Group 1678"/>
                <p:cNvGrpSpPr>
                  <a:grpSpLocks/>
                </p:cNvGrpSpPr>
                <p:nvPr/>
              </p:nvGrpSpPr>
              <p:grpSpPr bwMode="auto">
                <a:xfrm>
                  <a:off x="721" y="2624"/>
                  <a:ext cx="16" cy="18"/>
                  <a:chOff x="721" y="2624"/>
                  <a:chExt cx="16" cy="18"/>
                </a:xfrm>
              </p:grpSpPr>
              <p:sp>
                <p:nvSpPr>
                  <p:cNvPr id="19622" name="Freeform 1679"/>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close/>
                      </a:path>
                    </a:pathLst>
                  </a:custGeom>
                  <a:solidFill>
                    <a:srgbClr val="95D6F3"/>
                  </a:solidFill>
                  <a:ln w="9525">
                    <a:noFill/>
                    <a:round/>
                    <a:headEnd/>
                    <a:tailEnd/>
                  </a:ln>
                </p:spPr>
                <p:txBody>
                  <a:bodyPr/>
                  <a:lstStyle/>
                  <a:p>
                    <a:endParaRPr lang="en-US" dirty="0"/>
                  </a:p>
                </p:txBody>
              </p:sp>
              <p:sp>
                <p:nvSpPr>
                  <p:cNvPr id="19623" name="Freeform 1680"/>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path>
                    </a:pathLst>
                  </a:custGeom>
                  <a:solidFill>
                    <a:srgbClr val="95D6F3"/>
                  </a:solidFill>
                  <a:ln w="12700">
                    <a:solidFill>
                      <a:srgbClr val="000000"/>
                    </a:solidFill>
                    <a:prstDash val="solid"/>
                    <a:round/>
                    <a:headEnd/>
                    <a:tailEnd/>
                  </a:ln>
                </p:spPr>
                <p:txBody>
                  <a:bodyPr/>
                  <a:lstStyle/>
                  <a:p>
                    <a:endParaRPr lang="en-US" dirty="0"/>
                  </a:p>
                </p:txBody>
              </p:sp>
            </p:grpSp>
            <p:grpSp>
              <p:nvGrpSpPr>
                <p:cNvPr id="19619" name="Group 1681"/>
                <p:cNvGrpSpPr>
                  <a:grpSpLocks/>
                </p:cNvGrpSpPr>
                <p:nvPr/>
              </p:nvGrpSpPr>
              <p:grpSpPr bwMode="auto">
                <a:xfrm>
                  <a:off x="762" y="2636"/>
                  <a:ext cx="107" cy="95"/>
                  <a:chOff x="762" y="2636"/>
                  <a:chExt cx="107" cy="95"/>
                </a:xfrm>
              </p:grpSpPr>
              <p:sp>
                <p:nvSpPr>
                  <p:cNvPr id="19620" name="Freeform 1682"/>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close/>
                      </a:path>
                    </a:pathLst>
                  </a:custGeom>
                  <a:solidFill>
                    <a:srgbClr val="95D6F3"/>
                  </a:solidFill>
                  <a:ln w="9525">
                    <a:noFill/>
                    <a:round/>
                    <a:headEnd/>
                    <a:tailEnd/>
                  </a:ln>
                </p:spPr>
                <p:txBody>
                  <a:bodyPr/>
                  <a:lstStyle/>
                  <a:p>
                    <a:endParaRPr lang="en-US" dirty="0"/>
                  </a:p>
                </p:txBody>
              </p:sp>
              <p:sp>
                <p:nvSpPr>
                  <p:cNvPr id="19621" name="Freeform 1683"/>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path>
                    </a:pathLst>
                  </a:custGeom>
                  <a:solidFill>
                    <a:srgbClr val="95D6F3"/>
                  </a:solidFill>
                  <a:ln w="12700">
                    <a:solidFill>
                      <a:srgbClr val="000000"/>
                    </a:solidFill>
                    <a:prstDash val="solid"/>
                    <a:round/>
                    <a:headEnd/>
                    <a:tailEnd/>
                  </a:ln>
                </p:spPr>
                <p:txBody>
                  <a:bodyPr/>
                  <a:lstStyle/>
                  <a:p>
                    <a:endParaRPr lang="en-US" dirty="0"/>
                  </a:p>
                </p:txBody>
              </p:sp>
            </p:grpSp>
          </p:grpSp>
          <p:grpSp>
            <p:nvGrpSpPr>
              <p:cNvPr id="19778" name="Group 1684"/>
              <p:cNvGrpSpPr>
                <a:grpSpLocks/>
              </p:cNvGrpSpPr>
              <p:nvPr/>
            </p:nvGrpSpPr>
            <p:grpSpPr bwMode="auto">
              <a:xfrm>
                <a:off x="729" y="2586"/>
                <a:ext cx="58" cy="44"/>
                <a:chOff x="729" y="2586"/>
                <a:chExt cx="58" cy="44"/>
              </a:xfrm>
            </p:grpSpPr>
            <p:sp>
              <p:nvSpPr>
                <p:cNvPr id="19611" name="Freeform 1685"/>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close/>
                    </a:path>
                  </a:pathLst>
                </a:custGeom>
                <a:solidFill>
                  <a:srgbClr val="95D6F3"/>
                </a:solidFill>
                <a:ln w="9525">
                  <a:noFill/>
                  <a:round/>
                  <a:headEnd/>
                  <a:tailEnd/>
                </a:ln>
              </p:spPr>
              <p:txBody>
                <a:bodyPr/>
                <a:lstStyle/>
                <a:p>
                  <a:endParaRPr lang="en-US" dirty="0"/>
                </a:p>
              </p:txBody>
            </p:sp>
            <p:sp>
              <p:nvSpPr>
                <p:cNvPr id="19612" name="Freeform 1686"/>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path>
                  </a:pathLst>
                </a:custGeom>
                <a:solidFill>
                  <a:srgbClr val="95D6F3"/>
                </a:solidFill>
                <a:ln w="12700">
                  <a:solidFill>
                    <a:srgbClr val="000000"/>
                  </a:solidFill>
                  <a:prstDash val="solid"/>
                  <a:round/>
                  <a:headEnd/>
                  <a:tailEnd/>
                </a:ln>
              </p:spPr>
              <p:txBody>
                <a:bodyPr/>
                <a:lstStyle/>
                <a:p>
                  <a:endParaRPr lang="en-US" dirty="0"/>
                </a:p>
              </p:txBody>
            </p:sp>
          </p:grpSp>
        </p:grpSp>
      </p:grpSp>
      <p:sp>
        <p:nvSpPr>
          <p:cNvPr id="19559" name="Rectangle 1535"/>
          <p:cNvSpPr>
            <a:spLocks noChangeArrowheads="1"/>
          </p:cNvSpPr>
          <p:nvPr/>
        </p:nvSpPr>
        <p:spPr bwMode="auto">
          <a:xfrm>
            <a:off x="2192338" y="2916238"/>
            <a:ext cx="1095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MT</a:t>
            </a:r>
            <a:endParaRPr lang="en-US" altLang="en-US" sz="2400" b="0" dirty="0">
              <a:solidFill>
                <a:srgbClr val="000000"/>
              </a:solidFill>
            </a:endParaRPr>
          </a:p>
        </p:txBody>
      </p:sp>
      <p:sp>
        <p:nvSpPr>
          <p:cNvPr id="19560" name="Rectangle 1536"/>
          <p:cNvSpPr>
            <a:spLocks noChangeArrowheads="1"/>
          </p:cNvSpPr>
          <p:nvPr/>
        </p:nvSpPr>
        <p:spPr bwMode="auto">
          <a:xfrm>
            <a:off x="2268538" y="3446463"/>
            <a:ext cx="1222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WY</a:t>
            </a:r>
            <a:endParaRPr lang="en-US" altLang="en-US" sz="2400" b="0" dirty="0">
              <a:solidFill>
                <a:srgbClr val="000000"/>
              </a:solidFill>
            </a:endParaRPr>
          </a:p>
        </p:txBody>
      </p:sp>
      <p:sp>
        <p:nvSpPr>
          <p:cNvPr id="19561" name="Rectangle 1539"/>
          <p:cNvSpPr>
            <a:spLocks noChangeArrowheads="1"/>
          </p:cNvSpPr>
          <p:nvPr/>
        </p:nvSpPr>
        <p:spPr bwMode="auto">
          <a:xfrm>
            <a:off x="1751013" y="4400550"/>
            <a:ext cx="968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AZ</a:t>
            </a:r>
            <a:endParaRPr lang="en-US" altLang="en-US" sz="2400" b="0" dirty="0">
              <a:solidFill>
                <a:srgbClr val="000000"/>
              </a:solidFill>
            </a:endParaRPr>
          </a:p>
        </p:txBody>
      </p:sp>
      <p:sp>
        <p:nvSpPr>
          <p:cNvPr id="19562" name="Rectangle 1549"/>
          <p:cNvSpPr>
            <a:spLocks noChangeArrowheads="1"/>
          </p:cNvSpPr>
          <p:nvPr/>
        </p:nvSpPr>
        <p:spPr bwMode="auto">
          <a:xfrm>
            <a:off x="4329113" y="4570413"/>
            <a:ext cx="936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AL</a:t>
            </a:r>
            <a:endParaRPr lang="en-US" altLang="en-US" sz="2400" b="0" dirty="0">
              <a:solidFill>
                <a:srgbClr val="000000"/>
              </a:solidFill>
            </a:endParaRPr>
          </a:p>
        </p:txBody>
      </p:sp>
      <p:sp>
        <p:nvSpPr>
          <p:cNvPr id="19563" name="Rectangle 1550"/>
          <p:cNvSpPr>
            <a:spLocks noChangeArrowheads="1"/>
          </p:cNvSpPr>
          <p:nvPr/>
        </p:nvSpPr>
        <p:spPr bwMode="auto">
          <a:xfrm>
            <a:off x="4021138" y="4570413"/>
            <a:ext cx="1143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MS</a:t>
            </a:r>
            <a:endParaRPr lang="en-US" altLang="en-US" sz="2400" b="0" dirty="0">
              <a:solidFill>
                <a:srgbClr val="000000"/>
              </a:solidFill>
            </a:endParaRPr>
          </a:p>
        </p:txBody>
      </p:sp>
      <p:sp>
        <p:nvSpPr>
          <p:cNvPr id="19564" name="Rectangle 1547"/>
          <p:cNvSpPr>
            <a:spLocks noChangeArrowheads="1"/>
          </p:cNvSpPr>
          <p:nvPr/>
        </p:nvSpPr>
        <p:spPr bwMode="auto">
          <a:xfrm>
            <a:off x="5043488" y="5194300"/>
            <a:ext cx="889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FL</a:t>
            </a:r>
            <a:endParaRPr lang="en-US" altLang="en-US" sz="2400" b="0" dirty="0">
              <a:solidFill>
                <a:srgbClr val="000000"/>
              </a:solidFill>
            </a:endParaRPr>
          </a:p>
        </p:txBody>
      </p:sp>
      <p:sp>
        <p:nvSpPr>
          <p:cNvPr id="19565" name="Rectangle 1541"/>
          <p:cNvSpPr>
            <a:spLocks noChangeArrowheads="1"/>
          </p:cNvSpPr>
          <p:nvPr/>
        </p:nvSpPr>
        <p:spPr bwMode="auto">
          <a:xfrm>
            <a:off x="2949575" y="2967038"/>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ND</a:t>
            </a:r>
            <a:endParaRPr lang="en-US" altLang="en-US" sz="2400" b="0" dirty="0">
              <a:solidFill>
                <a:srgbClr val="000000"/>
              </a:solidFill>
            </a:endParaRPr>
          </a:p>
        </p:txBody>
      </p:sp>
      <p:sp>
        <p:nvSpPr>
          <p:cNvPr id="19566" name="Rectangle 1555"/>
          <p:cNvSpPr>
            <a:spLocks noChangeArrowheads="1"/>
          </p:cNvSpPr>
          <p:nvPr/>
        </p:nvSpPr>
        <p:spPr bwMode="auto">
          <a:xfrm>
            <a:off x="3457575" y="3103563"/>
            <a:ext cx="1190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MN</a:t>
            </a:r>
            <a:endParaRPr lang="en-US" altLang="en-US" sz="2400" b="0" dirty="0">
              <a:solidFill>
                <a:srgbClr val="000000"/>
              </a:solidFill>
            </a:endParaRPr>
          </a:p>
        </p:txBody>
      </p:sp>
      <p:sp>
        <p:nvSpPr>
          <p:cNvPr id="19567" name="Rectangle 1567"/>
          <p:cNvSpPr>
            <a:spLocks noChangeArrowheads="1"/>
          </p:cNvSpPr>
          <p:nvPr/>
        </p:nvSpPr>
        <p:spPr bwMode="auto">
          <a:xfrm>
            <a:off x="4376738" y="3397250"/>
            <a:ext cx="841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MI</a:t>
            </a:r>
            <a:endParaRPr lang="en-US" altLang="en-US" sz="2400" b="0" dirty="0">
              <a:solidFill>
                <a:srgbClr val="000000"/>
              </a:solidFill>
            </a:endParaRPr>
          </a:p>
        </p:txBody>
      </p:sp>
      <p:sp>
        <p:nvSpPr>
          <p:cNvPr id="19568" name="Rectangle 1543"/>
          <p:cNvSpPr>
            <a:spLocks noChangeArrowheads="1"/>
          </p:cNvSpPr>
          <p:nvPr/>
        </p:nvSpPr>
        <p:spPr bwMode="auto">
          <a:xfrm>
            <a:off x="2998788" y="3698875"/>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NE</a:t>
            </a:r>
            <a:endParaRPr lang="en-US" altLang="en-US" sz="2400" b="0" dirty="0">
              <a:solidFill>
                <a:srgbClr val="000000"/>
              </a:solidFill>
            </a:endParaRPr>
          </a:p>
        </p:txBody>
      </p:sp>
      <p:sp>
        <p:nvSpPr>
          <p:cNvPr id="19569" name="Rectangle 1544"/>
          <p:cNvSpPr>
            <a:spLocks noChangeArrowheads="1"/>
          </p:cNvSpPr>
          <p:nvPr/>
        </p:nvSpPr>
        <p:spPr bwMode="auto">
          <a:xfrm>
            <a:off x="3128963" y="4051300"/>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KS</a:t>
            </a:r>
            <a:endParaRPr lang="en-US" altLang="en-US" sz="2400" b="0" dirty="0">
              <a:solidFill>
                <a:srgbClr val="000000"/>
              </a:solidFill>
            </a:endParaRPr>
          </a:p>
        </p:txBody>
      </p:sp>
      <p:sp>
        <p:nvSpPr>
          <p:cNvPr id="19570" name="Rectangle 1545"/>
          <p:cNvSpPr>
            <a:spLocks noChangeArrowheads="1"/>
          </p:cNvSpPr>
          <p:nvPr/>
        </p:nvSpPr>
        <p:spPr bwMode="auto">
          <a:xfrm>
            <a:off x="3176588" y="4400550"/>
            <a:ext cx="109537"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OK</a:t>
            </a:r>
            <a:endParaRPr lang="en-US" altLang="en-US" sz="2400" b="0" dirty="0">
              <a:solidFill>
                <a:srgbClr val="000000"/>
              </a:solidFill>
            </a:endParaRPr>
          </a:p>
        </p:txBody>
      </p:sp>
      <p:sp>
        <p:nvSpPr>
          <p:cNvPr id="19571" name="Rectangle 1546"/>
          <p:cNvSpPr>
            <a:spLocks noChangeArrowheads="1"/>
          </p:cNvSpPr>
          <p:nvPr/>
        </p:nvSpPr>
        <p:spPr bwMode="auto">
          <a:xfrm>
            <a:off x="2949575" y="4795838"/>
            <a:ext cx="968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TX</a:t>
            </a:r>
            <a:endParaRPr lang="en-US" altLang="en-US" sz="2400" b="0" dirty="0">
              <a:solidFill>
                <a:srgbClr val="000000"/>
              </a:solidFill>
            </a:endParaRPr>
          </a:p>
        </p:txBody>
      </p:sp>
      <p:sp>
        <p:nvSpPr>
          <p:cNvPr id="19572" name="Rectangle 1551"/>
          <p:cNvSpPr>
            <a:spLocks noChangeArrowheads="1"/>
          </p:cNvSpPr>
          <p:nvPr/>
        </p:nvSpPr>
        <p:spPr bwMode="auto">
          <a:xfrm>
            <a:off x="3759200" y="4795838"/>
            <a:ext cx="93663"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LA</a:t>
            </a:r>
            <a:endParaRPr lang="en-US" altLang="en-US" sz="2400" b="0" dirty="0">
              <a:solidFill>
                <a:srgbClr val="000000"/>
              </a:solidFill>
            </a:endParaRPr>
          </a:p>
        </p:txBody>
      </p:sp>
      <p:sp>
        <p:nvSpPr>
          <p:cNvPr id="19573" name="Rectangle 1552"/>
          <p:cNvSpPr>
            <a:spLocks noChangeArrowheads="1"/>
          </p:cNvSpPr>
          <p:nvPr/>
        </p:nvSpPr>
        <p:spPr bwMode="auto">
          <a:xfrm>
            <a:off x="3732213" y="4446588"/>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AR</a:t>
            </a:r>
            <a:endParaRPr lang="en-US" altLang="en-US" sz="2400" b="0" dirty="0">
              <a:solidFill>
                <a:srgbClr val="000000"/>
              </a:solidFill>
            </a:endParaRPr>
          </a:p>
        </p:txBody>
      </p:sp>
      <p:sp>
        <p:nvSpPr>
          <p:cNvPr id="19574" name="Rectangle 1576"/>
          <p:cNvSpPr>
            <a:spLocks noChangeArrowheads="1"/>
          </p:cNvSpPr>
          <p:nvPr/>
        </p:nvSpPr>
        <p:spPr bwMode="auto">
          <a:xfrm>
            <a:off x="5362575" y="2967038"/>
            <a:ext cx="96838"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VT</a:t>
            </a:r>
            <a:endParaRPr lang="en-US" altLang="en-US" sz="2400" b="0" dirty="0">
              <a:solidFill>
                <a:srgbClr val="000000"/>
              </a:solidFill>
            </a:endParaRPr>
          </a:p>
        </p:txBody>
      </p:sp>
      <p:sp>
        <p:nvSpPr>
          <p:cNvPr id="19575" name="Rectangle 1571"/>
          <p:cNvSpPr>
            <a:spLocks noChangeArrowheads="1"/>
          </p:cNvSpPr>
          <p:nvPr/>
        </p:nvSpPr>
        <p:spPr bwMode="auto">
          <a:xfrm>
            <a:off x="5360988" y="3571875"/>
            <a:ext cx="936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NJ</a:t>
            </a:r>
            <a:endParaRPr lang="en-US" altLang="en-US" sz="2400" b="0" dirty="0">
              <a:solidFill>
                <a:srgbClr val="000000"/>
              </a:solidFill>
            </a:endParaRPr>
          </a:p>
        </p:txBody>
      </p:sp>
      <p:sp>
        <p:nvSpPr>
          <p:cNvPr id="19576" name="Rectangle 1583"/>
          <p:cNvSpPr>
            <a:spLocks noChangeArrowheads="1"/>
          </p:cNvSpPr>
          <p:nvPr/>
        </p:nvSpPr>
        <p:spPr bwMode="auto">
          <a:xfrm>
            <a:off x="5527675" y="3514725"/>
            <a:ext cx="236538" cy="150813"/>
          </a:xfrm>
          <a:prstGeom prst="rect">
            <a:avLst/>
          </a:prstGeom>
          <a:noFill/>
          <a:ln w="9525">
            <a:noFill/>
            <a:miter lim="800000"/>
            <a:headEnd/>
            <a:tailEnd/>
          </a:ln>
        </p:spPr>
        <p:txBody>
          <a:bodyPr/>
          <a:lstStyle/>
          <a:p>
            <a:endParaRPr lang="en-US" dirty="0"/>
          </a:p>
        </p:txBody>
      </p:sp>
      <p:sp>
        <p:nvSpPr>
          <p:cNvPr id="19577" name="Rectangle 1584"/>
          <p:cNvSpPr>
            <a:spLocks noChangeArrowheads="1"/>
          </p:cNvSpPr>
          <p:nvPr/>
        </p:nvSpPr>
        <p:spPr bwMode="auto">
          <a:xfrm>
            <a:off x="5576888" y="3525838"/>
            <a:ext cx="101600"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CT</a:t>
            </a:r>
            <a:endParaRPr lang="en-US" altLang="en-US" sz="2400" b="0" dirty="0">
              <a:solidFill>
                <a:srgbClr val="000000"/>
              </a:solidFill>
            </a:endParaRPr>
          </a:p>
        </p:txBody>
      </p:sp>
      <p:sp>
        <p:nvSpPr>
          <p:cNvPr id="19578" name="Rectangle 1558"/>
          <p:cNvSpPr>
            <a:spLocks noChangeArrowheads="1"/>
          </p:cNvSpPr>
          <p:nvPr/>
        </p:nvSpPr>
        <p:spPr bwMode="auto">
          <a:xfrm>
            <a:off x="4957763" y="4400550"/>
            <a:ext cx="106362"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SC</a:t>
            </a:r>
            <a:endParaRPr lang="en-US" altLang="en-US" sz="2400" b="0" dirty="0">
              <a:solidFill>
                <a:srgbClr val="000000"/>
              </a:solidFill>
            </a:endParaRPr>
          </a:p>
        </p:txBody>
      </p:sp>
      <p:sp>
        <p:nvSpPr>
          <p:cNvPr id="19579" name="Rectangle 1559"/>
          <p:cNvSpPr>
            <a:spLocks noChangeArrowheads="1"/>
          </p:cNvSpPr>
          <p:nvPr/>
        </p:nvSpPr>
        <p:spPr bwMode="auto">
          <a:xfrm>
            <a:off x="5089525" y="4189413"/>
            <a:ext cx="111125" cy="92075"/>
          </a:xfrm>
          <a:prstGeom prst="rect">
            <a:avLst/>
          </a:prstGeom>
          <a:noFill/>
          <a:ln w="9525">
            <a:noFill/>
            <a:miter lim="800000"/>
            <a:headEnd/>
            <a:tailEnd/>
          </a:ln>
        </p:spPr>
        <p:txBody>
          <a:bodyPr wrap="none" lIns="0" tIns="0" rIns="0" bIns="0">
            <a:spAutoFit/>
          </a:bodyPr>
          <a:lstStyle/>
          <a:p>
            <a:pPr eaLnBrk="0" hangingPunct="0"/>
            <a:r>
              <a:rPr lang="en-US" altLang="en-US" sz="600" b="0" dirty="0">
                <a:solidFill>
                  <a:srgbClr val="000000"/>
                </a:solidFill>
              </a:rPr>
              <a:t>NC</a:t>
            </a:r>
            <a:endParaRPr lang="en-US" altLang="en-US" sz="2400" b="0" dirty="0">
              <a:solidFill>
                <a:srgbClr val="000000"/>
              </a:solidFill>
            </a:endParaRPr>
          </a:p>
        </p:txBody>
      </p:sp>
      <p:sp>
        <p:nvSpPr>
          <p:cNvPr id="19580" name="Text Box 1690"/>
          <p:cNvSpPr txBox="1">
            <a:spLocks noChangeArrowheads="1"/>
          </p:cNvSpPr>
          <p:nvPr/>
        </p:nvSpPr>
        <p:spPr bwMode="auto">
          <a:xfrm>
            <a:off x="449263" y="6337300"/>
            <a:ext cx="3905250" cy="230832"/>
          </a:xfrm>
          <a:prstGeom prst="rect">
            <a:avLst/>
          </a:prstGeom>
          <a:noFill/>
          <a:ln w="9525">
            <a:noFill/>
            <a:miter lim="800000"/>
            <a:headEnd/>
            <a:tailEnd/>
          </a:ln>
        </p:spPr>
        <p:txBody>
          <a:bodyPr lIns="0">
            <a:spAutoFit/>
          </a:bodyPr>
          <a:lstStyle/>
          <a:p>
            <a:pPr eaLnBrk="0" hangingPunct="0"/>
            <a:r>
              <a:rPr lang="en-US" sz="900" b="0" dirty="0">
                <a:latin typeface="Arial" pitchFamily="34" charset="0"/>
                <a:cs typeface="Arial" pitchFamily="34" charset="0"/>
              </a:rPr>
              <a:t>Source: BCBSA Licensee Records</a:t>
            </a:r>
          </a:p>
        </p:txBody>
      </p:sp>
      <p:sp>
        <p:nvSpPr>
          <p:cNvPr id="19581" name="Rectangle 1582"/>
          <p:cNvSpPr>
            <a:spLocks noChangeArrowheads="1"/>
          </p:cNvSpPr>
          <p:nvPr/>
        </p:nvSpPr>
        <p:spPr bwMode="auto">
          <a:xfrm>
            <a:off x="5448300" y="3230563"/>
            <a:ext cx="146050" cy="92075"/>
          </a:xfrm>
          <a:prstGeom prst="rect">
            <a:avLst/>
          </a:prstGeom>
          <a:noFill/>
          <a:ln w="9525">
            <a:noFill/>
            <a:miter lim="800000"/>
            <a:headEnd/>
            <a:tailEnd/>
          </a:ln>
        </p:spPr>
        <p:txBody>
          <a:bodyPr lIns="0" tIns="0" rIns="0" bIns="0">
            <a:spAutoFit/>
          </a:bodyPr>
          <a:lstStyle/>
          <a:p>
            <a:pPr eaLnBrk="0" hangingPunct="0"/>
            <a:r>
              <a:rPr lang="en-US" altLang="en-US" sz="600" b="0" dirty="0">
                <a:solidFill>
                  <a:srgbClr val="000000"/>
                </a:solidFill>
              </a:rPr>
              <a:t>MA</a:t>
            </a:r>
            <a:endParaRPr lang="en-US" altLang="en-US" sz="2400" b="0" dirty="0">
              <a:solidFill>
                <a:srgbClr val="000000"/>
              </a:solidFill>
            </a:endParaRPr>
          </a:p>
        </p:txBody>
      </p:sp>
    </p:spTree>
    <p:extLst>
      <p:ext uri="{BB962C8B-B14F-4D97-AF65-F5344CB8AC3E}">
        <p14:creationId xmlns:p14="http://schemas.microsoft.com/office/powerpoint/2010/main" val="1117713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Rectangle 267"/>
          <p:cNvSpPr/>
          <p:nvPr/>
        </p:nvSpPr>
        <p:spPr>
          <a:xfrm>
            <a:off x="2938" y="2236286"/>
            <a:ext cx="6551526" cy="4143353"/>
          </a:xfrm>
          <a:prstGeom prst="rect">
            <a:avLst/>
          </a:prstGeom>
          <a:gradFill>
            <a:gsLst>
              <a:gs pos="0">
                <a:srgbClr val="E2E2E2"/>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1" name="Group 186"/>
          <p:cNvGrpSpPr>
            <a:grpSpLocks/>
          </p:cNvGrpSpPr>
          <p:nvPr/>
        </p:nvGrpSpPr>
        <p:grpSpPr bwMode="auto">
          <a:xfrm>
            <a:off x="5279514" y="4086874"/>
            <a:ext cx="57207" cy="79372"/>
            <a:chOff x="3634" y="2017"/>
            <a:chExt cx="42" cy="44"/>
          </a:xfrm>
          <a:solidFill>
            <a:srgbClr val="BEB9DF"/>
          </a:solidFill>
        </p:grpSpPr>
        <p:sp>
          <p:nvSpPr>
            <p:cNvPr id="462" name="Freeform 187"/>
            <p:cNvSpPr>
              <a:spLocks/>
            </p:cNvSpPr>
            <p:nvPr/>
          </p:nvSpPr>
          <p:spPr bwMode="auto">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463" name="Freeform 188"/>
            <p:cNvSpPr>
              <a:spLocks/>
            </p:cNvSpPr>
            <p:nvPr/>
          </p:nvSpPr>
          <p:spPr bwMode="auto">
            <a:xfrm>
              <a:off x="3634" y="2017"/>
              <a:ext cx="42" cy="44"/>
            </a:xfrm>
            <a:custGeom>
              <a:avLst/>
              <a:gdLst>
                <a:gd name="T0" fmla="*/ 0 w 42"/>
                <a:gd name="T1" fmla="*/ 6 h 44"/>
                <a:gd name="T2" fmla="*/ 42 w 42"/>
                <a:gd name="T3" fmla="*/ 0 h 44"/>
                <a:gd name="T4" fmla="*/ 17 w 42"/>
                <a:gd name="T5" fmla="*/ 44 h 44"/>
                <a:gd name="T6" fmla="*/ 0 w 42"/>
                <a:gd name="T7" fmla="*/ 44 h 44"/>
                <a:gd name="T8" fmla="*/ 0 w 42"/>
                <a:gd name="T9" fmla="*/ 6 h 44"/>
                <a:gd name="T10" fmla="*/ 0 60000 65536"/>
                <a:gd name="T11" fmla="*/ 0 60000 65536"/>
                <a:gd name="T12" fmla="*/ 0 60000 65536"/>
                <a:gd name="T13" fmla="*/ 0 60000 65536"/>
                <a:gd name="T14" fmla="*/ 0 60000 65536"/>
                <a:gd name="T15" fmla="*/ 0 w 42"/>
                <a:gd name="T16" fmla="*/ 0 h 44"/>
                <a:gd name="T17" fmla="*/ 42 w 42"/>
                <a:gd name="T18" fmla="*/ 44 h 44"/>
              </a:gdLst>
              <a:ahLst/>
              <a:cxnLst>
                <a:cxn ang="T10">
                  <a:pos x="T0" y="T1"/>
                </a:cxn>
                <a:cxn ang="T11">
                  <a:pos x="T2" y="T3"/>
                </a:cxn>
                <a:cxn ang="T12">
                  <a:pos x="T4" y="T5"/>
                </a:cxn>
                <a:cxn ang="T13">
                  <a:pos x="T6" y="T7"/>
                </a:cxn>
                <a:cxn ang="T14">
                  <a:pos x="T8" y="T9"/>
                </a:cxn>
              </a:cxnLst>
              <a:rect l="T15" t="T16" r="T17" b="T18"/>
              <a:pathLst>
                <a:path w="42" h="44">
                  <a:moveTo>
                    <a:pt x="0" y="6"/>
                  </a:moveTo>
                  <a:lnTo>
                    <a:pt x="42" y="0"/>
                  </a:lnTo>
                  <a:lnTo>
                    <a:pt x="17" y="44"/>
                  </a:lnTo>
                  <a:lnTo>
                    <a:pt x="0" y="44"/>
                  </a:lnTo>
                  <a:lnTo>
                    <a:pt x="0" y="6"/>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sp>
        <p:nvSpPr>
          <p:cNvPr id="266" name="Rectangle 265"/>
          <p:cNvSpPr>
            <a:spLocks noChangeAspect="1"/>
          </p:cNvSpPr>
          <p:nvPr/>
        </p:nvSpPr>
        <p:spPr bwMode="ltGray">
          <a:xfrm>
            <a:off x="5755195" y="5958158"/>
            <a:ext cx="117450" cy="119391"/>
          </a:xfrm>
          <a:prstGeom prst="rect">
            <a:avLst/>
          </a:prstGeom>
          <a:solidFill>
            <a:schemeClr val="accent1">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8" name="Freeform 87"/>
          <p:cNvSpPr>
            <a:spLocks/>
          </p:cNvSpPr>
          <p:nvPr/>
        </p:nvSpPr>
        <p:spPr bwMode="auto">
          <a:xfrm>
            <a:off x="2757654" y="3795224"/>
            <a:ext cx="773214" cy="347025"/>
          </a:xfrm>
          <a:custGeom>
            <a:avLst/>
            <a:gdLst>
              <a:gd name="T0" fmla="*/ 8 w 577"/>
              <a:gd name="T1" fmla="*/ 0 h 202"/>
              <a:gd name="T2" fmla="*/ 0 w 577"/>
              <a:gd name="T3" fmla="*/ 133 h 202"/>
              <a:gd name="T4" fmla="*/ 132 w 577"/>
              <a:gd name="T5" fmla="*/ 139 h 202"/>
              <a:gd name="T6" fmla="*/ 132 w 577"/>
              <a:gd name="T7" fmla="*/ 202 h 202"/>
              <a:gd name="T8" fmla="*/ 305 w 577"/>
              <a:gd name="T9" fmla="*/ 202 h 202"/>
              <a:gd name="T10" fmla="*/ 462 w 577"/>
              <a:gd name="T11" fmla="*/ 196 h 202"/>
              <a:gd name="T12" fmla="*/ 577 w 577"/>
              <a:gd name="T13" fmla="*/ 202 h 202"/>
              <a:gd name="T14" fmla="*/ 544 w 577"/>
              <a:gd name="T15" fmla="*/ 145 h 202"/>
              <a:gd name="T16" fmla="*/ 520 w 577"/>
              <a:gd name="T17" fmla="*/ 95 h 202"/>
              <a:gd name="T18" fmla="*/ 495 w 577"/>
              <a:gd name="T19" fmla="*/ 38 h 202"/>
              <a:gd name="T20" fmla="*/ 429 w 577"/>
              <a:gd name="T21" fmla="*/ 0 h 202"/>
              <a:gd name="T22" fmla="*/ 396 w 577"/>
              <a:gd name="T23" fmla="*/ 25 h 202"/>
              <a:gd name="T24" fmla="*/ 363 w 577"/>
              <a:gd name="T25" fmla="*/ 6 h 202"/>
              <a:gd name="T26" fmla="*/ 206 w 577"/>
              <a:gd name="T27" fmla="*/ 6 h 202"/>
              <a:gd name="T28" fmla="*/ 8 w 577"/>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2"/>
              <a:gd name="T47" fmla="*/ 577 w 577"/>
              <a:gd name="T48" fmla="*/ 202 h 2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2">
                <a:moveTo>
                  <a:pt x="8" y="0"/>
                </a:moveTo>
                <a:lnTo>
                  <a:pt x="0" y="133"/>
                </a:lnTo>
                <a:lnTo>
                  <a:pt x="132" y="139"/>
                </a:lnTo>
                <a:lnTo>
                  <a:pt x="132" y="202"/>
                </a:lnTo>
                <a:lnTo>
                  <a:pt x="305" y="202"/>
                </a:lnTo>
                <a:lnTo>
                  <a:pt x="462" y="196"/>
                </a:lnTo>
                <a:lnTo>
                  <a:pt x="577" y="202"/>
                </a:lnTo>
                <a:lnTo>
                  <a:pt x="544" y="145"/>
                </a:lnTo>
                <a:lnTo>
                  <a:pt x="520" y="95"/>
                </a:lnTo>
                <a:lnTo>
                  <a:pt x="495" y="38"/>
                </a:lnTo>
                <a:lnTo>
                  <a:pt x="429" y="0"/>
                </a:lnTo>
                <a:lnTo>
                  <a:pt x="396" y="25"/>
                </a:lnTo>
                <a:lnTo>
                  <a:pt x="363" y="6"/>
                </a:lnTo>
                <a:lnTo>
                  <a:pt x="206" y="6"/>
                </a:lnTo>
                <a:lnTo>
                  <a:pt x="8" y="0"/>
                </a:lnTo>
              </a:path>
            </a:pathLst>
          </a:custGeom>
          <a:solidFill>
            <a:schemeClr val="bg1"/>
          </a:solidFill>
          <a:ln w="12700">
            <a:solidFill>
              <a:schemeClr val="bg1">
                <a:lumMod val="85000"/>
              </a:schemeClr>
            </a:solidFill>
            <a:prstDash val="solid"/>
            <a:round/>
            <a:headEnd/>
            <a:tailEnd/>
          </a:ln>
          <a:effectLst/>
        </p:spPr>
        <p:txBody>
          <a:bodyPr/>
          <a:lstStyle/>
          <a:p>
            <a:endParaRPr lang="en-US" dirty="0">
              <a:solidFill>
                <a:schemeClr val="bg1"/>
              </a:solidFill>
            </a:endParaRPr>
          </a:p>
        </p:txBody>
      </p:sp>
      <p:grpSp>
        <p:nvGrpSpPr>
          <p:cNvPr id="437" name="Group 162"/>
          <p:cNvGrpSpPr>
            <a:grpSpLocks/>
          </p:cNvGrpSpPr>
          <p:nvPr/>
        </p:nvGrpSpPr>
        <p:grpSpPr bwMode="auto">
          <a:xfrm>
            <a:off x="5221235" y="3688164"/>
            <a:ext cx="142094" cy="269499"/>
            <a:chOff x="3593" y="1783"/>
            <a:chExt cx="107" cy="158"/>
          </a:xfrm>
          <a:solidFill>
            <a:schemeClr val="bg1"/>
          </a:solidFill>
        </p:grpSpPr>
        <p:sp>
          <p:nvSpPr>
            <p:cNvPr id="438" name="Freeform 163"/>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439" name="Freeform 164"/>
            <p:cNvSpPr>
              <a:spLocks/>
            </p:cNvSpPr>
            <p:nvPr/>
          </p:nvSpPr>
          <p:spPr bwMode="auto">
            <a:xfrm>
              <a:off x="3593" y="1783"/>
              <a:ext cx="107" cy="158"/>
            </a:xfrm>
            <a:custGeom>
              <a:avLst/>
              <a:gdLst>
                <a:gd name="T0" fmla="*/ 25 w 107"/>
                <a:gd name="T1" fmla="*/ 0 h 158"/>
                <a:gd name="T2" fmla="*/ 50 w 107"/>
                <a:gd name="T3" fmla="*/ 0 h 158"/>
                <a:gd name="T4" fmla="*/ 99 w 107"/>
                <a:gd name="T5" fmla="*/ 19 h 158"/>
                <a:gd name="T6" fmla="*/ 91 w 107"/>
                <a:gd name="T7" fmla="*/ 38 h 158"/>
                <a:gd name="T8" fmla="*/ 107 w 107"/>
                <a:gd name="T9" fmla="*/ 50 h 158"/>
                <a:gd name="T10" fmla="*/ 107 w 107"/>
                <a:gd name="T11" fmla="*/ 126 h 158"/>
                <a:gd name="T12" fmla="*/ 91 w 107"/>
                <a:gd name="T13" fmla="*/ 158 h 158"/>
                <a:gd name="T14" fmla="*/ 74 w 107"/>
                <a:gd name="T15" fmla="*/ 145 h 158"/>
                <a:gd name="T16" fmla="*/ 50 w 107"/>
                <a:gd name="T17" fmla="*/ 145 h 158"/>
                <a:gd name="T18" fmla="*/ 17 w 107"/>
                <a:gd name="T19" fmla="*/ 126 h 158"/>
                <a:gd name="T20" fmla="*/ 41 w 107"/>
                <a:gd name="T21" fmla="*/ 82 h 158"/>
                <a:gd name="T22" fmla="*/ 0 w 107"/>
                <a:gd name="T23" fmla="*/ 57 h 158"/>
                <a:gd name="T24" fmla="*/ 25 w 107"/>
                <a:gd name="T25" fmla="*/ 0 h 1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58"/>
                <a:gd name="T41" fmla="*/ 107 w 107"/>
                <a:gd name="T42" fmla="*/ 158 h 1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58">
                  <a:moveTo>
                    <a:pt x="25" y="0"/>
                  </a:moveTo>
                  <a:lnTo>
                    <a:pt x="50" y="0"/>
                  </a:lnTo>
                  <a:lnTo>
                    <a:pt x="99" y="19"/>
                  </a:lnTo>
                  <a:lnTo>
                    <a:pt x="91" y="38"/>
                  </a:lnTo>
                  <a:lnTo>
                    <a:pt x="107" y="50"/>
                  </a:lnTo>
                  <a:lnTo>
                    <a:pt x="107" y="126"/>
                  </a:lnTo>
                  <a:lnTo>
                    <a:pt x="91" y="158"/>
                  </a:lnTo>
                  <a:lnTo>
                    <a:pt x="74" y="145"/>
                  </a:lnTo>
                  <a:lnTo>
                    <a:pt x="50" y="145"/>
                  </a:lnTo>
                  <a:lnTo>
                    <a:pt x="17" y="126"/>
                  </a:lnTo>
                  <a:lnTo>
                    <a:pt x="41" y="82"/>
                  </a:lnTo>
                  <a:lnTo>
                    <a:pt x="0" y="57"/>
                  </a:lnTo>
                  <a:lnTo>
                    <a:pt x="25"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284" name="Group 6"/>
          <p:cNvGrpSpPr>
            <a:grpSpLocks/>
          </p:cNvGrpSpPr>
          <p:nvPr/>
        </p:nvGrpSpPr>
        <p:grpSpPr bwMode="auto">
          <a:xfrm>
            <a:off x="1078359" y="4851068"/>
            <a:ext cx="494562" cy="380252"/>
            <a:chOff x="498" y="2510"/>
            <a:chExt cx="371" cy="221"/>
          </a:xfrm>
          <a:solidFill>
            <a:schemeClr val="bg1"/>
          </a:solidFill>
        </p:grpSpPr>
        <p:grpSp>
          <p:nvGrpSpPr>
            <p:cNvPr id="285" name="Group 7"/>
            <p:cNvGrpSpPr>
              <a:grpSpLocks/>
            </p:cNvGrpSpPr>
            <p:nvPr/>
          </p:nvGrpSpPr>
          <p:grpSpPr bwMode="auto">
            <a:xfrm>
              <a:off x="498" y="2510"/>
              <a:ext cx="371" cy="221"/>
              <a:chOff x="498" y="2510"/>
              <a:chExt cx="371" cy="221"/>
            </a:xfrm>
            <a:grpFill/>
          </p:grpSpPr>
          <p:grpSp>
            <p:nvGrpSpPr>
              <p:cNvPr id="289" name="Group 8"/>
              <p:cNvGrpSpPr>
                <a:grpSpLocks/>
              </p:cNvGrpSpPr>
              <p:nvPr/>
            </p:nvGrpSpPr>
            <p:grpSpPr bwMode="auto">
              <a:xfrm>
                <a:off x="498" y="2541"/>
                <a:ext cx="33" cy="32"/>
                <a:chOff x="498" y="2541"/>
                <a:chExt cx="33" cy="32"/>
              </a:xfrm>
              <a:grpFill/>
            </p:grpSpPr>
            <p:sp>
              <p:nvSpPr>
                <p:cNvPr id="308" name="Freeform 9"/>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09" name="Freeform 10"/>
                <p:cNvSpPr>
                  <a:spLocks/>
                </p:cNvSpPr>
                <p:nvPr/>
              </p:nvSpPr>
              <p:spPr bwMode="auto">
                <a:xfrm>
                  <a:off x="498" y="2541"/>
                  <a:ext cx="33" cy="32"/>
                </a:xfrm>
                <a:custGeom>
                  <a:avLst/>
                  <a:gdLst>
                    <a:gd name="T0" fmla="*/ 0 w 33"/>
                    <a:gd name="T1" fmla="*/ 32 h 32"/>
                    <a:gd name="T2" fmla="*/ 0 w 33"/>
                    <a:gd name="T3" fmla="*/ 19 h 32"/>
                    <a:gd name="T4" fmla="*/ 17 w 33"/>
                    <a:gd name="T5" fmla="*/ 0 h 32"/>
                    <a:gd name="T6" fmla="*/ 33 w 33"/>
                    <a:gd name="T7" fmla="*/ 7 h 32"/>
                    <a:gd name="T8" fmla="*/ 17 w 33"/>
                    <a:gd name="T9" fmla="*/ 32 h 32"/>
                    <a:gd name="T10" fmla="*/ 0 w 33"/>
                    <a:gd name="T11" fmla="*/ 32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0" y="32"/>
                      </a:moveTo>
                      <a:lnTo>
                        <a:pt x="0" y="19"/>
                      </a:lnTo>
                      <a:lnTo>
                        <a:pt x="17" y="0"/>
                      </a:lnTo>
                      <a:lnTo>
                        <a:pt x="33" y="7"/>
                      </a:lnTo>
                      <a:lnTo>
                        <a:pt x="17" y="32"/>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290" name="Group 11"/>
              <p:cNvGrpSpPr>
                <a:grpSpLocks/>
              </p:cNvGrpSpPr>
              <p:nvPr/>
            </p:nvGrpSpPr>
            <p:grpSpPr bwMode="auto">
              <a:xfrm>
                <a:off x="539" y="2510"/>
                <a:ext cx="58" cy="44"/>
                <a:chOff x="539" y="2510"/>
                <a:chExt cx="58" cy="44"/>
              </a:xfrm>
              <a:grpFill/>
            </p:grpSpPr>
            <p:sp>
              <p:nvSpPr>
                <p:cNvPr id="306" name="Freeform 12"/>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07" name="Freeform 13"/>
                <p:cNvSpPr>
                  <a:spLocks/>
                </p:cNvSpPr>
                <p:nvPr/>
              </p:nvSpPr>
              <p:spPr bwMode="auto">
                <a:xfrm>
                  <a:off x="539" y="2510"/>
                  <a:ext cx="58" cy="44"/>
                </a:xfrm>
                <a:custGeom>
                  <a:avLst/>
                  <a:gdLst>
                    <a:gd name="T0" fmla="*/ 9 w 58"/>
                    <a:gd name="T1" fmla="*/ 6 h 44"/>
                    <a:gd name="T2" fmla="*/ 0 w 58"/>
                    <a:gd name="T3" fmla="*/ 25 h 44"/>
                    <a:gd name="T4" fmla="*/ 25 w 58"/>
                    <a:gd name="T5" fmla="*/ 38 h 44"/>
                    <a:gd name="T6" fmla="*/ 42 w 58"/>
                    <a:gd name="T7" fmla="*/ 44 h 44"/>
                    <a:gd name="T8" fmla="*/ 58 w 58"/>
                    <a:gd name="T9" fmla="*/ 25 h 44"/>
                    <a:gd name="T10" fmla="*/ 50 w 58"/>
                    <a:gd name="T11" fmla="*/ 0 h 44"/>
                    <a:gd name="T12" fmla="*/ 9 w 58"/>
                    <a:gd name="T13" fmla="*/ 6 h 44"/>
                    <a:gd name="T14" fmla="*/ 0 60000 65536"/>
                    <a:gd name="T15" fmla="*/ 0 60000 65536"/>
                    <a:gd name="T16" fmla="*/ 0 60000 65536"/>
                    <a:gd name="T17" fmla="*/ 0 60000 65536"/>
                    <a:gd name="T18" fmla="*/ 0 60000 65536"/>
                    <a:gd name="T19" fmla="*/ 0 60000 65536"/>
                    <a:gd name="T20" fmla="*/ 0 60000 65536"/>
                    <a:gd name="T21" fmla="*/ 0 w 58"/>
                    <a:gd name="T22" fmla="*/ 0 h 44"/>
                    <a:gd name="T23" fmla="*/ 58 w 5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
                      <a:moveTo>
                        <a:pt x="9" y="6"/>
                      </a:moveTo>
                      <a:lnTo>
                        <a:pt x="0" y="25"/>
                      </a:lnTo>
                      <a:lnTo>
                        <a:pt x="25" y="38"/>
                      </a:lnTo>
                      <a:lnTo>
                        <a:pt x="42" y="44"/>
                      </a:lnTo>
                      <a:lnTo>
                        <a:pt x="58" y="25"/>
                      </a:lnTo>
                      <a:lnTo>
                        <a:pt x="50" y="0"/>
                      </a:lnTo>
                      <a:lnTo>
                        <a:pt x="9"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291" name="Group 14"/>
              <p:cNvGrpSpPr>
                <a:grpSpLocks/>
              </p:cNvGrpSpPr>
              <p:nvPr/>
            </p:nvGrpSpPr>
            <p:grpSpPr bwMode="auto">
              <a:xfrm>
                <a:off x="589" y="2541"/>
                <a:ext cx="82" cy="45"/>
                <a:chOff x="589" y="2541"/>
                <a:chExt cx="82" cy="45"/>
              </a:xfrm>
              <a:grpFill/>
            </p:grpSpPr>
            <p:sp>
              <p:nvSpPr>
                <p:cNvPr id="304" name="Freeform 15"/>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05" name="Freeform 16"/>
                <p:cNvSpPr>
                  <a:spLocks/>
                </p:cNvSpPr>
                <p:nvPr/>
              </p:nvSpPr>
              <p:spPr bwMode="auto">
                <a:xfrm>
                  <a:off x="589" y="2541"/>
                  <a:ext cx="82" cy="45"/>
                </a:xfrm>
                <a:custGeom>
                  <a:avLst/>
                  <a:gdLst>
                    <a:gd name="T0" fmla="*/ 0 w 82"/>
                    <a:gd name="T1" fmla="*/ 13 h 45"/>
                    <a:gd name="T2" fmla="*/ 58 w 82"/>
                    <a:gd name="T3" fmla="*/ 0 h 45"/>
                    <a:gd name="T4" fmla="*/ 66 w 82"/>
                    <a:gd name="T5" fmla="*/ 19 h 45"/>
                    <a:gd name="T6" fmla="*/ 74 w 82"/>
                    <a:gd name="T7" fmla="*/ 26 h 45"/>
                    <a:gd name="T8" fmla="*/ 82 w 82"/>
                    <a:gd name="T9" fmla="*/ 38 h 45"/>
                    <a:gd name="T10" fmla="*/ 58 w 82"/>
                    <a:gd name="T11" fmla="*/ 38 h 45"/>
                    <a:gd name="T12" fmla="*/ 33 w 82"/>
                    <a:gd name="T13" fmla="*/ 45 h 45"/>
                    <a:gd name="T14" fmla="*/ 0 w 82"/>
                    <a:gd name="T15" fmla="*/ 13 h 45"/>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45"/>
                    <a:gd name="T26" fmla="*/ 82 w 82"/>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45">
                      <a:moveTo>
                        <a:pt x="0" y="13"/>
                      </a:moveTo>
                      <a:lnTo>
                        <a:pt x="58" y="0"/>
                      </a:lnTo>
                      <a:lnTo>
                        <a:pt x="66" y="19"/>
                      </a:lnTo>
                      <a:lnTo>
                        <a:pt x="74" y="26"/>
                      </a:lnTo>
                      <a:lnTo>
                        <a:pt x="82" y="38"/>
                      </a:lnTo>
                      <a:lnTo>
                        <a:pt x="58" y="38"/>
                      </a:lnTo>
                      <a:lnTo>
                        <a:pt x="33" y="45"/>
                      </a:lnTo>
                      <a:lnTo>
                        <a:pt x="0" y="1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292" name="Group 17"/>
              <p:cNvGrpSpPr>
                <a:grpSpLocks/>
              </p:cNvGrpSpPr>
              <p:nvPr/>
            </p:nvGrpSpPr>
            <p:grpSpPr bwMode="auto">
              <a:xfrm>
                <a:off x="671" y="2573"/>
                <a:ext cx="66" cy="25"/>
                <a:chOff x="671" y="2573"/>
                <a:chExt cx="66" cy="25"/>
              </a:xfrm>
              <a:grpFill/>
            </p:grpSpPr>
            <p:sp>
              <p:nvSpPr>
                <p:cNvPr id="302" name="Freeform 18"/>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03" name="Freeform 19"/>
                <p:cNvSpPr>
                  <a:spLocks/>
                </p:cNvSpPr>
                <p:nvPr/>
              </p:nvSpPr>
              <p:spPr bwMode="auto">
                <a:xfrm>
                  <a:off x="671" y="2573"/>
                  <a:ext cx="66" cy="25"/>
                </a:xfrm>
                <a:custGeom>
                  <a:avLst/>
                  <a:gdLst>
                    <a:gd name="T0" fmla="*/ 9 w 66"/>
                    <a:gd name="T1" fmla="*/ 0 h 25"/>
                    <a:gd name="T2" fmla="*/ 0 w 66"/>
                    <a:gd name="T3" fmla="*/ 25 h 25"/>
                    <a:gd name="T4" fmla="*/ 17 w 66"/>
                    <a:gd name="T5" fmla="*/ 25 h 25"/>
                    <a:gd name="T6" fmla="*/ 25 w 66"/>
                    <a:gd name="T7" fmla="*/ 19 h 25"/>
                    <a:gd name="T8" fmla="*/ 50 w 66"/>
                    <a:gd name="T9" fmla="*/ 19 h 25"/>
                    <a:gd name="T10" fmla="*/ 66 w 66"/>
                    <a:gd name="T11" fmla="*/ 13 h 25"/>
                    <a:gd name="T12" fmla="*/ 50 w 66"/>
                    <a:gd name="T13" fmla="*/ 6 h 25"/>
                    <a:gd name="T14" fmla="*/ 42 w 66"/>
                    <a:gd name="T15" fmla="*/ 0 h 25"/>
                    <a:gd name="T16" fmla="*/ 9 w 6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5"/>
                    <a:gd name="T29" fmla="*/ 66 w 6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5">
                      <a:moveTo>
                        <a:pt x="9" y="0"/>
                      </a:moveTo>
                      <a:lnTo>
                        <a:pt x="0" y="25"/>
                      </a:lnTo>
                      <a:lnTo>
                        <a:pt x="17" y="25"/>
                      </a:lnTo>
                      <a:lnTo>
                        <a:pt x="25" y="19"/>
                      </a:lnTo>
                      <a:lnTo>
                        <a:pt x="50" y="19"/>
                      </a:lnTo>
                      <a:lnTo>
                        <a:pt x="66" y="13"/>
                      </a:lnTo>
                      <a:lnTo>
                        <a:pt x="50" y="6"/>
                      </a:lnTo>
                      <a:lnTo>
                        <a:pt x="42" y="0"/>
                      </a:lnTo>
                      <a:lnTo>
                        <a:pt x="9"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293" name="Group 20"/>
              <p:cNvGrpSpPr>
                <a:grpSpLocks/>
              </p:cNvGrpSpPr>
              <p:nvPr/>
            </p:nvGrpSpPr>
            <p:grpSpPr bwMode="auto">
              <a:xfrm>
                <a:off x="688" y="2605"/>
                <a:ext cx="25" cy="19"/>
                <a:chOff x="688" y="2605"/>
                <a:chExt cx="25" cy="19"/>
              </a:xfrm>
              <a:grpFill/>
            </p:grpSpPr>
            <p:sp>
              <p:nvSpPr>
                <p:cNvPr id="300" name="Freeform 21"/>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01" name="Freeform 22"/>
                <p:cNvSpPr>
                  <a:spLocks/>
                </p:cNvSpPr>
                <p:nvPr/>
              </p:nvSpPr>
              <p:spPr bwMode="auto">
                <a:xfrm>
                  <a:off x="688" y="2605"/>
                  <a:ext cx="25" cy="19"/>
                </a:xfrm>
                <a:custGeom>
                  <a:avLst/>
                  <a:gdLst>
                    <a:gd name="T0" fmla="*/ 25 w 25"/>
                    <a:gd name="T1" fmla="*/ 0 h 19"/>
                    <a:gd name="T2" fmla="*/ 0 w 25"/>
                    <a:gd name="T3" fmla="*/ 6 h 19"/>
                    <a:gd name="T4" fmla="*/ 8 w 25"/>
                    <a:gd name="T5" fmla="*/ 19 h 19"/>
                    <a:gd name="T6" fmla="*/ 25 w 25"/>
                    <a:gd name="T7" fmla="*/ 19 h 19"/>
                    <a:gd name="T8" fmla="*/ 25 w 25"/>
                    <a:gd name="T9" fmla="*/ 0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25" y="0"/>
                      </a:moveTo>
                      <a:lnTo>
                        <a:pt x="0" y="6"/>
                      </a:lnTo>
                      <a:lnTo>
                        <a:pt x="8" y="19"/>
                      </a:lnTo>
                      <a:lnTo>
                        <a:pt x="25" y="19"/>
                      </a:lnTo>
                      <a:lnTo>
                        <a:pt x="25"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294" name="Group 23"/>
              <p:cNvGrpSpPr>
                <a:grpSpLocks/>
              </p:cNvGrpSpPr>
              <p:nvPr/>
            </p:nvGrpSpPr>
            <p:grpSpPr bwMode="auto">
              <a:xfrm>
                <a:off x="721" y="2624"/>
                <a:ext cx="16" cy="18"/>
                <a:chOff x="721" y="2624"/>
                <a:chExt cx="16" cy="18"/>
              </a:xfrm>
              <a:grpFill/>
            </p:grpSpPr>
            <p:sp>
              <p:nvSpPr>
                <p:cNvPr id="298" name="Freeform 24"/>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299" name="Freeform 25"/>
                <p:cNvSpPr>
                  <a:spLocks/>
                </p:cNvSpPr>
                <p:nvPr/>
              </p:nvSpPr>
              <p:spPr bwMode="auto">
                <a:xfrm>
                  <a:off x="721" y="2624"/>
                  <a:ext cx="16" cy="18"/>
                </a:xfrm>
                <a:custGeom>
                  <a:avLst/>
                  <a:gdLst>
                    <a:gd name="T0" fmla="*/ 0 w 16"/>
                    <a:gd name="T1" fmla="*/ 6 h 18"/>
                    <a:gd name="T2" fmla="*/ 16 w 16"/>
                    <a:gd name="T3" fmla="*/ 0 h 18"/>
                    <a:gd name="T4" fmla="*/ 16 w 16"/>
                    <a:gd name="T5" fmla="*/ 18 h 18"/>
                    <a:gd name="T6" fmla="*/ 8 w 16"/>
                    <a:gd name="T7" fmla="*/ 18 h 18"/>
                    <a:gd name="T8" fmla="*/ 0 w 16"/>
                    <a:gd name="T9" fmla="*/ 6 h 18"/>
                    <a:gd name="T10" fmla="*/ 0 60000 65536"/>
                    <a:gd name="T11" fmla="*/ 0 60000 65536"/>
                    <a:gd name="T12" fmla="*/ 0 60000 65536"/>
                    <a:gd name="T13" fmla="*/ 0 60000 65536"/>
                    <a:gd name="T14" fmla="*/ 0 60000 65536"/>
                    <a:gd name="T15" fmla="*/ 0 w 16"/>
                    <a:gd name="T16" fmla="*/ 0 h 18"/>
                    <a:gd name="T17" fmla="*/ 16 w 16"/>
                    <a:gd name="T18" fmla="*/ 18 h 18"/>
                  </a:gdLst>
                  <a:ahLst/>
                  <a:cxnLst>
                    <a:cxn ang="T10">
                      <a:pos x="T0" y="T1"/>
                    </a:cxn>
                    <a:cxn ang="T11">
                      <a:pos x="T2" y="T3"/>
                    </a:cxn>
                    <a:cxn ang="T12">
                      <a:pos x="T4" y="T5"/>
                    </a:cxn>
                    <a:cxn ang="T13">
                      <a:pos x="T6" y="T7"/>
                    </a:cxn>
                    <a:cxn ang="T14">
                      <a:pos x="T8" y="T9"/>
                    </a:cxn>
                  </a:cxnLst>
                  <a:rect l="T15" t="T16" r="T17" b="T18"/>
                  <a:pathLst>
                    <a:path w="16" h="18">
                      <a:moveTo>
                        <a:pt x="0" y="6"/>
                      </a:moveTo>
                      <a:lnTo>
                        <a:pt x="16" y="0"/>
                      </a:lnTo>
                      <a:lnTo>
                        <a:pt x="16" y="18"/>
                      </a:lnTo>
                      <a:lnTo>
                        <a:pt x="8" y="18"/>
                      </a:lnTo>
                      <a:lnTo>
                        <a:pt x="0"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295" name="Group 26"/>
              <p:cNvGrpSpPr>
                <a:grpSpLocks/>
              </p:cNvGrpSpPr>
              <p:nvPr/>
            </p:nvGrpSpPr>
            <p:grpSpPr bwMode="auto">
              <a:xfrm>
                <a:off x="762" y="2636"/>
                <a:ext cx="107" cy="95"/>
                <a:chOff x="762" y="2636"/>
                <a:chExt cx="107" cy="95"/>
              </a:xfrm>
              <a:grpFill/>
            </p:grpSpPr>
            <p:sp>
              <p:nvSpPr>
                <p:cNvPr id="296" name="Freeform 27"/>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297" name="Freeform 28"/>
                <p:cNvSpPr>
                  <a:spLocks/>
                </p:cNvSpPr>
                <p:nvPr/>
              </p:nvSpPr>
              <p:spPr bwMode="auto">
                <a:xfrm>
                  <a:off x="762" y="2636"/>
                  <a:ext cx="107" cy="95"/>
                </a:xfrm>
                <a:custGeom>
                  <a:avLst/>
                  <a:gdLst>
                    <a:gd name="T0" fmla="*/ 17 w 107"/>
                    <a:gd name="T1" fmla="*/ 0 h 95"/>
                    <a:gd name="T2" fmla="*/ 0 w 107"/>
                    <a:gd name="T3" fmla="*/ 32 h 95"/>
                    <a:gd name="T4" fmla="*/ 17 w 107"/>
                    <a:gd name="T5" fmla="*/ 51 h 95"/>
                    <a:gd name="T6" fmla="*/ 17 w 107"/>
                    <a:gd name="T7" fmla="*/ 89 h 95"/>
                    <a:gd name="T8" fmla="*/ 41 w 107"/>
                    <a:gd name="T9" fmla="*/ 95 h 95"/>
                    <a:gd name="T10" fmla="*/ 50 w 107"/>
                    <a:gd name="T11" fmla="*/ 76 h 95"/>
                    <a:gd name="T12" fmla="*/ 83 w 107"/>
                    <a:gd name="T13" fmla="*/ 70 h 95"/>
                    <a:gd name="T14" fmla="*/ 107 w 107"/>
                    <a:gd name="T15" fmla="*/ 51 h 95"/>
                    <a:gd name="T16" fmla="*/ 83 w 107"/>
                    <a:gd name="T17" fmla="*/ 19 h 95"/>
                    <a:gd name="T18" fmla="*/ 17 w 107"/>
                    <a:gd name="T19" fmla="*/ 0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95"/>
                    <a:gd name="T32" fmla="*/ 107 w 107"/>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95">
                      <a:moveTo>
                        <a:pt x="17" y="0"/>
                      </a:moveTo>
                      <a:lnTo>
                        <a:pt x="0" y="32"/>
                      </a:lnTo>
                      <a:lnTo>
                        <a:pt x="17" y="51"/>
                      </a:lnTo>
                      <a:lnTo>
                        <a:pt x="17" y="89"/>
                      </a:lnTo>
                      <a:lnTo>
                        <a:pt x="41" y="95"/>
                      </a:lnTo>
                      <a:lnTo>
                        <a:pt x="50" y="76"/>
                      </a:lnTo>
                      <a:lnTo>
                        <a:pt x="83" y="70"/>
                      </a:lnTo>
                      <a:lnTo>
                        <a:pt x="107" y="51"/>
                      </a:lnTo>
                      <a:lnTo>
                        <a:pt x="83" y="19"/>
                      </a:lnTo>
                      <a:lnTo>
                        <a:pt x="17"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grpSp>
          <p:nvGrpSpPr>
            <p:cNvPr id="286" name="Group 29"/>
            <p:cNvGrpSpPr>
              <a:grpSpLocks/>
            </p:cNvGrpSpPr>
            <p:nvPr/>
          </p:nvGrpSpPr>
          <p:grpSpPr bwMode="auto">
            <a:xfrm>
              <a:off x="729" y="2586"/>
              <a:ext cx="58" cy="44"/>
              <a:chOff x="729" y="2586"/>
              <a:chExt cx="58" cy="44"/>
            </a:xfrm>
            <a:grpFill/>
          </p:grpSpPr>
          <p:sp>
            <p:nvSpPr>
              <p:cNvPr id="287" name="Freeform 30"/>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288" name="Freeform 31"/>
              <p:cNvSpPr>
                <a:spLocks/>
              </p:cNvSpPr>
              <p:nvPr/>
            </p:nvSpPr>
            <p:spPr bwMode="auto">
              <a:xfrm>
                <a:off x="729" y="2586"/>
                <a:ext cx="58" cy="44"/>
              </a:xfrm>
              <a:custGeom>
                <a:avLst/>
                <a:gdLst>
                  <a:gd name="T0" fmla="*/ 8 w 58"/>
                  <a:gd name="T1" fmla="*/ 0 h 44"/>
                  <a:gd name="T2" fmla="*/ 0 w 58"/>
                  <a:gd name="T3" fmla="*/ 12 h 44"/>
                  <a:gd name="T4" fmla="*/ 0 w 58"/>
                  <a:gd name="T5" fmla="*/ 25 h 44"/>
                  <a:gd name="T6" fmla="*/ 8 w 58"/>
                  <a:gd name="T7" fmla="*/ 25 h 44"/>
                  <a:gd name="T8" fmla="*/ 25 w 58"/>
                  <a:gd name="T9" fmla="*/ 44 h 44"/>
                  <a:gd name="T10" fmla="*/ 58 w 58"/>
                  <a:gd name="T11" fmla="*/ 38 h 44"/>
                  <a:gd name="T12" fmla="*/ 58 w 58"/>
                  <a:gd name="T13" fmla="*/ 19 h 44"/>
                  <a:gd name="T14" fmla="*/ 33 w 58"/>
                  <a:gd name="T15" fmla="*/ 6 h 44"/>
                  <a:gd name="T16" fmla="*/ 8 w 5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4"/>
                  <a:gd name="T29" fmla="*/ 58 w 58"/>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4">
                    <a:moveTo>
                      <a:pt x="8" y="0"/>
                    </a:moveTo>
                    <a:lnTo>
                      <a:pt x="0" y="12"/>
                    </a:lnTo>
                    <a:lnTo>
                      <a:pt x="0" y="25"/>
                    </a:lnTo>
                    <a:lnTo>
                      <a:pt x="8" y="25"/>
                    </a:lnTo>
                    <a:lnTo>
                      <a:pt x="25" y="44"/>
                    </a:lnTo>
                    <a:lnTo>
                      <a:pt x="58" y="38"/>
                    </a:lnTo>
                    <a:lnTo>
                      <a:pt x="58" y="19"/>
                    </a:lnTo>
                    <a:lnTo>
                      <a:pt x="33" y="6"/>
                    </a:lnTo>
                    <a:lnTo>
                      <a:pt x="8"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grpSp>
        <p:nvGrpSpPr>
          <p:cNvPr id="310" name="Group 32"/>
          <p:cNvGrpSpPr>
            <a:grpSpLocks/>
          </p:cNvGrpSpPr>
          <p:nvPr/>
        </p:nvGrpSpPr>
        <p:grpSpPr bwMode="auto">
          <a:xfrm>
            <a:off x="172278" y="2475421"/>
            <a:ext cx="906081" cy="867564"/>
            <a:chOff x="465" y="2725"/>
            <a:chExt cx="677" cy="505"/>
          </a:xfrm>
          <a:solidFill>
            <a:srgbClr val="FF9900"/>
          </a:solidFill>
        </p:grpSpPr>
        <p:sp>
          <p:nvSpPr>
            <p:cNvPr id="311" name="Freeform 33"/>
            <p:cNvSpPr>
              <a:spLocks/>
            </p:cNvSpPr>
            <p:nvPr/>
          </p:nvSpPr>
          <p:spPr bwMode="auto">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close/>
                </a:path>
              </a:pathLst>
            </a:custGeom>
            <a:grpFill/>
            <a:ln w="12700">
              <a:solidFill>
                <a:schemeClr val="tx1"/>
              </a:solidFill>
              <a:round/>
              <a:headEnd/>
              <a:tailEnd/>
            </a:ln>
          </p:spPr>
          <p:txBody>
            <a:bodyPr/>
            <a:lstStyle/>
            <a:p>
              <a:endParaRPr lang="en-US" dirty="0">
                <a:solidFill>
                  <a:schemeClr val="bg1">
                    <a:lumMod val="50000"/>
                  </a:schemeClr>
                </a:solidFill>
              </a:endParaRPr>
            </a:p>
          </p:txBody>
        </p:sp>
        <p:sp>
          <p:nvSpPr>
            <p:cNvPr id="312" name="Freeform 34"/>
            <p:cNvSpPr>
              <a:spLocks/>
            </p:cNvSpPr>
            <p:nvPr/>
          </p:nvSpPr>
          <p:spPr bwMode="auto">
            <a:xfrm>
              <a:off x="465" y="2725"/>
              <a:ext cx="677" cy="505"/>
            </a:xfrm>
            <a:custGeom>
              <a:avLst/>
              <a:gdLst>
                <a:gd name="T0" fmla="*/ 107 w 677"/>
                <a:gd name="T1" fmla="*/ 76 h 505"/>
                <a:gd name="T2" fmla="*/ 248 w 677"/>
                <a:gd name="T3" fmla="*/ 0 h 505"/>
                <a:gd name="T4" fmla="*/ 314 w 677"/>
                <a:gd name="T5" fmla="*/ 12 h 505"/>
                <a:gd name="T6" fmla="*/ 338 w 677"/>
                <a:gd name="T7" fmla="*/ 38 h 505"/>
                <a:gd name="T8" fmla="*/ 470 w 677"/>
                <a:gd name="T9" fmla="*/ 44 h 505"/>
                <a:gd name="T10" fmla="*/ 470 w 677"/>
                <a:gd name="T11" fmla="*/ 297 h 505"/>
                <a:gd name="T12" fmla="*/ 512 w 677"/>
                <a:gd name="T13" fmla="*/ 303 h 505"/>
                <a:gd name="T14" fmla="*/ 537 w 677"/>
                <a:gd name="T15" fmla="*/ 335 h 505"/>
                <a:gd name="T16" fmla="*/ 561 w 677"/>
                <a:gd name="T17" fmla="*/ 322 h 505"/>
                <a:gd name="T18" fmla="*/ 627 w 677"/>
                <a:gd name="T19" fmla="*/ 392 h 505"/>
                <a:gd name="T20" fmla="*/ 677 w 677"/>
                <a:gd name="T21" fmla="*/ 423 h 505"/>
                <a:gd name="T22" fmla="*/ 677 w 677"/>
                <a:gd name="T23" fmla="*/ 448 h 505"/>
                <a:gd name="T24" fmla="*/ 611 w 677"/>
                <a:gd name="T25" fmla="*/ 455 h 505"/>
                <a:gd name="T26" fmla="*/ 578 w 677"/>
                <a:gd name="T27" fmla="*/ 373 h 505"/>
                <a:gd name="T28" fmla="*/ 371 w 677"/>
                <a:gd name="T29" fmla="*/ 290 h 505"/>
                <a:gd name="T30" fmla="*/ 371 w 677"/>
                <a:gd name="T31" fmla="*/ 316 h 505"/>
                <a:gd name="T32" fmla="*/ 330 w 677"/>
                <a:gd name="T33" fmla="*/ 347 h 505"/>
                <a:gd name="T34" fmla="*/ 322 w 677"/>
                <a:gd name="T35" fmla="*/ 335 h 505"/>
                <a:gd name="T36" fmla="*/ 305 w 677"/>
                <a:gd name="T37" fmla="*/ 335 h 505"/>
                <a:gd name="T38" fmla="*/ 264 w 677"/>
                <a:gd name="T39" fmla="*/ 404 h 505"/>
                <a:gd name="T40" fmla="*/ 149 w 677"/>
                <a:gd name="T41" fmla="*/ 474 h 505"/>
                <a:gd name="T42" fmla="*/ 33 w 677"/>
                <a:gd name="T43" fmla="*/ 505 h 505"/>
                <a:gd name="T44" fmla="*/ 0 w 677"/>
                <a:gd name="T45" fmla="*/ 499 h 505"/>
                <a:gd name="T46" fmla="*/ 132 w 677"/>
                <a:gd name="T47" fmla="*/ 442 h 505"/>
                <a:gd name="T48" fmla="*/ 149 w 677"/>
                <a:gd name="T49" fmla="*/ 442 h 505"/>
                <a:gd name="T50" fmla="*/ 198 w 677"/>
                <a:gd name="T51" fmla="*/ 398 h 505"/>
                <a:gd name="T52" fmla="*/ 223 w 677"/>
                <a:gd name="T53" fmla="*/ 398 h 505"/>
                <a:gd name="T54" fmla="*/ 256 w 677"/>
                <a:gd name="T55" fmla="*/ 360 h 505"/>
                <a:gd name="T56" fmla="*/ 239 w 677"/>
                <a:gd name="T57" fmla="*/ 347 h 505"/>
                <a:gd name="T58" fmla="*/ 173 w 677"/>
                <a:gd name="T59" fmla="*/ 354 h 505"/>
                <a:gd name="T60" fmla="*/ 124 w 677"/>
                <a:gd name="T61" fmla="*/ 265 h 505"/>
                <a:gd name="T62" fmla="*/ 149 w 677"/>
                <a:gd name="T63" fmla="*/ 227 h 505"/>
                <a:gd name="T64" fmla="*/ 198 w 677"/>
                <a:gd name="T65" fmla="*/ 215 h 505"/>
                <a:gd name="T66" fmla="*/ 182 w 677"/>
                <a:gd name="T67" fmla="*/ 183 h 505"/>
                <a:gd name="T68" fmla="*/ 132 w 677"/>
                <a:gd name="T69" fmla="*/ 196 h 505"/>
                <a:gd name="T70" fmla="*/ 99 w 677"/>
                <a:gd name="T71" fmla="*/ 145 h 505"/>
                <a:gd name="T72" fmla="*/ 132 w 677"/>
                <a:gd name="T73" fmla="*/ 132 h 505"/>
                <a:gd name="T74" fmla="*/ 173 w 677"/>
                <a:gd name="T75" fmla="*/ 145 h 505"/>
                <a:gd name="T76" fmla="*/ 190 w 677"/>
                <a:gd name="T77" fmla="*/ 139 h 505"/>
                <a:gd name="T78" fmla="*/ 157 w 677"/>
                <a:gd name="T79" fmla="*/ 101 h 505"/>
                <a:gd name="T80" fmla="*/ 107 w 677"/>
                <a:gd name="T81" fmla="*/ 94 h 505"/>
                <a:gd name="T82" fmla="*/ 107 w 677"/>
                <a:gd name="T83" fmla="*/ 76 h 5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505"/>
                <a:gd name="T128" fmla="*/ 677 w 677"/>
                <a:gd name="T129" fmla="*/ 505 h 5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505">
                  <a:moveTo>
                    <a:pt x="107" y="76"/>
                  </a:moveTo>
                  <a:lnTo>
                    <a:pt x="248" y="0"/>
                  </a:lnTo>
                  <a:lnTo>
                    <a:pt x="314" y="12"/>
                  </a:lnTo>
                  <a:lnTo>
                    <a:pt x="338" y="38"/>
                  </a:lnTo>
                  <a:lnTo>
                    <a:pt x="470" y="44"/>
                  </a:lnTo>
                  <a:lnTo>
                    <a:pt x="470" y="297"/>
                  </a:lnTo>
                  <a:lnTo>
                    <a:pt x="512" y="303"/>
                  </a:lnTo>
                  <a:lnTo>
                    <a:pt x="537" y="335"/>
                  </a:lnTo>
                  <a:lnTo>
                    <a:pt x="561" y="322"/>
                  </a:lnTo>
                  <a:lnTo>
                    <a:pt x="627" y="392"/>
                  </a:lnTo>
                  <a:lnTo>
                    <a:pt x="677" y="423"/>
                  </a:lnTo>
                  <a:lnTo>
                    <a:pt x="677" y="448"/>
                  </a:lnTo>
                  <a:lnTo>
                    <a:pt x="611" y="455"/>
                  </a:lnTo>
                  <a:lnTo>
                    <a:pt x="578" y="373"/>
                  </a:lnTo>
                  <a:lnTo>
                    <a:pt x="371" y="290"/>
                  </a:lnTo>
                  <a:lnTo>
                    <a:pt x="371" y="316"/>
                  </a:lnTo>
                  <a:lnTo>
                    <a:pt x="330" y="347"/>
                  </a:lnTo>
                  <a:lnTo>
                    <a:pt x="322" y="335"/>
                  </a:lnTo>
                  <a:lnTo>
                    <a:pt x="305" y="335"/>
                  </a:lnTo>
                  <a:lnTo>
                    <a:pt x="264" y="404"/>
                  </a:lnTo>
                  <a:lnTo>
                    <a:pt x="149" y="474"/>
                  </a:lnTo>
                  <a:lnTo>
                    <a:pt x="33" y="505"/>
                  </a:lnTo>
                  <a:lnTo>
                    <a:pt x="0" y="499"/>
                  </a:lnTo>
                  <a:lnTo>
                    <a:pt x="132" y="442"/>
                  </a:lnTo>
                  <a:lnTo>
                    <a:pt x="149" y="442"/>
                  </a:lnTo>
                  <a:lnTo>
                    <a:pt x="198" y="398"/>
                  </a:lnTo>
                  <a:lnTo>
                    <a:pt x="223" y="398"/>
                  </a:lnTo>
                  <a:lnTo>
                    <a:pt x="256" y="360"/>
                  </a:lnTo>
                  <a:lnTo>
                    <a:pt x="239" y="347"/>
                  </a:lnTo>
                  <a:lnTo>
                    <a:pt x="173" y="354"/>
                  </a:lnTo>
                  <a:lnTo>
                    <a:pt x="124" y="265"/>
                  </a:lnTo>
                  <a:lnTo>
                    <a:pt x="149" y="227"/>
                  </a:lnTo>
                  <a:lnTo>
                    <a:pt x="198" y="215"/>
                  </a:lnTo>
                  <a:lnTo>
                    <a:pt x="182" y="183"/>
                  </a:lnTo>
                  <a:lnTo>
                    <a:pt x="132" y="196"/>
                  </a:lnTo>
                  <a:lnTo>
                    <a:pt x="99" y="145"/>
                  </a:lnTo>
                  <a:lnTo>
                    <a:pt x="132" y="132"/>
                  </a:lnTo>
                  <a:lnTo>
                    <a:pt x="173" y="145"/>
                  </a:lnTo>
                  <a:lnTo>
                    <a:pt x="190" y="139"/>
                  </a:lnTo>
                  <a:lnTo>
                    <a:pt x="157" y="101"/>
                  </a:lnTo>
                  <a:lnTo>
                    <a:pt x="107" y="94"/>
                  </a:lnTo>
                  <a:lnTo>
                    <a:pt x="107" y="76"/>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sp>
        <p:nvSpPr>
          <p:cNvPr id="313" name="Rectangle 35"/>
          <p:cNvSpPr>
            <a:spLocks noChangeArrowheads="1"/>
          </p:cNvSpPr>
          <p:nvPr/>
        </p:nvSpPr>
        <p:spPr bwMode="auto">
          <a:xfrm>
            <a:off x="1155865" y="4686784"/>
            <a:ext cx="81196"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HI</a:t>
            </a:r>
            <a:endParaRPr lang="en-US" altLang="en-US" sz="2400" dirty="0">
              <a:solidFill>
                <a:schemeClr val="bg1">
                  <a:lumMod val="50000"/>
                </a:schemeClr>
              </a:solidFill>
            </a:endParaRPr>
          </a:p>
        </p:txBody>
      </p:sp>
      <p:sp>
        <p:nvSpPr>
          <p:cNvPr id="314" name="Rectangle 36"/>
          <p:cNvSpPr>
            <a:spLocks noChangeArrowheads="1"/>
          </p:cNvSpPr>
          <p:nvPr/>
        </p:nvSpPr>
        <p:spPr bwMode="auto">
          <a:xfrm>
            <a:off x="515519" y="2713539"/>
            <a:ext cx="10259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AK</a:t>
            </a:r>
            <a:endParaRPr lang="en-US" altLang="en-US" sz="2400" dirty="0">
              <a:solidFill>
                <a:schemeClr val="bg1"/>
              </a:solidFill>
            </a:endParaRPr>
          </a:p>
        </p:txBody>
      </p:sp>
      <p:grpSp>
        <p:nvGrpSpPr>
          <p:cNvPr id="315" name="Group 37"/>
          <p:cNvGrpSpPr>
            <a:grpSpLocks/>
          </p:cNvGrpSpPr>
          <p:nvPr/>
        </p:nvGrpSpPr>
        <p:grpSpPr bwMode="auto">
          <a:xfrm>
            <a:off x="5396546" y="2885206"/>
            <a:ext cx="354313" cy="518693"/>
            <a:chOff x="3725" y="1315"/>
            <a:chExt cx="264" cy="303"/>
          </a:xfrm>
          <a:solidFill>
            <a:srgbClr val="BEB9DF"/>
          </a:solidFill>
        </p:grpSpPr>
        <p:sp>
          <p:nvSpPr>
            <p:cNvPr id="316" name="Freeform 38"/>
            <p:cNvSpPr>
              <a:spLocks/>
            </p:cNvSpPr>
            <p:nvPr/>
          </p:nvSpPr>
          <p:spPr bwMode="auto">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317" name="Freeform 39"/>
            <p:cNvSpPr>
              <a:spLocks/>
            </p:cNvSpPr>
            <p:nvPr/>
          </p:nvSpPr>
          <p:spPr bwMode="auto">
            <a:xfrm>
              <a:off x="3725" y="1315"/>
              <a:ext cx="264" cy="303"/>
            </a:xfrm>
            <a:custGeom>
              <a:avLst/>
              <a:gdLst>
                <a:gd name="T0" fmla="*/ 58 w 264"/>
                <a:gd name="T1" fmla="*/ 6 h 303"/>
                <a:gd name="T2" fmla="*/ 25 w 264"/>
                <a:gd name="T3" fmla="*/ 63 h 303"/>
                <a:gd name="T4" fmla="*/ 42 w 264"/>
                <a:gd name="T5" fmla="*/ 82 h 303"/>
                <a:gd name="T6" fmla="*/ 25 w 264"/>
                <a:gd name="T7" fmla="*/ 114 h 303"/>
                <a:gd name="T8" fmla="*/ 33 w 264"/>
                <a:gd name="T9" fmla="*/ 120 h 303"/>
                <a:gd name="T10" fmla="*/ 25 w 264"/>
                <a:gd name="T11" fmla="*/ 139 h 303"/>
                <a:gd name="T12" fmla="*/ 25 w 264"/>
                <a:gd name="T13" fmla="*/ 164 h 303"/>
                <a:gd name="T14" fmla="*/ 0 w 264"/>
                <a:gd name="T15" fmla="*/ 177 h 303"/>
                <a:gd name="T16" fmla="*/ 9 w 264"/>
                <a:gd name="T17" fmla="*/ 183 h 303"/>
                <a:gd name="T18" fmla="*/ 66 w 264"/>
                <a:gd name="T19" fmla="*/ 291 h 303"/>
                <a:gd name="T20" fmla="*/ 108 w 264"/>
                <a:gd name="T21" fmla="*/ 303 h 303"/>
                <a:gd name="T22" fmla="*/ 108 w 264"/>
                <a:gd name="T23" fmla="*/ 284 h 303"/>
                <a:gd name="T24" fmla="*/ 124 w 264"/>
                <a:gd name="T25" fmla="*/ 265 h 303"/>
                <a:gd name="T26" fmla="*/ 116 w 264"/>
                <a:gd name="T27" fmla="*/ 247 h 303"/>
                <a:gd name="T28" fmla="*/ 174 w 264"/>
                <a:gd name="T29" fmla="*/ 228 h 303"/>
                <a:gd name="T30" fmla="*/ 174 w 264"/>
                <a:gd name="T31" fmla="*/ 196 h 303"/>
                <a:gd name="T32" fmla="*/ 207 w 264"/>
                <a:gd name="T33" fmla="*/ 196 h 303"/>
                <a:gd name="T34" fmla="*/ 231 w 264"/>
                <a:gd name="T35" fmla="*/ 171 h 303"/>
                <a:gd name="T36" fmla="*/ 264 w 264"/>
                <a:gd name="T37" fmla="*/ 158 h 303"/>
                <a:gd name="T38" fmla="*/ 264 w 264"/>
                <a:gd name="T39" fmla="*/ 139 h 303"/>
                <a:gd name="T40" fmla="*/ 223 w 264"/>
                <a:gd name="T41" fmla="*/ 133 h 303"/>
                <a:gd name="T42" fmla="*/ 215 w 264"/>
                <a:gd name="T43" fmla="*/ 107 h 303"/>
                <a:gd name="T44" fmla="*/ 174 w 264"/>
                <a:gd name="T45" fmla="*/ 107 h 303"/>
                <a:gd name="T46" fmla="*/ 141 w 264"/>
                <a:gd name="T47" fmla="*/ 19 h 303"/>
                <a:gd name="T48" fmla="*/ 124 w 264"/>
                <a:gd name="T49" fmla="*/ 0 h 303"/>
                <a:gd name="T50" fmla="*/ 83 w 264"/>
                <a:gd name="T51" fmla="*/ 6 h 303"/>
                <a:gd name="T52" fmla="*/ 75 w 264"/>
                <a:gd name="T53" fmla="*/ 13 h 303"/>
                <a:gd name="T54" fmla="*/ 58 w 264"/>
                <a:gd name="T55" fmla="*/ 6 h 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4"/>
                <a:gd name="T85" fmla="*/ 0 h 303"/>
                <a:gd name="T86" fmla="*/ 264 w 264"/>
                <a:gd name="T87" fmla="*/ 303 h 3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4" h="303">
                  <a:moveTo>
                    <a:pt x="58" y="6"/>
                  </a:moveTo>
                  <a:lnTo>
                    <a:pt x="25" y="63"/>
                  </a:lnTo>
                  <a:lnTo>
                    <a:pt x="42" y="82"/>
                  </a:lnTo>
                  <a:lnTo>
                    <a:pt x="25" y="114"/>
                  </a:lnTo>
                  <a:lnTo>
                    <a:pt x="33" y="120"/>
                  </a:lnTo>
                  <a:lnTo>
                    <a:pt x="25" y="139"/>
                  </a:lnTo>
                  <a:lnTo>
                    <a:pt x="25" y="164"/>
                  </a:lnTo>
                  <a:lnTo>
                    <a:pt x="0" y="177"/>
                  </a:lnTo>
                  <a:lnTo>
                    <a:pt x="9" y="183"/>
                  </a:lnTo>
                  <a:lnTo>
                    <a:pt x="66" y="291"/>
                  </a:lnTo>
                  <a:lnTo>
                    <a:pt x="108" y="303"/>
                  </a:lnTo>
                  <a:lnTo>
                    <a:pt x="108" y="284"/>
                  </a:lnTo>
                  <a:lnTo>
                    <a:pt x="124" y="265"/>
                  </a:lnTo>
                  <a:lnTo>
                    <a:pt x="116" y="247"/>
                  </a:lnTo>
                  <a:lnTo>
                    <a:pt x="174" y="228"/>
                  </a:lnTo>
                  <a:lnTo>
                    <a:pt x="174" y="196"/>
                  </a:lnTo>
                  <a:lnTo>
                    <a:pt x="207" y="196"/>
                  </a:lnTo>
                  <a:lnTo>
                    <a:pt x="231" y="171"/>
                  </a:lnTo>
                  <a:lnTo>
                    <a:pt x="264" y="158"/>
                  </a:lnTo>
                  <a:lnTo>
                    <a:pt x="264" y="139"/>
                  </a:lnTo>
                  <a:lnTo>
                    <a:pt x="223" y="133"/>
                  </a:lnTo>
                  <a:lnTo>
                    <a:pt x="215" y="107"/>
                  </a:lnTo>
                  <a:lnTo>
                    <a:pt x="174" y="107"/>
                  </a:lnTo>
                  <a:lnTo>
                    <a:pt x="141" y="19"/>
                  </a:lnTo>
                  <a:lnTo>
                    <a:pt x="124" y="0"/>
                  </a:lnTo>
                  <a:lnTo>
                    <a:pt x="83" y="6"/>
                  </a:lnTo>
                  <a:lnTo>
                    <a:pt x="75" y="13"/>
                  </a:lnTo>
                  <a:lnTo>
                    <a:pt x="58" y="6"/>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grpSp>
        <p:nvGrpSpPr>
          <p:cNvPr id="318" name="Group 40"/>
          <p:cNvGrpSpPr>
            <a:grpSpLocks/>
          </p:cNvGrpSpPr>
          <p:nvPr/>
        </p:nvGrpSpPr>
        <p:grpSpPr bwMode="auto">
          <a:xfrm>
            <a:off x="4877994" y="3915206"/>
            <a:ext cx="453963" cy="184588"/>
            <a:chOff x="3337" y="1916"/>
            <a:chExt cx="339" cy="107"/>
          </a:xfrm>
          <a:solidFill>
            <a:srgbClr val="FF99CC"/>
          </a:solidFill>
        </p:grpSpPr>
        <p:sp>
          <p:nvSpPr>
            <p:cNvPr id="319" name="Freeform 41"/>
            <p:cNvSpPr>
              <a:spLocks/>
            </p:cNvSpPr>
            <p:nvPr/>
          </p:nvSpPr>
          <p:spPr bwMode="auto">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320" name="Freeform 42"/>
            <p:cNvSpPr>
              <a:spLocks/>
            </p:cNvSpPr>
            <p:nvPr/>
          </p:nvSpPr>
          <p:spPr bwMode="auto">
            <a:xfrm>
              <a:off x="3337" y="1916"/>
              <a:ext cx="339" cy="107"/>
            </a:xfrm>
            <a:custGeom>
              <a:avLst/>
              <a:gdLst>
                <a:gd name="T0" fmla="*/ 0 w 339"/>
                <a:gd name="T1" fmla="*/ 37 h 107"/>
                <a:gd name="T2" fmla="*/ 248 w 339"/>
                <a:gd name="T3" fmla="*/ 0 h 107"/>
                <a:gd name="T4" fmla="*/ 289 w 339"/>
                <a:gd name="T5" fmla="*/ 69 h 107"/>
                <a:gd name="T6" fmla="*/ 330 w 339"/>
                <a:gd name="T7" fmla="*/ 63 h 107"/>
                <a:gd name="T8" fmla="*/ 339 w 339"/>
                <a:gd name="T9" fmla="*/ 101 h 107"/>
                <a:gd name="T10" fmla="*/ 297 w 339"/>
                <a:gd name="T11" fmla="*/ 107 h 107"/>
                <a:gd name="T12" fmla="*/ 273 w 339"/>
                <a:gd name="T13" fmla="*/ 82 h 107"/>
                <a:gd name="T14" fmla="*/ 248 w 339"/>
                <a:gd name="T15" fmla="*/ 50 h 107"/>
                <a:gd name="T16" fmla="*/ 248 w 339"/>
                <a:gd name="T17" fmla="*/ 12 h 107"/>
                <a:gd name="T18" fmla="*/ 231 w 339"/>
                <a:gd name="T19" fmla="*/ 31 h 107"/>
                <a:gd name="T20" fmla="*/ 248 w 339"/>
                <a:gd name="T21" fmla="*/ 94 h 107"/>
                <a:gd name="T22" fmla="*/ 174 w 339"/>
                <a:gd name="T23" fmla="*/ 101 h 107"/>
                <a:gd name="T24" fmla="*/ 174 w 339"/>
                <a:gd name="T25" fmla="*/ 56 h 107"/>
                <a:gd name="T26" fmla="*/ 124 w 339"/>
                <a:gd name="T27" fmla="*/ 37 h 107"/>
                <a:gd name="T28" fmla="*/ 91 w 339"/>
                <a:gd name="T29" fmla="*/ 31 h 107"/>
                <a:gd name="T30" fmla="*/ 9 w 339"/>
                <a:gd name="T31" fmla="*/ 63 h 107"/>
                <a:gd name="T32" fmla="*/ 0 w 339"/>
                <a:gd name="T33" fmla="*/ 37 h 1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9"/>
                <a:gd name="T52" fmla="*/ 0 h 107"/>
                <a:gd name="T53" fmla="*/ 339 w 339"/>
                <a:gd name="T54" fmla="*/ 107 h 1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9" h="107">
                  <a:moveTo>
                    <a:pt x="0" y="37"/>
                  </a:moveTo>
                  <a:lnTo>
                    <a:pt x="248" y="0"/>
                  </a:lnTo>
                  <a:lnTo>
                    <a:pt x="289" y="69"/>
                  </a:lnTo>
                  <a:lnTo>
                    <a:pt x="330" y="63"/>
                  </a:lnTo>
                  <a:lnTo>
                    <a:pt x="339" y="101"/>
                  </a:lnTo>
                  <a:lnTo>
                    <a:pt x="297" y="107"/>
                  </a:lnTo>
                  <a:lnTo>
                    <a:pt x="273" y="82"/>
                  </a:lnTo>
                  <a:lnTo>
                    <a:pt x="248" y="50"/>
                  </a:lnTo>
                  <a:lnTo>
                    <a:pt x="248" y="12"/>
                  </a:lnTo>
                  <a:lnTo>
                    <a:pt x="231" y="31"/>
                  </a:lnTo>
                  <a:lnTo>
                    <a:pt x="248" y="94"/>
                  </a:lnTo>
                  <a:lnTo>
                    <a:pt x="174" y="101"/>
                  </a:lnTo>
                  <a:lnTo>
                    <a:pt x="174" y="56"/>
                  </a:lnTo>
                  <a:lnTo>
                    <a:pt x="124" y="37"/>
                  </a:lnTo>
                  <a:lnTo>
                    <a:pt x="91" y="31"/>
                  </a:lnTo>
                  <a:lnTo>
                    <a:pt x="9" y="63"/>
                  </a:lnTo>
                  <a:lnTo>
                    <a:pt x="0" y="37"/>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grpSp>
        <p:nvGrpSpPr>
          <p:cNvPr id="321" name="Group 43"/>
          <p:cNvGrpSpPr>
            <a:grpSpLocks/>
          </p:cNvGrpSpPr>
          <p:nvPr/>
        </p:nvGrpSpPr>
        <p:grpSpPr bwMode="auto">
          <a:xfrm>
            <a:off x="1220454" y="2918432"/>
            <a:ext cx="586831" cy="433782"/>
            <a:chOff x="605" y="1334"/>
            <a:chExt cx="438" cy="253"/>
          </a:xfrm>
          <a:solidFill>
            <a:srgbClr val="0094D7"/>
          </a:solidFill>
        </p:grpSpPr>
        <p:sp>
          <p:nvSpPr>
            <p:cNvPr id="322" name="Freeform 44"/>
            <p:cNvSpPr>
              <a:spLocks/>
            </p:cNvSpPr>
            <p:nvPr/>
          </p:nvSpPr>
          <p:spPr bwMode="auto">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323" name="Freeform 45"/>
            <p:cNvSpPr>
              <a:spLocks/>
            </p:cNvSpPr>
            <p:nvPr/>
          </p:nvSpPr>
          <p:spPr bwMode="auto">
            <a:xfrm>
              <a:off x="605" y="1334"/>
              <a:ext cx="438" cy="253"/>
            </a:xfrm>
            <a:custGeom>
              <a:avLst/>
              <a:gdLst>
                <a:gd name="T0" fmla="*/ 116 w 438"/>
                <a:gd name="T1" fmla="*/ 0 h 253"/>
                <a:gd name="T2" fmla="*/ 207 w 438"/>
                <a:gd name="T3" fmla="*/ 19 h 253"/>
                <a:gd name="T4" fmla="*/ 273 w 438"/>
                <a:gd name="T5" fmla="*/ 32 h 253"/>
                <a:gd name="T6" fmla="*/ 306 w 438"/>
                <a:gd name="T7" fmla="*/ 38 h 253"/>
                <a:gd name="T8" fmla="*/ 339 w 438"/>
                <a:gd name="T9" fmla="*/ 44 h 253"/>
                <a:gd name="T10" fmla="*/ 388 w 438"/>
                <a:gd name="T11" fmla="*/ 51 h 253"/>
                <a:gd name="T12" fmla="*/ 438 w 438"/>
                <a:gd name="T13" fmla="*/ 57 h 253"/>
                <a:gd name="T14" fmla="*/ 405 w 438"/>
                <a:gd name="T15" fmla="*/ 253 h 253"/>
                <a:gd name="T16" fmla="*/ 231 w 438"/>
                <a:gd name="T17" fmla="*/ 221 h 253"/>
                <a:gd name="T18" fmla="*/ 215 w 438"/>
                <a:gd name="T19" fmla="*/ 234 h 253"/>
                <a:gd name="T20" fmla="*/ 182 w 438"/>
                <a:gd name="T21" fmla="*/ 215 h 253"/>
                <a:gd name="T22" fmla="*/ 149 w 438"/>
                <a:gd name="T23" fmla="*/ 234 h 253"/>
                <a:gd name="T24" fmla="*/ 124 w 438"/>
                <a:gd name="T25" fmla="*/ 221 h 253"/>
                <a:gd name="T26" fmla="*/ 58 w 438"/>
                <a:gd name="T27" fmla="*/ 215 h 253"/>
                <a:gd name="T28" fmla="*/ 66 w 438"/>
                <a:gd name="T29" fmla="*/ 183 h 253"/>
                <a:gd name="T30" fmla="*/ 17 w 438"/>
                <a:gd name="T31" fmla="*/ 183 h 253"/>
                <a:gd name="T32" fmla="*/ 9 w 438"/>
                <a:gd name="T33" fmla="*/ 164 h 253"/>
                <a:gd name="T34" fmla="*/ 25 w 438"/>
                <a:gd name="T35" fmla="*/ 145 h 253"/>
                <a:gd name="T36" fmla="*/ 9 w 438"/>
                <a:gd name="T37" fmla="*/ 126 h 253"/>
                <a:gd name="T38" fmla="*/ 9 w 438"/>
                <a:gd name="T39" fmla="*/ 82 h 253"/>
                <a:gd name="T40" fmla="*/ 0 w 438"/>
                <a:gd name="T41" fmla="*/ 44 h 253"/>
                <a:gd name="T42" fmla="*/ 9 w 438"/>
                <a:gd name="T43" fmla="*/ 32 h 253"/>
                <a:gd name="T44" fmla="*/ 25 w 438"/>
                <a:gd name="T45" fmla="*/ 32 h 253"/>
                <a:gd name="T46" fmla="*/ 50 w 438"/>
                <a:gd name="T47" fmla="*/ 57 h 253"/>
                <a:gd name="T48" fmla="*/ 99 w 438"/>
                <a:gd name="T49" fmla="*/ 63 h 253"/>
                <a:gd name="T50" fmla="*/ 108 w 438"/>
                <a:gd name="T51" fmla="*/ 76 h 253"/>
                <a:gd name="T52" fmla="*/ 83 w 438"/>
                <a:gd name="T53" fmla="*/ 76 h 253"/>
                <a:gd name="T54" fmla="*/ 83 w 438"/>
                <a:gd name="T55" fmla="*/ 95 h 253"/>
                <a:gd name="T56" fmla="*/ 99 w 438"/>
                <a:gd name="T57" fmla="*/ 95 h 253"/>
                <a:gd name="T58" fmla="*/ 99 w 438"/>
                <a:gd name="T59" fmla="*/ 114 h 253"/>
                <a:gd name="T60" fmla="*/ 75 w 438"/>
                <a:gd name="T61" fmla="*/ 120 h 253"/>
                <a:gd name="T62" fmla="*/ 75 w 438"/>
                <a:gd name="T63" fmla="*/ 133 h 253"/>
                <a:gd name="T64" fmla="*/ 108 w 438"/>
                <a:gd name="T65" fmla="*/ 133 h 253"/>
                <a:gd name="T66" fmla="*/ 116 w 438"/>
                <a:gd name="T67" fmla="*/ 107 h 253"/>
                <a:gd name="T68" fmla="*/ 132 w 438"/>
                <a:gd name="T69" fmla="*/ 88 h 253"/>
                <a:gd name="T70" fmla="*/ 108 w 438"/>
                <a:gd name="T71" fmla="*/ 51 h 253"/>
                <a:gd name="T72" fmla="*/ 124 w 438"/>
                <a:gd name="T73" fmla="*/ 38 h 253"/>
                <a:gd name="T74" fmla="*/ 116 w 438"/>
                <a:gd name="T75" fmla="*/ 0 h 2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53"/>
                <a:gd name="T116" fmla="*/ 438 w 438"/>
                <a:gd name="T117" fmla="*/ 253 h 2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53">
                  <a:moveTo>
                    <a:pt x="116" y="0"/>
                  </a:moveTo>
                  <a:lnTo>
                    <a:pt x="207" y="19"/>
                  </a:lnTo>
                  <a:lnTo>
                    <a:pt x="273" y="32"/>
                  </a:lnTo>
                  <a:lnTo>
                    <a:pt x="306" y="38"/>
                  </a:lnTo>
                  <a:lnTo>
                    <a:pt x="339" y="44"/>
                  </a:lnTo>
                  <a:lnTo>
                    <a:pt x="388" y="51"/>
                  </a:lnTo>
                  <a:lnTo>
                    <a:pt x="438" y="57"/>
                  </a:lnTo>
                  <a:lnTo>
                    <a:pt x="405" y="253"/>
                  </a:lnTo>
                  <a:lnTo>
                    <a:pt x="231" y="221"/>
                  </a:lnTo>
                  <a:lnTo>
                    <a:pt x="215" y="234"/>
                  </a:lnTo>
                  <a:lnTo>
                    <a:pt x="182" y="215"/>
                  </a:lnTo>
                  <a:lnTo>
                    <a:pt x="149" y="234"/>
                  </a:lnTo>
                  <a:lnTo>
                    <a:pt x="124" y="221"/>
                  </a:lnTo>
                  <a:lnTo>
                    <a:pt x="58" y="215"/>
                  </a:lnTo>
                  <a:lnTo>
                    <a:pt x="66" y="183"/>
                  </a:lnTo>
                  <a:lnTo>
                    <a:pt x="17" y="183"/>
                  </a:lnTo>
                  <a:lnTo>
                    <a:pt x="9" y="164"/>
                  </a:lnTo>
                  <a:lnTo>
                    <a:pt x="25" y="145"/>
                  </a:lnTo>
                  <a:lnTo>
                    <a:pt x="9" y="126"/>
                  </a:lnTo>
                  <a:lnTo>
                    <a:pt x="9" y="82"/>
                  </a:lnTo>
                  <a:lnTo>
                    <a:pt x="0" y="44"/>
                  </a:lnTo>
                  <a:lnTo>
                    <a:pt x="9" y="32"/>
                  </a:lnTo>
                  <a:lnTo>
                    <a:pt x="25" y="32"/>
                  </a:lnTo>
                  <a:lnTo>
                    <a:pt x="50" y="57"/>
                  </a:lnTo>
                  <a:lnTo>
                    <a:pt x="99" y="63"/>
                  </a:lnTo>
                  <a:lnTo>
                    <a:pt x="108" y="76"/>
                  </a:lnTo>
                  <a:lnTo>
                    <a:pt x="83" y="76"/>
                  </a:lnTo>
                  <a:lnTo>
                    <a:pt x="83" y="95"/>
                  </a:lnTo>
                  <a:lnTo>
                    <a:pt x="99" y="95"/>
                  </a:lnTo>
                  <a:lnTo>
                    <a:pt x="99" y="114"/>
                  </a:lnTo>
                  <a:lnTo>
                    <a:pt x="75" y="120"/>
                  </a:lnTo>
                  <a:lnTo>
                    <a:pt x="75" y="133"/>
                  </a:lnTo>
                  <a:lnTo>
                    <a:pt x="108" y="133"/>
                  </a:lnTo>
                  <a:lnTo>
                    <a:pt x="116" y="107"/>
                  </a:lnTo>
                  <a:lnTo>
                    <a:pt x="132" y="88"/>
                  </a:lnTo>
                  <a:lnTo>
                    <a:pt x="108" y="51"/>
                  </a:lnTo>
                  <a:lnTo>
                    <a:pt x="124" y="38"/>
                  </a:lnTo>
                  <a:lnTo>
                    <a:pt x="116" y="0"/>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grpSp>
        <p:nvGrpSpPr>
          <p:cNvPr id="342" name="Group 64"/>
          <p:cNvGrpSpPr>
            <a:grpSpLocks/>
          </p:cNvGrpSpPr>
          <p:nvPr/>
        </p:nvGrpSpPr>
        <p:grpSpPr bwMode="auto">
          <a:xfrm>
            <a:off x="2161596" y="3514651"/>
            <a:ext cx="629274" cy="509463"/>
            <a:chOff x="1307" y="1682"/>
            <a:chExt cx="470" cy="297"/>
          </a:xfrm>
          <a:solidFill>
            <a:schemeClr val="bg1"/>
          </a:solidFill>
        </p:grpSpPr>
        <p:sp>
          <p:nvSpPr>
            <p:cNvPr id="343" name="Freeform 65"/>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44" name="Freeform 66"/>
            <p:cNvSpPr>
              <a:spLocks/>
            </p:cNvSpPr>
            <p:nvPr/>
          </p:nvSpPr>
          <p:spPr bwMode="auto">
            <a:xfrm>
              <a:off x="1307" y="1682"/>
              <a:ext cx="470" cy="297"/>
            </a:xfrm>
            <a:custGeom>
              <a:avLst/>
              <a:gdLst>
                <a:gd name="T0" fmla="*/ 41 w 470"/>
                <a:gd name="T1" fmla="*/ 0 h 297"/>
                <a:gd name="T2" fmla="*/ 25 w 470"/>
                <a:gd name="T3" fmla="*/ 113 h 297"/>
                <a:gd name="T4" fmla="*/ 0 w 470"/>
                <a:gd name="T5" fmla="*/ 271 h 297"/>
                <a:gd name="T6" fmla="*/ 132 w 470"/>
                <a:gd name="T7" fmla="*/ 278 h 297"/>
                <a:gd name="T8" fmla="*/ 454 w 470"/>
                <a:gd name="T9" fmla="*/ 297 h 297"/>
                <a:gd name="T10" fmla="*/ 470 w 470"/>
                <a:gd name="T11" fmla="*/ 31 h 297"/>
                <a:gd name="T12" fmla="*/ 41 w 470"/>
                <a:gd name="T13" fmla="*/ 0 h 297"/>
                <a:gd name="T14" fmla="*/ 0 60000 65536"/>
                <a:gd name="T15" fmla="*/ 0 60000 65536"/>
                <a:gd name="T16" fmla="*/ 0 60000 65536"/>
                <a:gd name="T17" fmla="*/ 0 60000 65536"/>
                <a:gd name="T18" fmla="*/ 0 60000 65536"/>
                <a:gd name="T19" fmla="*/ 0 60000 65536"/>
                <a:gd name="T20" fmla="*/ 0 60000 65536"/>
                <a:gd name="T21" fmla="*/ 0 w 470"/>
                <a:gd name="T22" fmla="*/ 0 h 297"/>
                <a:gd name="T23" fmla="*/ 470 w 470"/>
                <a:gd name="T24" fmla="*/ 297 h 2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 h="297">
                  <a:moveTo>
                    <a:pt x="41" y="0"/>
                  </a:moveTo>
                  <a:lnTo>
                    <a:pt x="25" y="113"/>
                  </a:lnTo>
                  <a:lnTo>
                    <a:pt x="0" y="271"/>
                  </a:lnTo>
                  <a:lnTo>
                    <a:pt x="132" y="278"/>
                  </a:lnTo>
                  <a:lnTo>
                    <a:pt x="454" y="297"/>
                  </a:lnTo>
                  <a:lnTo>
                    <a:pt x="470" y="31"/>
                  </a:lnTo>
                  <a:lnTo>
                    <a:pt x="41"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348" name="Group 70"/>
          <p:cNvGrpSpPr>
            <a:grpSpLocks/>
          </p:cNvGrpSpPr>
          <p:nvPr/>
        </p:nvGrpSpPr>
        <p:grpSpPr bwMode="auto">
          <a:xfrm>
            <a:off x="1698406" y="4391444"/>
            <a:ext cx="594212" cy="649749"/>
            <a:chOff x="960" y="2194"/>
            <a:chExt cx="446" cy="379"/>
          </a:xfrm>
          <a:solidFill>
            <a:schemeClr val="bg1"/>
          </a:solidFill>
        </p:grpSpPr>
        <p:sp>
          <p:nvSpPr>
            <p:cNvPr id="349" name="Freeform 71"/>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50" name="Freeform 72"/>
            <p:cNvSpPr>
              <a:spLocks/>
            </p:cNvSpPr>
            <p:nvPr/>
          </p:nvSpPr>
          <p:spPr bwMode="auto">
            <a:xfrm>
              <a:off x="960" y="2194"/>
              <a:ext cx="446" cy="379"/>
            </a:xfrm>
            <a:custGeom>
              <a:avLst/>
              <a:gdLst>
                <a:gd name="T0" fmla="*/ 108 w 446"/>
                <a:gd name="T1" fmla="*/ 0 h 379"/>
                <a:gd name="T2" fmla="*/ 99 w 446"/>
                <a:gd name="T3" fmla="*/ 50 h 379"/>
                <a:gd name="T4" fmla="*/ 66 w 446"/>
                <a:gd name="T5" fmla="*/ 44 h 379"/>
                <a:gd name="T6" fmla="*/ 66 w 446"/>
                <a:gd name="T7" fmla="*/ 107 h 379"/>
                <a:gd name="T8" fmla="*/ 50 w 446"/>
                <a:gd name="T9" fmla="*/ 120 h 379"/>
                <a:gd name="T10" fmla="*/ 75 w 446"/>
                <a:gd name="T11" fmla="*/ 158 h 379"/>
                <a:gd name="T12" fmla="*/ 50 w 446"/>
                <a:gd name="T13" fmla="*/ 177 h 379"/>
                <a:gd name="T14" fmla="*/ 33 w 446"/>
                <a:gd name="T15" fmla="*/ 202 h 379"/>
                <a:gd name="T16" fmla="*/ 17 w 446"/>
                <a:gd name="T17" fmla="*/ 234 h 379"/>
                <a:gd name="T18" fmla="*/ 25 w 446"/>
                <a:gd name="T19" fmla="*/ 246 h 379"/>
                <a:gd name="T20" fmla="*/ 0 w 446"/>
                <a:gd name="T21" fmla="*/ 253 h 379"/>
                <a:gd name="T22" fmla="*/ 0 w 446"/>
                <a:gd name="T23" fmla="*/ 278 h 379"/>
                <a:gd name="T24" fmla="*/ 248 w 446"/>
                <a:gd name="T25" fmla="*/ 379 h 379"/>
                <a:gd name="T26" fmla="*/ 388 w 446"/>
                <a:gd name="T27" fmla="*/ 379 h 379"/>
                <a:gd name="T28" fmla="*/ 446 w 446"/>
                <a:gd name="T29" fmla="*/ 31 h 379"/>
                <a:gd name="T30" fmla="*/ 108 w 446"/>
                <a:gd name="T31" fmla="*/ 0 h 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6"/>
                <a:gd name="T49" fmla="*/ 0 h 379"/>
                <a:gd name="T50" fmla="*/ 446 w 446"/>
                <a:gd name="T51" fmla="*/ 379 h 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6" h="379">
                  <a:moveTo>
                    <a:pt x="108" y="0"/>
                  </a:moveTo>
                  <a:lnTo>
                    <a:pt x="99" y="50"/>
                  </a:lnTo>
                  <a:lnTo>
                    <a:pt x="66" y="44"/>
                  </a:lnTo>
                  <a:lnTo>
                    <a:pt x="66" y="107"/>
                  </a:lnTo>
                  <a:lnTo>
                    <a:pt x="50" y="120"/>
                  </a:lnTo>
                  <a:lnTo>
                    <a:pt x="75" y="158"/>
                  </a:lnTo>
                  <a:lnTo>
                    <a:pt x="50" y="177"/>
                  </a:lnTo>
                  <a:lnTo>
                    <a:pt x="33" y="202"/>
                  </a:lnTo>
                  <a:lnTo>
                    <a:pt x="17" y="234"/>
                  </a:lnTo>
                  <a:lnTo>
                    <a:pt x="25" y="246"/>
                  </a:lnTo>
                  <a:lnTo>
                    <a:pt x="0" y="253"/>
                  </a:lnTo>
                  <a:lnTo>
                    <a:pt x="0" y="278"/>
                  </a:lnTo>
                  <a:lnTo>
                    <a:pt x="248" y="379"/>
                  </a:lnTo>
                  <a:lnTo>
                    <a:pt x="388" y="379"/>
                  </a:lnTo>
                  <a:lnTo>
                    <a:pt x="446" y="31"/>
                  </a:lnTo>
                  <a:lnTo>
                    <a:pt x="108"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357" name="Group 79"/>
          <p:cNvGrpSpPr>
            <a:grpSpLocks/>
          </p:cNvGrpSpPr>
          <p:nvPr/>
        </p:nvGrpSpPr>
        <p:grpSpPr bwMode="auto">
          <a:xfrm>
            <a:off x="2790871" y="3114096"/>
            <a:ext cx="618201" cy="356254"/>
            <a:chOff x="1777" y="1448"/>
            <a:chExt cx="463" cy="208"/>
          </a:xfrm>
          <a:solidFill>
            <a:schemeClr val="bg1"/>
          </a:solidFill>
        </p:grpSpPr>
        <p:sp>
          <p:nvSpPr>
            <p:cNvPr id="358" name="Freeform 80"/>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59" name="Freeform 81"/>
            <p:cNvSpPr>
              <a:spLocks/>
            </p:cNvSpPr>
            <p:nvPr/>
          </p:nvSpPr>
          <p:spPr bwMode="auto">
            <a:xfrm>
              <a:off x="1777" y="1448"/>
              <a:ext cx="463" cy="208"/>
            </a:xfrm>
            <a:custGeom>
              <a:avLst/>
              <a:gdLst>
                <a:gd name="T0" fmla="*/ 0 w 463"/>
                <a:gd name="T1" fmla="*/ 0 h 208"/>
                <a:gd name="T2" fmla="*/ 388 w 463"/>
                <a:gd name="T3" fmla="*/ 6 h 208"/>
                <a:gd name="T4" fmla="*/ 413 w 463"/>
                <a:gd name="T5" fmla="*/ 69 h 208"/>
                <a:gd name="T6" fmla="*/ 438 w 463"/>
                <a:gd name="T7" fmla="*/ 114 h 208"/>
                <a:gd name="T8" fmla="*/ 463 w 463"/>
                <a:gd name="T9" fmla="*/ 189 h 208"/>
                <a:gd name="T10" fmla="*/ 446 w 463"/>
                <a:gd name="T11" fmla="*/ 208 h 208"/>
                <a:gd name="T12" fmla="*/ 306 w 463"/>
                <a:gd name="T13" fmla="*/ 202 h 208"/>
                <a:gd name="T14" fmla="*/ 0 w 463"/>
                <a:gd name="T15" fmla="*/ 202 h 208"/>
                <a:gd name="T16" fmla="*/ 0 w 463"/>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208"/>
                <a:gd name="T29" fmla="*/ 463 w 463"/>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208">
                  <a:moveTo>
                    <a:pt x="0" y="0"/>
                  </a:moveTo>
                  <a:lnTo>
                    <a:pt x="388" y="6"/>
                  </a:lnTo>
                  <a:lnTo>
                    <a:pt x="413" y="69"/>
                  </a:lnTo>
                  <a:lnTo>
                    <a:pt x="438" y="114"/>
                  </a:lnTo>
                  <a:lnTo>
                    <a:pt x="463" y="189"/>
                  </a:lnTo>
                  <a:lnTo>
                    <a:pt x="446" y="208"/>
                  </a:lnTo>
                  <a:lnTo>
                    <a:pt x="306" y="202"/>
                  </a:lnTo>
                  <a:lnTo>
                    <a:pt x="0" y="202"/>
                  </a:lnTo>
                  <a:lnTo>
                    <a:pt x="0"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363" name="Group 88"/>
          <p:cNvGrpSpPr>
            <a:grpSpLocks/>
          </p:cNvGrpSpPr>
          <p:nvPr/>
        </p:nvGrpSpPr>
        <p:grpSpPr bwMode="auto">
          <a:xfrm>
            <a:off x="2921893" y="4131175"/>
            <a:ext cx="686481" cy="345179"/>
            <a:chOff x="1876" y="2042"/>
            <a:chExt cx="512" cy="202"/>
          </a:xfrm>
          <a:solidFill>
            <a:schemeClr val="bg1"/>
          </a:solidFill>
        </p:grpSpPr>
        <p:sp>
          <p:nvSpPr>
            <p:cNvPr id="364" name="Freeform 89"/>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65" name="Freeform 90"/>
            <p:cNvSpPr>
              <a:spLocks/>
            </p:cNvSpPr>
            <p:nvPr/>
          </p:nvSpPr>
          <p:spPr bwMode="auto">
            <a:xfrm>
              <a:off x="1876" y="2042"/>
              <a:ext cx="512" cy="202"/>
            </a:xfrm>
            <a:custGeom>
              <a:avLst/>
              <a:gdLst>
                <a:gd name="T0" fmla="*/ 9 w 512"/>
                <a:gd name="T1" fmla="*/ 0 h 202"/>
                <a:gd name="T2" fmla="*/ 9 w 512"/>
                <a:gd name="T3" fmla="*/ 114 h 202"/>
                <a:gd name="T4" fmla="*/ 0 w 512"/>
                <a:gd name="T5" fmla="*/ 196 h 202"/>
                <a:gd name="T6" fmla="*/ 512 w 512"/>
                <a:gd name="T7" fmla="*/ 202 h 202"/>
                <a:gd name="T8" fmla="*/ 504 w 512"/>
                <a:gd name="T9" fmla="*/ 95 h 202"/>
                <a:gd name="T10" fmla="*/ 504 w 512"/>
                <a:gd name="T11" fmla="*/ 57 h 202"/>
                <a:gd name="T12" fmla="*/ 463 w 512"/>
                <a:gd name="T13" fmla="*/ 32 h 202"/>
                <a:gd name="T14" fmla="*/ 471 w 512"/>
                <a:gd name="T15" fmla="*/ 13 h 202"/>
                <a:gd name="T16" fmla="*/ 454 w 512"/>
                <a:gd name="T17" fmla="*/ 0 h 202"/>
                <a:gd name="T18" fmla="*/ 223 w 512"/>
                <a:gd name="T19" fmla="*/ 0 h 202"/>
                <a:gd name="T20" fmla="*/ 9 w 512"/>
                <a:gd name="T21" fmla="*/ 0 h 2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202"/>
                <a:gd name="T35" fmla="*/ 512 w 512"/>
                <a:gd name="T36" fmla="*/ 202 h 2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202">
                  <a:moveTo>
                    <a:pt x="9" y="0"/>
                  </a:moveTo>
                  <a:lnTo>
                    <a:pt x="9" y="114"/>
                  </a:lnTo>
                  <a:lnTo>
                    <a:pt x="0" y="196"/>
                  </a:lnTo>
                  <a:lnTo>
                    <a:pt x="512" y="202"/>
                  </a:lnTo>
                  <a:lnTo>
                    <a:pt x="504" y="95"/>
                  </a:lnTo>
                  <a:lnTo>
                    <a:pt x="504" y="57"/>
                  </a:lnTo>
                  <a:lnTo>
                    <a:pt x="463" y="32"/>
                  </a:lnTo>
                  <a:lnTo>
                    <a:pt x="471" y="13"/>
                  </a:lnTo>
                  <a:lnTo>
                    <a:pt x="454" y="0"/>
                  </a:lnTo>
                  <a:lnTo>
                    <a:pt x="223" y="0"/>
                  </a:lnTo>
                  <a:lnTo>
                    <a:pt x="9"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369" name="Group 94"/>
          <p:cNvGrpSpPr>
            <a:grpSpLocks/>
          </p:cNvGrpSpPr>
          <p:nvPr/>
        </p:nvGrpSpPr>
        <p:grpSpPr bwMode="auto">
          <a:xfrm>
            <a:off x="3608374" y="4476354"/>
            <a:ext cx="453963" cy="411631"/>
            <a:chOff x="2388" y="2244"/>
            <a:chExt cx="339" cy="240"/>
          </a:xfrm>
          <a:solidFill>
            <a:schemeClr val="bg1"/>
          </a:solidFill>
        </p:grpSpPr>
        <p:sp>
          <p:nvSpPr>
            <p:cNvPr id="370" name="Freeform 95"/>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71" name="Freeform 96"/>
            <p:cNvSpPr>
              <a:spLocks/>
            </p:cNvSpPr>
            <p:nvPr/>
          </p:nvSpPr>
          <p:spPr bwMode="auto">
            <a:xfrm>
              <a:off x="2388" y="2244"/>
              <a:ext cx="339" cy="240"/>
            </a:xfrm>
            <a:custGeom>
              <a:avLst/>
              <a:gdLst>
                <a:gd name="T0" fmla="*/ 0 w 339"/>
                <a:gd name="T1" fmla="*/ 26 h 240"/>
                <a:gd name="T2" fmla="*/ 132 w 339"/>
                <a:gd name="T3" fmla="*/ 13 h 240"/>
                <a:gd name="T4" fmla="*/ 297 w 339"/>
                <a:gd name="T5" fmla="*/ 0 h 240"/>
                <a:gd name="T6" fmla="*/ 289 w 339"/>
                <a:gd name="T7" fmla="*/ 32 h 240"/>
                <a:gd name="T8" fmla="*/ 322 w 339"/>
                <a:gd name="T9" fmla="*/ 26 h 240"/>
                <a:gd name="T10" fmla="*/ 339 w 339"/>
                <a:gd name="T11" fmla="*/ 51 h 240"/>
                <a:gd name="T12" fmla="*/ 297 w 339"/>
                <a:gd name="T13" fmla="*/ 70 h 240"/>
                <a:gd name="T14" fmla="*/ 306 w 339"/>
                <a:gd name="T15" fmla="*/ 101 h 240"/>
                <a:gd name="T16" fmla="*/ 273 w 339"/>
                <a:gd name="T17" fmla="*/ 152 h 240"/>
                <a:gd name="T18" fmla="*/ 239 w 339"/>
                <a:gd name="T19" fmla="*/ 190 h 240"/>
                <a:gd name="T20" fmla="*/ 256 w 339"/>
                <a:gd name="T21" fmla="*/ 234 h 240"/>
                <a:gd name="T22" fmla="*/ 50 w 339"/>
                <a:gd name="T23" fmla="*/ 240 h 240"/>
                <a:gd name="T24" fmla="*/ 50 w 339"/>
                <a:gd name="T25" fmla="*/ 215 h 240"/>
                <a:gd name="T26" fmla="*/ 8 w 339"/>
                <a:gd name="T27" fmla="*/ 209 h 240"/>
                <a:gd name="T28" fmla="*/ 8 w 339"/>
                <a:gd name="T29" fmla="*/ 70 h 240"/>
                <a:gd name="T30" fmla="*/ 0 w 339"/>
                <a:gd name="T31" fmla="*/ 2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40"/>
                <a:gd name="T50" fmla="*/ 339 w 339"/>
                <a:gd name="T51" fmla="*/ 240 h 2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40">
                  <a:moveTo>
                    <a:pt x="0" y="26"/>
                  </a:moveTo>
                  <a:lnTo>
                    <a:pt x="132" y="13"/>
                  </a:lnTo>
                  <a:lnTo>
                    <a:pt x="297" y="0"/>
                  </a:lnTo>
                  <a:lnTo>
                    <a:pt x="289" y="32"/>
                  </a:lnTo>
                  <a:lnTo>
                    <a:pt x="322" y="26"/>
                  </a:lnTo>
                  <a:lnTo>
                    <a:pt x="339" y="51"/>
                  </a:lnTo>
                  <a:lnTo>
                    <a:pt x="297" y="70"/>
                  </a:lnTo>
                  <a:lnTo>
                    <a:pt x="306" y="101"/>
                  </a:lnTo>
                  <a:lnTo>
                    <a:pt x="273" y="152"/>
                  </a:lnTo>
                  <a:lnTo>
                    <a:pt x="239" y="190"/>
                  </a:lnTo>
                  <a:lnTo>
                    <a:pt x="256" y="234"/>
                  </a:lnTo>
                  <a:lnTo>
                    <a:pt x="50" y="240"/>
                  </a:lnTo>
                  <a:lnTo>
                    <a:pt x="50" y="215"/>
                  </a:lnTo>
                  <a:lnTo>
                    <a:pt x="8" y="209"/>
                  </a:lnTo>
                  <a:lnTo>
                    <a:pt x="8" y="70"/>
                  </a:lnTo>
                  <a:lnTo>
                    <a:pt x="0" y="2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372" name="Group 97"/>
          <p:cNvGrpSpPr>
            <a:grpSpLocks/>
          </p:cNvGrpSpPr>
          <p:nvPr/>
        </p:nvGrpSpPr>
        <p:grpSpPr bwMode="auto">
          <a:xfrm>
            <a:off x="3674807" y="4878756"/>
            <a:ext cx="551769" cy="422706"/>
            <a:chOff x="2438" y="2478"/>
            <a:chExt cx="412" cy="247"/>
          </a:xfrm>
          <a:solidFill>
            <a:schemeClr val="bg1"/>
          </a:solidFill>
        </p:grpSpPr>
        <p:sp>
          <p:nvSpPr>
            <p:cNvPr id="373" name="Freeform 98"/>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74" name="Freeform 99"/>
            <p:cNvSpPr>
              <a:spLocks/>
            </p:cNvSpPr>
            <p:nvPr/>
          </p:nvSpPr>
          <p:spPr bwMode="auto">
            <a:xfrm>
              <a:off x="2438" y="2478"/>
              <a:ext cx="412" cy="247"/>
            </a:xfrm>
            <a:custGeom>
              <a:avLst/>
              <a:gdLst>
                <a:gd name="T0" fmla="*/ 0 w 412"/>
                <a:gd name="T1" fmla="*/ 0 h 247"/>
                <a:gd name="T2" fmla="*/ 206 w 412"/>
                <a:gd name="T3" fmla="*/ 0 h 247"/>
                <a:gd name="T4" fmla="*/ 239 w 412"/>
                <a:gd name="T5" fmla="*/ 51 h 247"/>
                <a:gd name="T6" fmla="*/ 214 w 412"/>
                <a:gd name="T7" fmla="*/ 108 h 247"/>
                <a:gd name="T8" fmla="*/ 198 w 412"/>
                <a:gd name="T9" fmla="*/ 139 h 247"/>
                <a:gd name="T10" fmla="*/ 338 w 412"/>
                <a:gd name="T11" fmla="*/ 127 h 247"/>
                <a:gd name="T12" fmla="*/ 346 w 412"/>
                <a:gd name="T13" fmla="*/ 164 h 247"/>
                <a:gd name="T14" fmla="*/ 305 w 412"/>
                <a:gd name="T15" fmla="*/ 158 h 247"/>
                <a:gd name="T16" fmla="*/ 289 w 412"/>
                <a:gd name="T17" fmla="*/ 177 h 247"/>
                <a:gd name="T18" fmla="*/ 305 w 412"/>
                <a:gd name="T19" fmla="*/ 190 h 247"/>
                <a:gd name="T20" fmla="*/ 346 w 412"/>
                <a:gd name="T21" fmla="*/ 177 h 247"/>
                <a:gd name="T22" fmla="*/ 346 w 412"/>
                <a:gd name="T23" fmla="*/ 196 h 247"/>
                <a:gd name="T24" fmla="*/ 371 w 412"/>
                <a:gd name="T25" fmla="*/ 177 h 247"/>
                <a:gd name="T26" fmla="*/ 379 w 412"/>
                <a:gd name="T27" fmla="*/ 177 h 247"/>
                <a:gd name="T28" fmla="*/ 363 w 412"/>
                <a:gd name="T29" fmla="*/ 215 h 247"/>
                <a:gd name="T30" fmla="*/ 396 w 412"/>
                <a:gd name="T31" fmla="*/ 221 h 247"/>
                <a:gd name="T32" fmla="*/ 412 w 412"/>
                <a:gd name="T33" fmla="*/ 234 h 247"/>
                <a:gd name="T34" fmla="*/ 396 w 412"/>
                <a:gd name="T35" fmla="*/ 240 h 247"/>
                <a:gd name="T36" fmla="*/ 371 w 412"/>
                <a:gd name="T37" fmla="*/ 234 h 247"/>
                <a:gd name="T38" fmla="*/ 330 w 412"/>
                <a:gd name="T39" fmla="*/ 221 h 247"/>
                <a:gd name="T40" fmla="*/ 338 w 412"/>
                <a:gd name="T41" fmla="*/ 247 h 247"/>
                <a:gd name="T42" fmla="*/ 322 w 412"/>
                <a:gd name="T43" fmla="*/ 247 h 247"/>
                <a:gd name="T44" fmla="*/ 305 w 412"/>
                <a:gd name="T45" fmla="*/ 228 h 247"/>
                <a:gd name="T46" fmla="*/ 297 w 412"/>
                <a:gd name="T47" fmla="*/ 240 h 247"/>
                <a:gd name="T48" fmla="*/ 239 w 412"/>
                <a:gd name="T49" fmla="*/ 240 h 247"/>
                <a:gd name="T50" fmla="*/ 239 w 412"/>
                <a:gd name="T51" fmla="*/ 228 h 247"/>
                <a:gd name="T52" fmla="*/ 214 w 412"/>
                <a:gd name="T53" fmla="*/ 215 h 247"/>
                <a:gd name="T54" fmla="*/ 173 w 412"/>
                <a:gd name="T55" fmla="*/ 209 h 247"/>
                <a:gd name="T56" fmla="*/ 206 w 412"/>
                <a:gd name="T57" fmla="*/ 228 h 247"/>
                <a:gd name="T58" fmla="*/ 156 w 412"/>
                <a:gd name="T59" fmla="*/ 234 h 247"/>
                <a:gd name="T60" fmla="*/ 74 w 412"/>
                <a:gd name="T61" fmla="*/ 221 h 247"/>
                <a:gd name="T62" fmla="*/ 41 w 412"/>
                <a:gd name="T63" fmla="*/ 228 h 247"/>
                <a:gd name="T64" fmla="*/ 49 w 412"/>
                <a:gd name="T65" fmla="*/ 146 h 247"/>
                <a:gd name="T66" fmla="*/ 0 w 412"/>
                <a:gd name="T67" fmla="*/ 76 h 247"/>
                <a:gd name="T68" fmla="*/ 0 w 412"/>
                <a:gd name="T69" fmla="*/ 0 h 2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2"/>
                <a:gd name="T106" fmla="*/ 0 h 247"/>
                <a:gd name="T107" fmla="*/ 412 w 412"/>
                <a:gd name="T108" fmla="*/ 247 h 2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2" h="247">
                  <a:moveTo>
                    <a:pt x="0" y="0"/>
                  </a:moveTo>
                  <a:lnTo>
                    <a:pt x="206" y="0"/>
                  </a:lnTo>
                  <a:lnTo>
                    <a:pt x="239" y="51"/>
                  </a:lnTo>
                  <a:lnTo>
                    <a:pt x="214" y="108"/>
                  </a:lnTo>
                  <a:lnTo>
                    <a:pt x="198" y="139"/>
                  </a:lnTo>
                  <a:lnTo>
                    <a:pt x="338" y="127"/>
                  </a:lnTo>
                  <a:lnTo>
                    <a:pt x="346" y="164"/>
                  </a:lnTo>
                  <a:lnTo>
                    <a:pt x="305" y="158"/>
                  </a:lnTo>
                  <a:lnTo>
                    <a:pt x="289" y="177"/>
                  </a:lnTo>
                  <a:lnTo>
                    <a:pt x="305" y="190"/>
                  </a:lnTo>
                  <a:lnTo>
                    <a:pt x="346" y="177"/>
                  </a:lnTo>
                  <a:lnTo>
                    <a:pt x="346" y="196"/>
                  </a:lnTo>
                  <a:lnTo>
                    <a:pt x="371" y="177"/>
                  </a:lnTo>
                  <a:lnTo>
                    <a:pt x="379" y="177"/>
                  </a:lnTo>
                  <a:lnTo>
                    <a:pt x="363" y="215"/>
                  </a:lnTo>
                  <a:lnTo>
                    <a:pt x="396" y="221"/>
                  </a:lnTo>
                  <a:lnTo>
                    <a:pt x="412" y="234"/>
                  </a:lnTo>
                  <a:lnTo>
                    <a:pt x="396" y="240"/>
                  </a:lnTo>
                  <a:lnTo>
                    <a:pt x="371" y="234"/>
                  </a:lnTo>
                  <a:lnTo>
                    <a:pt x="330" y="221"/>
                  </a:lnTo>
                  <a:lnTo>
                    <a:pt x="338" y="247"/>
                  </a:lnTo>
                  <a:lnTo>
                    <a:pt x="322" y="247"/>
                  </a:lnTo>
                  <a:lnTo>
                    <a:pt x="305" y="228"/>
                  </a:lnTo>
                  <a:lnTo>
                    <a:pt x="297" y="240"/>
                  </a:lnTo>
                  <a:lnTo>
                    <a:pt x="239" y="240"/>
                  </a:lnTo>
                  <a:lnTo>
                    <a:pt x="239" y="228"/>
                  </a:lnTo>
                  <a:lnTo>
                    <a:pt x="214" y="215"/>
                  </a:lnTo>
                  <a:lnTo>
                    <a:pt x="173" y="209"/>
                  </a:lnTo>
                  <a:lnTo>
                    <a:pt x="206" y="228"/>
                  </a:lnTo>
                  <a:lnTo>
                    <a:pt x="156" y="234"/>
                  </a:lnTo>
                  <a:lnTo>
                    <a:pt x="74" y="221"/>
                  </a:lnTo>
                  <a:lnTo>
                    <a:pt x="41" y="228"/>
                  </a:lnTo>
                  <a:lnTo>
                    <a:pt x="49" y="146"/>
                  </a:lnTo>
                  <a:lnTo>
                    <a:pt x="0" y="76"/>
                  </a:lnTo>
                  <a:lnTo>
                    <a:pt x="0" y="0"/>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375" name="Group 100"/>
          <p:cNvGrpSpPr>
            <a:grpSpLocks/>
          </p:cNvGrpSpPr>
          <p:nvPr/>
        </p:nvGrpSpPr>
        <p:grpSpPr bwMode="auto">
          <a:xfrm>
            <a:off x="3298351" y="3067949"/>
            <a:ext cx="607130" cy="673746"/>
            <a:chOff x="2157" y="1422"/>
            <a:chExt cx="454" cy="392"/>
          </a:xfrm>
          <a:solidFill>
            <a:schemeClr val="bg1"/>
          </a:solidFill>
        </p:grpSpPr>
        <p:sp>
          <p:nvSpPr>
            <p:cNvPr id="376" name="Freeform 101"/>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77" name="Freeform 102"/>
            <p:cNvSpPr>
              <a:spLocks/>
            </p:cNvSpPr>
            <p:nvPr/>
          </p:nvSpPr>
          <p:spPr bwMode="auto">
            <a:xfrm>
              <a:off x="2157" y="1422"/>
              <a:ext cx="454" cy="392"/>
            </a:xfrm>
            <a:custGeom>
              <a:avLst/>
              <a:gdLst>
                <a:gd name="T0" fmla="*/ 0 w 454"/>
                <a:gd name="T1" fmla="*/ 32 h 392"/>
                <a:gd name="T2" fmla="*/ 124 w 454"/>
                <a:gd name="T3" fmla="*/ 32 h 392"/>
                <a:gd name="T4" fmla="*/ 124 w 454"/>
                <a:gd name="T5" fmla="*/ 0 h 392"/>
                <a:gd name="T6" fmla="*/ 149 w 454"/>
                <a:gd name="T7" fmla="*/ 7 h 392"/>
                <a:gd name="T8" fmla="*/ 149 w 454"/>
                <a:gd name="T9" fmla="*/ 32 h 392"/>
                <a:gd name="T10" fmla="*/ 206 w 454"/>
                <a:gd name="T11" fmla="*/ 57 h 392"/>
                <a:gd name="T12" fmla="*/ 231 w 454"/>
                <a:gd name="T13" fmla="*/ 45 h 392"/>
                <a:gd name="T14" fmla="*/ 264 w 454"/>
                <a:gd name="T15" fmla="*/ 45 h 392"/>
                <a:gd name="T16" fmla="*/ 289 w 454"/>
                <a:gd name="T17" fmla="*/ 70 h 392"/>
                <a:gd name="T18" fmla="*/ 305 w 454"/>
                <a:gd name="T19" fmla="*/ 64 h 392"/>
                <a:gd name="T20" fmla="*/ 355 w 454"/>
                <a:gd name="T21" fmla="*/ 70 h 392"/>
                <a:gd name="T22" fmla="*/ 371 w 454"/>
                <a:gd name="T23" fmla="*/ 57 h 392"/>
                <a:gd name="T24" fmla="*/ 404 w 454"/>
                <a:gd name="T25" fmla="*/ 70 h 392"/>
                <a:gd name="T26" fmla="*/ 454 w 454"/>
                <a:gd name="T27" fmla="*/ 64 h 392"/>
                <a:gd name="T28" fmla="*/ 371 w 454"/>
                <a:gd name="T29" fmla="*/ 114 h 392"/>
                <a:gd name="T30" fmla="*/ 322 w 454"/>
                <a:gd name="T31" fmla="*/ 158 h 392"/>
                <a:gd name="T32" fmla="*/ 330 w 454"/>
                <a:gd name="T33" fmla="*/ 215 h 392"/>
                <a:gd name="T34" fmla="*/ 297 w 454"/>
                <a:gd name="T35" fmla="*/ 247 h 392"/>
                <a:gd name="T36" fmla="*/ 314 w 454"/>
                <a:gd name="T37" fmla="*/ 260 h 392"/>
                <a:gd name="T38" fmla="*/ 314 w 454"/>
                <a:gd name="T39" fmla="*/ 310 h 392"/>
                <a:gd name="T40" fmla="*/ 347 w 454"/>
                <a:gd name="T41" fmla="*/ 310 h 392"/>
                <a:gd name="T42" fmla="*/ 388 w 454"/>
                <a:gd name="T43" fmla="*/ 342 h 392"/>
                <a:gd name="T44" fmla="*/ 404 w 454"/>
                <a:gd name="T45" fmla="*/ 380 h 392"/>
                <a:gd name="T46" fmla="*/ 91 w 454"/>
                <a:gd name="T47" fmla="*/ 392 h 392"/>
                <a:gd name="T48" fmla="*/ 91 w 454"/>
                <a:gd name="T49" fmla="*/ 285 h 392"/>
                <a:gd name="T50" fmla="*/ 58 w 454"/>
                <a:gd name="T51" fmla="*/ 260 h 392"/>
                <a:gd name="T52" fmla="*/ 66 w 454"/>
                <a:gd name="T53" fmla="*/ 234 h 392"/>
                <a:gd name="T54" fmla="*/ 83 w 454"/>
                <a:gd name="T55" fmla="*/ 215 h 392"/>
                <a:gd name="T56" fmla="*/ 58 w 454"/>
                <a:gd name="T57" fmla="*/ 140 h 392"/>
                <a:gd name="T58" fmla="*/ 33 w 454"/>
                <a:gd name="T59" fmla="*/ 89 h 392"/>
                <a:gd name="T60" fmla="*/ 0 w 454"/>
                <a:gd name="T61" fmla="*/ 32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4"/>
                <a:gd name="T94" fmla="*/ 0 h 392"/>
                <a:gd name="T95" fmla="*/ 454 w 454"/>
                <a:gd name="T96" fmla="*/ 392 h 3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4" h="392">
                  <a:moveTo>
                    <a:pt x="0" y="32"/>
                  </a:moveTo>
                  <a:lnTo>
                    <a:pt x="124" y="32"/>
                  </a:lnTo>
                  <a:lnTo>
                    <a:pt x="124" y="0"/>
                  </a:lnTo>
                  <a:lnTo>
                    <a:pt x="149" y="7"/>
                  </a:lnTo>
                  <a:lnTo>
                    <a:pt x="149" y="32"/>
                  </a:lnTo>
                  <a:lnTo>
                    <a:pt x="206" y="57"/>
                  </a:lnTo>
                  <a:lnTo>
                    <a:pt x="231" y="45"/>
                  </a:lnTo>
                  <a:lnTo>
                    <a:pt x="264" y="45"/>
                  </a:lnTo>
                  <a:lnTo>
                    <a:pt x="289" y="70"/>
                  </a:lnTo>
                  <a:lnTo>
                    <a:pt x="305" y="64"/>
                  </a:lnTo>
                  <a:lnTo>
                    <a:pt x="355" y="70"/>
                  </a:lnTo>
                  <a:lnTo>
                    <a:pt x="371" y="57"/>
                  </a:lnTo>
                  <a:lnTo>
                    <a:pt x="404" y="70"/>
                  </a:lnTo>
                  <a:lnTo>
                    <a:pt x="454" y="64"/>
                  </a:lnTo>
                  <a:lnTo>
                    <a:pt x="371" y="114"/>
                  </a:lnTo>
                  <a:lnTo>
                    <a:pt x="322" y="158"/>
                  </a:lnTo>
                  <a:lnTo>
                    <a:pt x="330" y="215"/>
                  </a:lnTo>
                  <a:lnTo>
                    <a:pt x="297" y="247"/>
                  </a:lnTo>
                  <a:lnTo>
                    <a:pt x="314" y="260"/>
                  </a:lnTo>
                  <a:lnTo>
                    <a:pt x="314" y="310"/>
                  </a:lnTo>
                  <a:lnTo>
                    <a:pt x="347" y="310"/>
                  </a:lnTo>
                  <a:lnTo>
                    <a:pt x="388" y="342"/>
                  </a:lnTo>
                  <a:lnTo>
                    <a:pt x="404" y="380"/>
                  </a:lnTo>
                  <a:lnTo>
                    <a:pt x="91" y="392"/>
                  </a:lnTo>
                  <a:lnTo>
                    <a:pt x="91" y="285"/>
                  </a:lnTo>
                  <a:lnTo>
                    <a:pt x="58" y="260"/>
                  </a:lnTo>
                  <a:lnTo>
                    <a:pt x="66" y="234"/>
                  </a:lnTo>
                  <a:lnTo>
                    <a:pt x="83" y="215"/>
                  </a:lnTo>
                  <a:lnTo>
                    <a:pt x="58" y="140"/>
                  </a:lnTo>
                  <a:lnTo>
                    <a:pt x="33" y="89"/>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384" name="Group 109"/>
          <p:cNvGrpSpPr>
            <a:grpSpLocks/>
          </p:cNvGrpSpPr>
          <p:nvPr/>
        </p:nvGrpSpPr>
        <p:grpSpPr bwMode="auto">
          <a:xfrm>
            <a:off x="3872263" y="3232232"/>
            <a:ext cx="498252" cy="204893"/>
            <a:chOff x="2586" y="1517"/>
            <a:chExt cx="372" cy="120"/>
          </a:xfrm>
          <a:solidFill>
            <a:schemeClr val="bg1"/>
          </a:solidFill>
        </p:grpSpPr>
        <p:sp>
          <p:nvSpPr>
            <p:cNvPr id="385" name="Freeform 110"/>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86" name="Freeform 111"/>
            <p:cNvSpPr>
              <a:spLocks/>
            </p:cNvSpPr>
            <p:nvPr/>
          </p:nvSpPr>
          <p:spPr bwMode="auto">
            <a:xfrm>
              <a:off x="2586" y="1517"/>
              <a:ext cx="372" cy="120"/>
            </a:xfrm>
            <a:custGeom>
              <a:avLst/>
              <a:gdLst>
                <a:gd name="T0" fmla="*/ 0 w 372"/>
                <a:gd name="T1" fmla="*/ 63 h 120"/>
                <a:gd name="T2" fmla="*/ 91 w 372"/>
                <a:gd name="T3" fmla="*/ 0 h 120"/>
                <a:gd name="T4" fmla="*/ 75 w 372"/>
                <a:gd name="T5" fmla="*/ 26 h 120"/>
                <a:gd name="T6" fmla="*/ 83 w 372"/>
                <a:gd name="T7" fmla="*/ 32 h 120"/>
                <a:gd name="T8" fmla="*/ 108 w 372"/>
                <a:gd name="T9" fmla="*/ 19 h 120"/>
                <a:gd name="T10" fmla="*/ 165 w 372"/>
                <a:gd name="T11" fmla="*/ 38 h 120"/>
                <a:gd name="T12" fmla="*/ 190 w 372"/>
                <a:gd name="T13" fmla="*/ 26 h 120"/>
                <a:gd name="T14" fmla="*/ 264 w 372"/>
                <a:gd name="T15" fmla="*/ 19 h 120"/>
                <a:gd name="T16" fmla="*/ 281 w 372"/>
                <a:gd name="T17" fmla="*/ 32 h 120"/>
                <a:gd name="T18" fmla="*/ 314 w 372"/>
                <a:gd name="T19" fmla="*/ 32 h 120"/>
                <a:gd name="T20" fmla="*/ 372 w 372"/>
                <a:gd name="T21" fmla="*/ 51 h 120"/>
                <a:gd name="T22" fmla="*/ 372 w 372"/>
                <a:gd name="T23" fmla="*/ 63 h 120"/>
                <a:gd name="T24" fmla="*/ 314 w 372"/>
                <a:gd name="T25" fmla="*/ 76 h 120"/>
                <a:gd name="T26" fmla="*/ 289 w 372"/>
                <a:gd name="T27" fmla="*/ 63 h 120"/>
                <a:gd name="T28" fmla="*/ 256 w 372"/>
                <a:gd name="T29" fmla="*/ 70 h 120"/>
                <a:gd name="T30" fmla="*/ 223 w 372"/>
                <a:gd name="T31" fmla="*/ 82 h 120"/>
                <a:gd name="T32" fmla="*/ 207 w 372"/>
                <a:gd name="T33" fmla="*/ 89 h 120"/>
                <a:gd name="T34" fmla="*/ 190 w 372"/>
                <a:gd name="T35" fmla="*/ 76 h 120"/>
                <a:gd name="T36" fmla="*/ 174 w 372"/>
                <a:gd name="T37" fmla="*/ 120 h 120"/>
                <a:gd name="T38" fmla="*/ 149 w 372"/>
                <a:gd name="T39" fmla="*/ 120 h 120"/>
                <a:gd name="T40" fmla="*/ 141 w 372"/>
                <a:gd name="T41" fmla="*/ 101 h 120"/>
                <a:gd name="T42" fmla="*/ 91 w 372"/>
                <a:gd name="T43" fmla="*/ 95 h 120"/>
                <a:gd name="T44" fmla="*/ 66 w 372"/>
                <a:gd name="T45" fmla="*/ 82 h 120"/>
                <a:gd name="T46" fmla="*/ 25 w 372"/>
                <a:gd name="T47" fmla="*/ 82 h 120"/>
                <a:gd name="T48" fmla="*/ 0 w 372"/>
                <a:gd name="T49" fmla="*/ 63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2"/>
                <a:gd name="T76" fmla="*/ 0 h 120"/>
                <a:gd name="T77" fmla="*/ 372 w 372"/>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2" h="120">
                  <a:moveTo>
                    <a:pt x="0" y="63"/>
                  </a:moveTo>
                  <a:lnTo>
                    <a:pt x="91" y="0"/>
                  </a:lnTo>
                  <a:lnTo>
                    <a:pt x="75" y="26"/>
                  </a:lnTo>
                  <a:lnTo>
                    <a:pt x="83" y="32"/>
                  </a:lnTo>
                  <a:lnTo>
                    <a:pt x="108" y="19"/>
                  </a:lnTo>
                  <a:lnTo>
                    <a:pt x="165" y="38"/>
                  </a:lnTo>
                  <a:lnTo>
                    <a:pt x="190" y="26"/>
                  </a:lnTo>
                  <a:lnTo>
                    <a:pt x="264" y="19"/>
                  </a:lnTo>
                  <a:lnTo>
                    <a:pt x="281" y="32"/>
                  </a:lnTo>
                  <a:lnTo>
                    <a:pt x="314" y="32"/>
                  </a:lnTo>
                  <a:lnTo>
                    <a:pt x="372" y="51"/>
                  </a:lnTo>
                  <a:lnTo>
                    <a:pt x="372" y="63"/>
                  </a:lnTo>
                  <a:lnTo>
                    <a:pt x="314" y="76"/>
                  </a:lnTo>
                  <a:lnTo>
                    <a:pt x="289" y="63"/>
                  </a:lnTo>
                  <a:lnTo>
                    <a:pt x="256" y="70"/>
                  </a:lnTo>
                  <a:lnTo>
                    <a:pt x="223" y="82"/>
                  </a:lnTo>
                  <a:lnTo>
                    <a:pt x="207" y="89"/>
                  </a:lnTo>
                  <a:lnTo>
                    <a:pt x="190" y="76"/>
                  </a:lnTo>
                  <a:lnTo>
                    <a:pt x="174" y="120"/>
                  </a:lnTo>
                  <a:lnTo>
                    <a:pt x="149" y="120"/>
                  </a:lnTo>
                  <a:lnTo>
                    <a:pt x="141" y="101"/>
                  </a:lnTo>
                  <a:lnTo>
                    <a:pt x="91" y="95"/>
                  </a:lnTo>
                  <a:lnTo>
                    <a:pt x="66" y="82"/>
                  </a:lnTo>
                  <a:lnTo>
                    <a:pt x="25" y="82"/>
                  </a:lnTo>
                  <a:lnTo>
                    <a:pt x="0" y="6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387" name="Group 112"/>
          <p:cNvGrpSpPr>
            <a:grpSpLocks/>
          </p:cNvGrpSpPr>
          <p:nvPr/>
        </p:nvGrpSpPr>
        <p:grpSpPr bwMode="auto">
          <a:xfrm>
            <a:off x="4226576" y="3372518"/>
            <a:ext cx="354313" cy="476237"/>
            <a:chOff x="2850" y="1599"/>
            <a:chExt cx="264" cy="279"/>
          </a:xfrm>
          <a:solidFill>
            <a:schemeClr val="bg1"/>
          </a:solidFill>
        </p:grpSpPr>
        <p:sp>
          <p:nvSpPr>
            <p:cNvPr id="388" name="Freeform 113"/>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389" name="Freeform 114"/>
            <p:cNvSpPr>
              <a:spLocks/>
            </p:cNvSpPr>
            <p:nvPr/>
          </p:nvSpPr>
          <p:spPr bwMode="auto">
            <a:xfrm>
              <a:off x="2850" y="1599"/>
              <a:ext cx="264" cy="279"/>
            </a:xfrm>
            <a:custGeom>
              <a:avLst/>
              <a:gdLst>
                <a:gd name="T0" fmla="*/ 66 w 264"/>
                <a:gd name="T1" fmla="*/ 13 h 279"/>
                <a:gd name="T2" fmla="*/ 75 w 264"/>
                <a:gd name="T3" fmla="*/ 32 h 279"/>
                <a:gd name="T4" fmla="*/ 58 w 264"/>
                <a:gd name="T5" fmla="*/ 38 h 279"/>
                <a:gd name="T6" fmla="*/ 50 w 264"/>
                <a:gd name="T7" fmla="*/ 83 h 279"/>
                <a:gd name="T8" fmla="*/ 42 w 264"/>
                <a:gd name="T9" fmla="*/ 57 h 279"/>
                <a:gd name="T10" fmla="*/ 9 w 264"/>
                <a:gd name="T11" fmla="*/ 83 h 279"/>
                <a:gd name="T12" fmla="*/ 0 w 264"/>
                <a:gd name="T13" fmla="*/ 165 h 279"/>
                <a:gd name="T14" fmla="*/ 25 w 264"/>
                <a:gd name="T15" fmla="*/ 203 h 279"/>
                <a:gd name="T16" fmla="*/ 25 w 264"/>
                <a:gd name="T17" fmla="*/ 222 h 279"/>
                <a:gd name="T18" fmla="*/ 25 w 264"/>
                <a:gd name="T19" fmla="*/ 234 h 279"/>
                <a:gd name="T20" fmla="*/ 25 w 264"/>
                <a:gd name="T21" fmla="*/ 253 h 279"/>
                <a:gd name="T22" fmla="*/ 17 w 264"/>
                <a:gd name="T23" fmla="*/ 279 h 279"/>
                <a:gd name="T24" fmla="*/ 124 w 264"/>
                <a:gd name="T25" fmla="*/ 272 h 279"/>
                <a:gd name="T26" fmla="*/ 264 w 264"/>
                <a:gd name="T27" fmla="*/ 260 h 279"/>
                <a:gd name="T28" fmla="*/ 240 w 264"/>
                <a:gd name="T29" fmla="*/ 260 h 279"/>
                <a:gd name="T30" fmla="*/ 223 w 264"/>
                <a:gd name="T31" fmla="*/ 241 h 279"/>
                <a:gd name="T32" fmla="*/ 240 w 264"/>
                <a:gd name="T33" fmla="*/ 228 h 279"/>
                <a:gd name="T34" fmla="*/ 240 w 264"/>
                <a:gd name="T35" fmla="*/ 215 h 279"/>
                <a:gd name="T36" fmla="*/ 231 w 264"/>
                <a:gd name="T37" fmla="*/ 203 h 279"/>
                <a:gd name="T38" fmla="*/ 240 w 264"/>
                <a:gd name="T39" fmla="*/ 190 h 279"/>
                <a:gd name="T40" fmla="*/ 264 w 264"/>
                <a:gd name="T41" fmla="*/ 196 h 279"/>
                <a:gd name="T42" fmla="*/ 256 w 264"/>
                <a:gd name="T43" fmla="*/ 152 h 279"/>
                <a:gd name="T44" fmla="*/ 256 w 264"/>
                <a:gd name="T45" fmla="*/ 133 h 279"/>
                <a:gd name="T46" fmla="*/ 240 w 264"/>
                <a:gd name="T47" fmla="*/ 121 h 279"/>
                <a:gd name="T48" fmla="*/ 231 w 264"/>
                <a:gd name="T49" fmla="*/ 108 h 279"/>
                <a:gd name="T50" fmla="*/ 215 w 264"/>
                <a:gd name="T51" fmla="*/ 108 h 279"/>
                <a:gd name="T52" fmla="*/ 198 w 264"/>
                <a:gd name="T53" fmla="*/ 108 h 279"/>
                <a:gd name="T54" fmla="*/ 182 w 264"/>
                <a:gd name="T55" fmla="*/ 127 h 279"/>
                <a:gd name="T56" fmla="*/ 165 w 264"/>
                <a:gd name="T57" fmla="*/ 133 h 279"/>
                <a:gd name="T58" fmla="*/ 157 w 264"/>
                <a:gd name="T59" fmla="*/ 133 h 279"/>
                <a:gd name="T60" fmla="*/ 149 w 264"/>
                <a:gd name="T61" fmla="*/ 127 h 279"/>
                <a:gd name="T62" fmla="*/ 149 w 264"/>
                <a:gd name="T63" fmla="*/ 121 h 279"/>
                <a:gd name="T64" fmla="*/ 149 w 264"/>
                <a:gd name="T65" fmla="*/ 114 h 279"/>
                <a:gd name="T66" fmla="*/ 157 w 264"/>
                <a:gd name="T67" fmla="*/ 108 h 279"/>
                <a:gd name="T68" fmla="*/ 165 w 264"/>
                <a:gd name="T69" fmla="*/ 108 h 279"/>
                <a:gd name="T70" fmla="*/ 174 w 264"/>
                <a:gd name="T71" fmla="*/ 108 h 279"/>
                <a:gd name="T72" fmla="*/ 174 w 264"/>
                <a:gd name="T73" fmla="*/ 95 h 279"/>
                <a:gd name="T74" fmla="*/ 198 w 264"/>
                <a:gd name="T75" fmla="*/ 83 h 279"/>
                <a:gd name="T76" fmla="*/ 174 w 264"/>
                <a:gd name="T77" fmla="*/ 51 h 279"/>
                <a:gd name="T78" fmla="*/ 174 w 264"/>
                <a:gd name="T79" fmla="*/ 32 h 279"/>
                <a:gd name="T80" fmla="*/ 141 w 264"/>
                <a:gd name="T81" fmla="*/ 26 h 279"/>
                <a:gd name="T82" fmla="*/ 91 w 264"/>
                <a:gd name="T83" fmla="*/ 0 h 279"/>
                <a:gd name="T84" fmla="*/ 66 w 264"/>
                <a:gd name="T85" fmla="*/ 13 h 2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4"/>
                <a:gd name="T130" fmla="*/ 0 h 279"/>
                <a:gd name="T131" fmla="*/ 264 w 264"/>
                <a:gd name="T132" fmla="*/ 279 h 2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4" h="279">
                  <a:moveTo>
                    <a:pt x="66" y="13"/>
                  </a:moveTo>
                  <a:lnTo>
                    <a:pt x="75" y="32"/>
                  </a:lnTo>
                  <a:lnTo>
                    <a:pt x="58" y="38"/>
                  </a:lnTo>
                  <a:lnTo>
                    <a:pt x="50" y="83"/>
                  </a:lnTo>
                  <a:lnTo>
                    <a:pt x="42" y="57"/>
                  </a:lnTo>
                  <a:lnTo>
                    <a:pt x="9" y="83"/>
                  </a:lnTo>
                  <a:lnTo>
                    <a:pt x="0" y="165"/>
                  </a:lnTo>
                  <a:lnTo>
                    <a:pt x="25" y="203"/>
                  </a:lnTo>
                  <a:lnTo>
                    <a:pt x="25" y="222"/>
                  </a:lnTo>
                  <a:lnTo>
                    <a:pt x="25" y="234"/>
                  </a:lnTo>
                  <a:lnTo>
                    <a:pt x="25" y="253"/>
                  </a:lnTo>
                  <a:lnTo>
                    <a:pt x="17" y="279"/>
                  </a:lnTo>
                  <a:lnTo>
                    <a:pt x="124" y="272"/>
                  </a:lnTo>
                  <a:lnTo>
                    <a:pt x="264" y="260"/>
                  </a:lnTo>
                  <a:lnTo>
                    <a:pt x="240" y="260"/>
                  </a:lnTo>
                  <a:lnTo>
                    <a:pt x="223" y="241"/>
                  </a:lnTo>
                  <a:lnTo>
                    <a:pt x="240" y="228"/>
                  </a:lnTo>
                  <a:lnTo>
                    <a:pt x="240" y="215"/>
                  </a:lnTo>
                  <a:lnTo>
                    <a:pt x="231" y="203"/>
                  </a:lnTo>
                  <a:lnTo>
                    <a:pt x="240" y="190"/>
                  </a:lnTo>
                  <a:lnTo>
                    <a:pt x="264" y="196"/>
                  </a:lnTo>
                  <a:lnTo>
                    <a:pt x="256" y="152"/>
                  </a:lnTo>
                  <a:lnTo>
                    <a:pt x="256" y="133"/>
                  </a:lnTo>
                  <a:lnTo>
                    <a:pt x="240" y="121"/>
                  </a:lnTo>
                  <a:lnTo>
                    <a:pt x="231" y="108"/>
                  </a:lnTo>
                  <a:lnTo>
                    <a:pt x="215" y="108"/>
                  </a:lnTo>
                  <a:lnTo>
                    <a:pt x="198" y="108"/>
                  </a:lnTo>
                  <a:lnTo>
                    <a:pt x="182" y="127"/>
                  </a:lnTo>
                  <a:lnTo>
                    <a:pt x="165" y="133"/>
                  </a:lnTo>
                  <a:lnTo>
                    <a:pt x="157" y="133"/>
                  </a:lnTo>
                  <a:lnTo>
                    <a:pt x="149" y="127"/>
                  </a:lnTo>
                  <a:lnTo>
                    <a:pt x="149" y="121"/>
                  </a:lnTo>
                  <a:lnTo>
                    <a:pt x="149" y="114"/>
                  </a:lnTo>
                  <a:lnTo>
                    <a:pt x="157" y="108"/>
                  </a:lnTo>
                  <a:lnTo>
                    <a:pt x="165" y="108"/>
                  </a:lnTo>
                  <a:lnTo>
                    <a:pt x="174" y="108"/>
                  </a:lnTo>
                  <a:lnTo>
                    <a:pt x="174" y="95"/>
                  </a:lnTo>
                  <a:lnTo>
                    <a:pt x="198" y="83"/>
                  </a:lnTo>
                  <a:lnTo>
                    <a:pt x="174" y="51"/>
                  </a:lnTo>
                  <a:lnTo>
                    <a:pt x="174" y="32"/>
                  </a:lnTo>
                  <a:lnTo>
                    <a:pt x="141" y="26"/>
                  </a:lnTo>
                  <a:lnTo>
                    <a:pt x="91" y="0"/>
                  </a:lnTo>
                  <a:lnTo>
                    <a:pt x="66" y="13"/>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393" name="Group 118"/>
          <p:cNvGrpSpPr>
            <a:grpSpLocks/>
          </p:cNvGrpSpPr>
          <p:nvPr/>
        </p:nvGrpSpPr>
        <p:grpSpPr bwMode="auto">
          <a:xfrm>
            <a:off x="3497651" y="4042573"/>
            <a:ext cx="607130" cy="500234"/>
            <a:chOff x="2306" y="1991"/>
            <a:chExt cx="454" cy="291"/>
          </a:xfrm>
          <a:solidFill>
            <a:srgbClr val="FFFF66"/>
          </a:solidFill>
        </p:grpSpPr>
        <p:sp>
          <p:nvSpPr>
            <p:cNvPr id="394" name="Freeform 119"/>
            <p:cNvSpPr>
              <a:spLocks/>
            </p:cNvSpPr>
            <p:nvPr/>
          </p:nvSpPr>
          <p:spPr bwMode="auto">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395" name="Freeform 120"/>
            <p:cNvSpPr>
              <a:spLocks/>
            </p:cNvSpPr>
            <p:nvPr/>
          </p:nvSpPr>
          <p:spPr bwMode="auto">
            <a:xfrm>
              <a:off x="2306" y="1991"/>
              <a:ext cx="454" cy="291"/>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54" h="291">
                  <a:moveTo>
                    <a:pt x="0" y="13"/>
                  </a:moveTo>
                  <a:lnTo>
                    <a:pt x="198" y="0"/>
                  </a:lnTo>
                  <a:lnTo>
                    <a:pt x="239" y="0"/>
                  </a:lnTo>
                  <a:lnTo>
                    <a:pt x="272" y="7"/>
                  </a:lnTo>
                  <a:lnTo>
                    <a:pt x="255" y="32"/>
                  </a:lnTo>
                  <a:lnTo>
                    <a:pt x="313" y="76"/>
                  </a:lnTo>
                  <a:lnTo>
                    <a:pt x="330" y="108"/>
                  </a:lnTo>
                  <a:lnTo>
                    <a:pt x="363" y="102"/>
                  </a:lnTo>
                  <a:lnTo>
                    <a:pt x="363" y="146"/>
                  </a:lnTo>
                  <a:lnTo>
                    <a:pt x="396" y="165"/>
                  </a:lnTo>
                  <a:lnTo>
                    <a:pt x="412" y="203"/>
                  </a:lnTo>
                  <a:lnTo>
                    <a:pt x="437" y="209"/>
                  </a:lnTo>
                  <a:lnTo>
                    <a:pt x="454" y="228"/>
                  </a:lnTo>
                  <a:lnTo>
                    <a:pt x="421" y="253"/>
                  </a:lnTo>
                  <a:lnTo>
                    <a:pt x="412" y="279"/>
                  </a:lnTo>
                  <a:lnTo>
                    <a:pt x="371" y="291"/>
                  </a:lnTo>
                  <a:lnTo>
                    <a:pt x="379" y="260"/>
                  </a:lnTo>
                  <a:lnTo>
                    <a:pt x="206" y="266"/>
                  </a:lnTo>
                  <a:lnTo>
                    <a:pt x="82" y="279"/>
                  </a:lnTo>
                  <a:lnTo>
                    <a:pt x="82" y="247"/>
                  </a:lnTo>
                  <a:lnTo>
                    <a:pt x="74" y="158"/>
                  </a:lnTo>
                  <a:lnTo>
                    <a:pt x="66" y="108"/>
                  </a:lnTo>
                  <a:lnTo>
                    <a:pt x="24" y="83"/>
                  </a:lnTo>
                  <a:lnTo>
                    <a:pt x="41" y="64"/>
                  </a:lnTo>
                  <a:lnTo>
                    <a:pt x="24" y="51"/>
                  </a:lnTo>
                  <a:lnTo>
                    <a:pt x="0" y="13"/>
                  </a:lnTo>
                </a:path>
              </a:pathLst>
            </a:custGeom>
            <a:solidFill>
              <a:srgbClr val="D0CCE2"/>
            </a:solidFill>
            <a:ln w="12700">
              <a:solidFill>
                <a:schemeClr val="tx1"/>
              </a:solidFill>
              <a:prstDash val="solid"/>
              <a:round/>
              <a:headEnd/>
              <a:tailEnd/>
            </a:ln>
          </p:spPr>
          <p:txBody>
            <a:bodyPr/>
            <a:lstStyle/>
            <a:p>
              <a:endParaRPr lang="en-US" dirty="0">
                <a:solidFill>
                  <a:schemeClr val="bg1">
                    <a:lumMod val="50000"/>
                  </a:schemeClr>
                </a:solidFill>
              </a:endParaRPr>
            </a:p>
          </p:txBody>
        </p:sp>
      </p:grpSp>
      <p:sp>
        <p:nvSpPr>
          <p:cNvPr id="396" name="Freeform 121"/>
          <p:cNvSpPr>
            <a:spLocks/>
          </p:cNvSpPr>
          <p:nvPr/>
        </p:nvSpPr>
        <p:spPr bwMode="auto">
          <a:xfrm>
            <a:off x="4160142" y="3837680"/>
            <a:ext cx="298951" cy="478083"/>
          </a:xfrm>
          <a:custGeom>
            <a:avLst/>
            <a:gdLst>
              <a:gd name="T0" fmla="*/ 0 w 223"/>
              <a:gd name="T1" fmla="*/ 19 h 278"/>
              <a:gd name="T2" fmla="*/ 25 w 223"/>
              <a:gd name="T3" fmla="*/ 32 h 278"/>
              <a:gd name="T4" fmla="*/ 49 w 223"/>
              <a:gd name="T5" fmla="*/ 26 h 278"/>
              <a:gd name="T6" fmla="*/ 58 w 223"/>
              <a:gd name="T7" fmla="*/ 19 h 278"/>
              <a:gd name="T8" fmla="*/ 66 w 223"/>
              <a:gd name="T9" fmla="*/ 7 h 278"/>
              <a:gd name="T10" fmla="*/ 173 w 223"/>
              <a:gd name="T11" fmla="*/ 0 h 278"/>
              <a:gd name="T12" fmla="*/ 223 w 223"/>
              <a:gd name="T13" fmla="*/ 196 h 278"/>
              <a:gd name="T14" fmla="*/ 223 w 223"/>
              <a:gd name="T15" fmla="*/ 196 h 278"/>
              <a:gd name="T16" fmla="*/ 181 w 223"/>
              <a:gd name="T17" fmla="*/ 209 h 278"/>
              <a:gd name="T18" fmla="*/ 157 w 223"/>
              <a:gd name="T19" fmla="*/ 259 h 278"/>
              <a:gd name="T20" fmla="*/ 115 w 223"/>
              <a:gd name="T21" fmla="*/ 253 h 278"/>
              <a:gd name="T22" fmla="*/ 74 w 223"/>
              <a:gd name="T23" fmla="*/ 272 h 278"/>
              <a:gd name="T24" fmla="*/ 16 w 223"/>
              <a:gd name="T25" fmla="*/ 278 h 278"/>
              <a:gd name="T26" fmla="*/ 41 w 223"/>
              <a:gd name="T27" fmla="*/ 228 h 278"/>
              <a:gd name="T28" fmla="*/ 33 w 223"/>
              <a:gd name="T29" fmla="*/ 196 h 278"/>
              <a:gd name="T30" fmla="*/ 0 w 223"/>
              <a:gd name="T31" fmla="*/ 19 h 2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3"/>
              <a:gd name="T49" fmla="*/ 0 h 278"/>
              <a:gd name="T50" fmla="*/ 223 w 223"/>
              <a:gd name="T51" fmla="*/ 278 h 2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3" h="278">
                <a:moveTo>
                  <a:pt x="0" y="19"/>
                </a:moveTo>
                <a:lnTo>
                  <a:pt x="25" y="32"/>
                </a:lnTo>
                <a:lnTo>
                  <a:pt x="49" y="26"/>
                </a:lnTo>
                <a:lnTo>
                  <a:pt x="58" y="19"/>
                </a:lnTo>
                <a:lnTo>
                  <a:pt x="66" y="7"/>
                </a:lnTo>
                <a:lnTo>
                  <a:pt x="173" y="0"/>
                </a:lnTo>
                <a:lnTo>
                  <a:pt x="223" y="196"/>
                </a:lnTo>
                <a:lnTo>
                  <a:pt x="181" y="209"/>
                </a:lnTo>
                <a:lnTo>
                  <a:pt x="157" y="259"/>
                </a:lnTo>
                <a:lnTo>
                  <a:pt x="115" y="253"/>
                </a:lnTo>
                <a:lnTo>
                  <a:pt x="74" y="272"/>
                </a:lnTo>
                <a:lnTo>
                  <a:pt x="16" y="278"/>
                </a:lnTo>
                <a:lnTo>
                  <a:pt x="41" y="228"/>
                </a:lnTo>
                <a:lnTo>
                  <a:pt x="33" y="196"/>
                </a:lnTo>
                <a:lnTo>
                  <a:pt x="0" y="19"/>
                </a:lnTo>
                <a:close/>
              </a:path>
            </a:pathLst>
          </a:custGeom>
          <a:solidFill>
            <a:schemeClr val="bg1"/>
          </a:solidFill>
          <a:ln w="12700" cmpd="sng">
            <a:solidFill>
              <a:schemeClr val="bg1">
                <a:lumMod val="85000"/>
              </a:schemeClr>
            </a:solidFill>
            <a:round/>
            <a:headEnd/>
            <a:tailEnd/>
          </a:ln>
        </p:spPr>
        <p:txBody>
          <a:bodyPr/>
          <a:lstStyle/>
          <a:p>
            <a:endParaRPr lang="en-US" dirty="0">
              <a:solidFill>
                <a:schemeClr val="bg1">
                  <a:lumMod val="50000"/>
                </a:schemeClr>
              </a:solidFill>
            </a:endParaRPr>
          </a:p>
        </p:txBody>
      </p:sp>
      <p:grpSp>
        <p:nvGrpSpPr>
          <p:cNvPr id="407" name="Group 132"/>
          <p:cNvGrpSpPr>
            <a:grpSpLocks/>
          </p:cNvGrpSpPr>
          <p:nvPr/>
        </p:nvGrpSpPr>
        <p:grpSpPr bwMode="auto">
          <a:xfrm>
            <a:off x="3927624" y="4631408"/>
            <a:ext cx="321096" cy="540842"/>
            <a:chOff x="2627" y="2333"/>
            <a:chExt cx="240" cy="316"/>
          </a:xfrm>
          <a:solidFill>
            <a:schemeClr val="bg1"/>
          </a:solidFill>
        </p:grpSpPr>
        <p:sp>
          <p:nvSpPr>
            <p:cNvPr id="408" name="Freeform 133"/>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409" name="Freeform 134"/>
            <p:cNvSpPr>
              <a:spLocks/>
            </p:cNvSpPr>
            <p:nvPr/>
          </p:nvSpPr>
          <p:spPr bwMode="auto">
            <a:xfrm>
              <a:off x="2627" y="2333"/>
              <a:ext cx="240" cy="316"/>
            </a:xfrm>
            <a:custGeom>
              <a:avLst/>
              <a:gdLst>
                <a:gd name="T0" fmla="*/ 67 w 240"/>
                <a:gd name="T1" fmla="*/ 6 h 316"/>
                <a:gd name="T2" fmla="*/ 34 w 240"/>
                <a:gd name="T3" fmla="*/ 63 h 316"/>
                <a:gd name="T4" fmla="*/ 0 w 240"/>
                <a:gd name="T5" fmla="*/ 95 h 316"/>
                <a:gd name="T6" fmla="*/ 17 w 240"/>
                <a:gd name="T7" fmla="*/ 139 h 316"/>
                <a:gd name="T8" fmla="*/ 50 w 240"/>
                <a:gd name="T9" fmla="*/ 196 h 316"/>
                <a:gd name="T10" fmla="*/ 25 w 240"/>
                <a:gd name="T11" fmla="*/ 253 h 316"/>
                <a:gd name="T12" fmla="*/ 9 w 240"/>
                <a:gd name="T13" fmla="*/ 284 h 316"/>
                <a:gd name="T14" fmla="*/ 149 w 240"/>
                <a:gd name="T15" fmla="*/ 272 h 316"/>
                <a:gd name="T16" fmla="*/ 157 w 240"/>
                <a:gd name="T17" fmla="*/ 309 h 316"/>
                <a:gd name="T18" fmla="*/ 182 w 240"/>
                <a:gd name="T19" fmla="*/ 316 h 316"/>
                <a:gd name="T20" fmla="*/ 190 w 240"/>
                <a:gd name="T21" fmla="*/ 297 h 316"/>
                <a:gd name="T22" fmla="*/ 240 w 240"/>
                <a:gd name="T23" fmla="*/ 291 h 316"/>
                <a:gd name="T24" fmla="*/ 232 w 240"/>
                <a:gd name="T25" fmla="*/ 227 h 316"/>
                <a:gd name="T26" fmla="*/ 223 w 240"/>
                <a:gd name="T27" fmla="*/ 0 h 316"/>
                <a:gd name="T28" fmla="*/ 67 w 240"/>
                <a:gd name="T29" fmla="*/ 6 h 3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
                <a:gd name="T46" fmla="*/ 0 h 316"/>
                <a:gd name="T47" fmla="*/ 240 w 240"/>
                <a:gd name="T48" fmla="*/ 316 h 3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 h="316">
                  <a:moveTo>
                    <a:pt x="67" y="6"/>
                  </a:moveTo>
                  <a:lnTo>
                    <a:pt x="34" y="63"/>
                  </a:lnTo>
                  <a:lnTo>
                    <a:pt x="0" y="95"/>
                  </a:lnTo>
                  <a:lnTo>
                    <a:pt x="17" y="139"/>
                  </a:lnTo>
                  <a:lnTo>
                    <a:pt x="50" y="196"/>
                  </a:lnTo>
                  <a:lnTo>
                    <a:pt x="25" y="253"/>
                  </a:lnTo>
                  <a:lnTo>
                    <a:pt x="9" y="284"/>
                  </a:lnTo>
                  <a:lnTo>
                    <a:pt x="149" y="272"/>
                  </a:lnTo>
                  <a:lnTo>
                    <a:pt x="157" y="309"/>
                  </a:lnTo>
                  <a:lnTo>
                    <a:pt x="182" y="316"/>
                  </a:lnTo>
                  <a:lnTo>
                    <a:pt x="190" y="297"/>
                  </a:lnTo>
                  <a:lnTo>
                    <a:pt x="240" y="291"/>
                  </a:lnTo>
                  <a:lnTo>
                    <a:pt x="232" y="227"/>
                  </a:lnTo>
                  <a:lnTo>
                    <a:pt x="223" y="0"/>
                  </a:lnTo>
                  <a:lnTo>
                    <a:pt x="67"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410" name="Group 135"/>
          <p:cNvGrpSpPr>
            <a:grpSpLocks/>
          </p:cNvGrpSpPr>
          <p:nvPr/>
        </p:nvGrpSpPr>
        <p:grpSpPr bwMode="auto">
          <a:xfrm>
            <a:off x="4226576" y="4596336"/>
            <a:ext cx="365385" cy="553764"/>
            <a:chOff x="2850" y="2314"/>
            <a:chExt cx="273" cy="322"/>
          </a:xfrm>
          <a:solidFill>
            <a:schemeClr val="bg1"/>
          </a:solidFill>
        </p:grpSpPr>
        <p:sp>
          <p:nvSpPr>
            <p:cNvPr id="411" name="Freeform 136"/>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412" name="Freeform 137"/>
            <p:cNvSpPr>
              <a:spLocks/>
            </p:cNvSpPr>
            <p:nvPr/>
          </p:nvSpPr>
          <p:spPr bwMode="auto">
            <a:xfrm>
              <a:off x="2850" y="2314"/>
              <a:ext cx="273" cy="322"/>
            </a:xfrm>
            <a:custGeom>
              <a:avLst/>
              <a:gdLst>
                <a:gd name="T0" fmla="*/ 0 w 273"/>
                <a:gd name="T1" fmla="*/ 19 h 322"/>
                <a:gd name="T2" fmla="*/ 174 w 273"/>
                <a:gd name="T3" fmla="*/ 0 h 322"/>
                <a:gd name="T4" fmla="*/ 231 w 273"/>
                <a:gd name="T5" fmla="*/ 145 h 322"/>
                <a:gd name="T6" fmla="*/ 273 w 273"/>
                <a:gd name="T7" fmla="*/ 170 h 322"/>
                <a:gd name="T8" fmla="*/ 240 w 273"/>
                <a:gd name="T9" fmla="*/ 215 h 322"/>
                <a:gd name="T10" fmla="*/ 273 w 273"/>
                <a:gd name="T11" fmla="*/ 259 h 322"/>
                <a:gd name="T12" fmla="*/ 91 w 273"/>
                <a:gd name="T13" fmla="*/ 272 h 322"/>
                <a:gd name="T14" fmla="*/ 99 w 273"/>
                <a:gd name="T15" fmla="*/ 310 h 322"/>
                <a:gd name="T16" fmla="*/ 75 w 273"/>
                <a:gd name="T17" fmla="*/ 322 h 322"/>
                <a:gd name="T18" fmla="*/ 50 w 273"/>
                <a:gd name="T19" fmla="*/ 278 h 322"/>
                <a:gd name="T20" fmla="*/ 42 w 273"/>
                <a:gd name="T21" fmla="*/ 310 h 322"/>
                <a:gd name="T22" fmla="*/ 17 w 273"/>
                <a:gd name="T23" fmla="*/ 310 h 322"/>
                <a:gd name="T24" fmla="*/ 9 w 273"/>
                <a:gd name="T25" fmla="*/ 272 h 322"/>
                <a:gd name="T26" fmla="*/ 0 w 273"/>
                <a:gd name="T27" fmla="*/ 240 h 322"/>
                <a:gd name="T28" fmla="*/ 0 w 273"/>
                <a:gd name="T29" fmla="*/ 19 h 3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
                <a:gd name="T46" fmla="*/ 0 h 322"/>
                <a:gd name="T47" fmla="*/ 273 w 273"/>
                <a:gd name="T48" fmla="*/ 322 h 3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 h="322">
                  <a:moveTo>
                    <a:pt x="0" y="19"/>
                  </a:moveTo>
                  <a:lnTo>
                    <a:pt x="174" y="0"/>
                  </a:lnTo>
                  <a:lnTo>
                    <a:pt x="231" y="145"/>
                  </a:lnTo>
                  <a:lnTo>
                    <a:pt x="273" y="170"/>
                  </a:lnTo>
                  <a:lnTo>
                    <a:pt x="240" y="215"/>
                  </a:lnTo>
                  <a:lnTo>
                    <a:pt x="273" y="259"/>
                  </a:lnTo>
                  <a:lnTo>
                    <a:pt x="91" y="272"/>
                  </a:lnTo>
                  <a:lnTo>
                    <a:pt x="99" y="310"/>
                  </a:lnTo>
                  <a:lnTo>
                    <a:pt x="75" y="322"/>
                  </a:lnTo>
                  <a:lnTo>
                    <a:pt x="50" y="278"/>
                  </a:lnTo>
                  <a:lnTo>
                    <a:pt x="42" y="310"/>
                  </a:lnTo>
                  <a:lnTo>
                    <a:pt x="17" y="310"/>
                  </a:lnTo>
                  <a:lnTo>
                    <a:pt x="9" y="272"/>
                  </a:lnTo>
                  <a:lnTo>
                    <a:pt x="0" y="240"/>
                  </a:lnTo>
                  <a:lnTo>
                    <a:pt x="0" y="19"/>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416" name="Group 141"/>
          <p:cNvGrpSpPr>
            <a:grpSpLocks/>
          </p:cNvGrpSpPr>
          <p:nvPr/>
        </p:nvGrpSpPr>
        <p:grpSpPr bwMode="auto">
          <a:xfrm>
            <a:off x="4667621" y="4500351"/>
            <a:ext cx="453963" cy="358101"/>
            <a:chOff x="3181" y="2257"/>
            <a:chExt cx="338" cy="208"/>
          </a:xfrm>
          <a:solidFill>
            <a:schemeClr val="bg1"/>
          </a:solidFill>
        </p:grpSpPr>
        <p:sp>
          <p:nvSpPr>
            <p:cNvPr id="417" name="Freeform 142"/>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418" name="Freeform 143"/>
            <p:cNvSpPr>
              <a:spLocks/>
            </p:cNvSpPr>
            <p:nvPr/>
          </p:nvSpPr>
          <p:spPr bwMode="auto">
            <a:xfrm>
              <a:off x="3181" y="2257"/>
              <a:ext cx="338" cy="208"/>
            </a:xfrm>
            <a:custGeom>
              <a:avLst/>
              <a:gdLst>
                <a:gd name="T0" fmla="*/ 16 w 338"/>
                <a:gd name="T1" fmla="*/ 38 h 208"/>
                <a:gd name="T2" fmla="*/ 41 w 338"/>
                <a:gd name="T3" fmla="*/ 19 h 208"/>
                <a:gd name="T4" fmla="*/ 140 w 338"/>
                <a:gd name="T5" fmla="*/ 0 h 208"/>
                <a:gd name="T6" fmla="*/ 173 w 338"/>
                <a:gd name="T7" fmla="*/ 13 h 208"/>
                <a:gd name="T8" fmla="*/ 239 w 338"/>
                <a:gd name="T9" fmla="*/ 6 h 208"/>
                <a:gd name="T10" fmla="*/ 297 w 338"/>
                <a:gd name="T11" fmla="*/ 31 h 208"/>
                <a:gd name="T12" fmla="*/ 338 w 338"/>
                <a:gd name="T13" fmla="*/ 57 h 208"/>
                <a:gd name="T14" fmla="*/ 313 w 338"/>
                <a:gd name="T15" fmla="*/ 120 h 208"/>
                <a:gd name="T16" fmla="*/ 272 w 338"/>
                <a:gd name="T17" fmla="*/ 152 h 208"/>
                <a:gd name="T18" fmla="*/ 231 w 338"/>
                <a:gd name="T19" fmla="*/ 158 h 208"/>
                <a:gd name="T20" fmla="*/ 239 w 338"/>
                <a:gd name="T21" fmla="*/ 183 h 208"/>
                <a:gd name="T22" fmla="*/ 214 w 338"/>
                <a:gd name="T23" fmla="*/ 208 h 208"/>
                <a:gd name="T24" fmla="*/ 156 w 338"/>
                <a:gd name="T25" fmla="*/ 152 h 208"/>
                <a:gd name="T26" fmla="*/ 24 w 338"/>
                <a:gd name="T27" fmla="*/ 57 h 208"/>
                <a:gd name="T28" fmla="*/ 0 w 338"/>
                <a:gd name="T29" fmla="*/ 57 h 208"/>
                <a:gd name="T30" fmla="*/ 16 w 338"/>
                <a:gd name="T31" fmla="*/ 38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
                <a:gd name="T50" fmla="*/ 338 w 338"/>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
                  <a:moveTo>
                    <a:pt x="16" y="38"/>
                  </a:moveTo>
                  <a:lnTo>
                    <a:pt x="41" y="19"/>
                  </a:lnTo>
                  <a:lnTo>
                    <a:pt x="140" y="0"/>
                  </a:lnTo>
                  <a:lnTo>
                    <a:pt x="173" y="13"/>
                  </a:lnTo>
                  <a:lnTo>
                    <a:pt x="239" y="6"/>
                  </a:lnTo>
                  <a:lnTo>
                    <a:pt x="297" y="31"/>
                  </a:lnTo>
                  <a:lnTo>
                    <a:pt x="338" y="57"/>
                  </a:lnTo>
                  <a:lnTo>
                    <a:pt x="313" y="120"/>
                  </a:lnTo>
                  <a:lnTo>
                    <a:pt x="272" y="152"/>
                  </a:lnTo>
                  <a:lnTo>
                    <a:pt x="231" y="158"/>
                  </a:lnTo>
                  <a:lnTo>
                    <a:pt x="239" y="183"/>
                  </a:lnTo>
                  <a:lnTo>
                    <a:pt x="214" y="208"/>
                  </a:lnTo>
                  <a:lnTo>
                    <a:pt x="156" y="152"/>
                  </a:lnTo>
                  <a:lnTo>
                    <a:pt x="24" y="57"/>
                  </a:lnTo>
                  <a:lnTo>
                    <a:pt x="0" y="57"/>
                  </a:lnTo>
                  <a:lnTo>
                    <a:pt x="16" y="38"/>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419" name="Group 144"/>
          <p:cNvGrpSpPr>
            <a:grpSpLocks/>
          </p:cNvGrpSpPr>
          <p:nvPr/>
        </p:nvGrpSpPr>
        <p:grpSpPr bwMode="auto">
          <a:xfrm>
            <a:off x="4348371" y="5009813"/>
            <a:ext cx="850720" cy="564840"/>
            <a:chOff x="2941" y="2554"/>
            <a:chExt cx="636" cy="329"/>
          </a:xfrm>
          <a:solidFill>
            <a:schemeClr val="bg1"/>
          </a:solidFill>
        </p:grpSpPr>
        <p:sp>
          <p:nvSpPr>
            <p:cNvPr id="420" name="Freeform 145"/>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421" name="Freeform 146"/>
            <p:cNvSpPr>
              <a:spLocks/>
            </p:cNvSpPr>
            <p:nvPr/>
          </p:nvSpPr>
          <p:spPr bwMode="auto">
            <a:xfrm>
              <a:off x="2941" y="2554"/>
              <a:ext cx="636" cy="329"/>
            </a:xfrm>
            <a:custGeom>
              <a:avLst/>
              <a:gdLst>
                <a:gd name="T0" fmla="*/ 0 w 636"/>
                <a:gd name="T1" fmla="*/ 32 h 329"/>
                <a:gd name="T2" fmla="*/ 173 w 636"/>
                <a:gd name="T3" fmla="*/ 19 h 329"/>
                <a:gd name="T4" fmla="*/ 190 w 636"/>
                <a:gd name="T5" fmla="*/ 38 h 329"/>
                <a:gd name="T6" fmla="*/ 380 w 636"/>
                <a:gd name="T7" fmla="*/ 19 h 329"/>
                <a:gd name="T8" fmla="*/ 413 w 636"/>
                <a:gd name="T9" fmla="*/ 38 h 329"/>
                <a:gd name="T10" fmla="*/ 413 w 636"/>
                <a:gd name="T11" fmla="*/ 0 h 329"/>
                <a:gd name="T12" fmla="*/ 413 w 636"/>
                <a:gd name="T13" fmla="*/ 0 h 329"/>
                <a:gd name="T14" fmla="*/ 446 w 636"/>
                <a:gd name="T15" fmla="*/ 0 h 329"/>
                <a:gd name="T16" fmla="*/ 487 w 636"/>
                <a:gd name="T17" fmla="*/ 51 h 329"/>
                <a:gd name="T18" fmla="*/ 553 w 636"/>
                <a:gd name="T19" fmla="*/ 120 h 329"/>
                <a:gd name="T20" fmla="*/ 578 w 636"/>
                <a:gd name="T21" fmla="*/ 183 h 329"/>
                <a:gd name="T22" fmla="*/ 627 w 636"/>
                <a:gd name="T23" fmla="*/ 221 h 329"/>
                <a:gd name="T24" fmla="*/ 636 w 636"/>
                <a:gd name="T25" fmla="*/ 284 h 329"/>
                <a:gd name="T26" fmla="*/ 619 w 636"/>
                <a:gd name="T27" fmla="*/ 322 h 329"/>
                <a:gd name="T28" fmla="*/ 553 w 636"/>
                <a:gd name="T29" fmla="*/ 329 h 329"/>
                <a:gd name="T30" fmla="*/ 545 w 636"/>
                <a:gd name="T31" fmla="*/ 316 h 329"/>
                <a:gd name="T32" fmla="*/ 495 w 636"/>
                <a:gd name="T33" fmla="*/ 291 h 329"/>
                <a:gd name="T34" fmla="*/ 479 w 636"/>
                <a:gd name="T35" fmla="*/ 272 h 329"/>
                <a:gd name="T36" fmla="*/ 471 w 636"/>
                <a:gd name="T37" fmla="*/ 259 h 329"/>
                <a:gd name="T38" fmla="*/ 462 w 636"/>
                <a:gd name="T39" fmla="*/ 240 h 329"/>
                <a:gd name="T40" fmla="*/ 454 w 636"/>
                <a:gd name="T41" fmla="*/ 247 h 329"/>
                <a:gd name="T42" fmla="*/ 413 w 636"/>
                <a:gd name="T43" fmla="*/ 215 h 329"/>
                <a:gd name="T44" fmla="*/ 421 w 636"/>
                <a:gd name="T45" fmla="*/ 190 h 329"/>
                <a:gd name="T46" fmla="*/ 413 w 636"/>
                <a:gd name="T47" fmla="*/ 177 h 329"/>
                <a:gd name="T48" fmla="*/ 405 w 636"/>
                <a:gd name="T49" fmla="*/ 183 h 329"/>
                <a:gd name="T50" fmla="*/ 405 w 636"/>
                <a:gd name="T51" fmla="*/ 196 h 329"/>
                <a:gd name="T52" fmla="*/ 388 w 636"/>
                <a:gd name="T53" fmla="*/ 177 h 329"/>
                <a:gd name="T54" fmla="*/ 388 w 636"/>
                <a:gd name="T55" fmla="*/ 133 h 329"/>
                <a:gd name="T56" fmla="*/ 372 w 636"/>
                <a:gd name="T57" fmla="*/ 101 h 329"/>
                <a:gd name="T58" fmla="*/ 306 w 636"/>
                <a:gd name="T59" fmla="*/ 82 h 329"/>
                <a:gd name="T60" fmla="*/ 281 w 636"/>
                <a:gd name="T61" fmla="*/ 57 h 329"/>
                <a:gd name="T62" fmla="*/ 248 w 636"/>
                <a:gd name="T63" fmla="*/ 51 h 329"/>
                <a:gd name="T64" fmla="*/ 231 w 636"/>
                <a:gd name="T65" fmla="*/ 70 h 329"/>
                <a:gd name="T66" fmla="*/ 182 w 636"/>
                <a:gd name="T67" fmla="*/ 82 h 329"/>
                <a:gd name="T68" fmla="*/ 157 w 636"/>
                <a:gd name="T69" fmla="*/ 70 h 329"/>
                <a:gd name="T70" fmla="*/ 140 w 636"/>
                <a:gd name="T71" fmla="*/ 51 h 329"/>
                <a:gd name="T72" fmla="*/ 50 w 636"/>
                <a:gd name="T73" fmla="*/ 70 h 329"/>
                <a:gd name="T74" fmla="*/ 25 w 636"/>
                <a:gd name="T75" fmla="*/ 57 h 329"/>
                <a:gd name="T76" fmla="*/ 8 w 636"/>
                <a:gd name="T77" fmla="*/ 70 h 329"/>
                <a:gd name="T78" fmla="*/ 0 w 636"/>
                <a:gd name="T79" fmla="*/ 32 h 3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6"/>
                <a:gd name="T121" fmla="*/ 0 h 329"/>
                <a:gd name="T122" fmla="*/ 636 w 636"/>
                <a:gd name="T123" fmla="*/ 329 h 3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6" h="329">
                  <a:moveTo>
                    <a:pt x="0" y="32"/>
                  </a:moveTo>
                  <a:lnTo>
                    <a:pt x="173" y="19"/>
                  </a:lnTo>
                  <a:lnTo>
                    <a:pt x="190" y="38"/>
                  </a:lnTo>
                  <a:lnTo>
                    <a:pt x="380" y="19"/>
                  </a:lnTo>
                  <a:lnTo>
                    <a:pt x="413" y="38"/>
                  </a:lnTo>
                  <a:lnTo>
                    <a:pt x="413" y="0"/>
                  </a:lnTo>
                  <a:lnTo>
                    <a:pt x="446" y="0"/>
                  </a:lnTo>
                  <a:lnTo>
                    <a:pt x="487" y="51"/>
                  </a:lnTo>
                  <a:lnTo>
                    <a:pt x="553" y="120"/>
                  </a:lnTo>
                  <a:lnTo>
                    <a:pt x="578" y="183"/>
                  </a:lnTo>
                  <a:lnTo>
                    <a:pt x="627" y="221"/>
                  </a:lnTo>
                  <a:lnTo>
                    <a:pt x="636" y="284"/>
                  </a:lnTo>
                  <a:lnTo>
                    <a:pt x="619" y="322"/>
                  </a:lnTo>
                  <a:lnTo>
                    <a:pt x="553" y="329"/>
                  </a:lnTo>
                  <a:lnTo>
                    <a:pt x="545" y="316"/>
                  </a:lnTo>
                  <a:lnTo>
                    <a:pt x="495" y="291"/>
                  </a:lnTo>
                  <a:lnTo>
                    <a:pt x="479" y="272"/>
                  </a:lnTo>
                  <a:lnTo>
                    <a:pt x="471" y="259"/>
                  </a:lnTo>
                  <a:lnTo>
                    <a:pt x="462" y="240"/>
                  </a:lnTo>
                  <a:lnTo>
                    <a:pt x="454" y="247"/>
                  </a:lnTo>
                  <a:lnTo>
                    <a:pt x="413" y="215"/>
                  </a:lnTo>
                  <a:lnTo>
                    <a:pt x="421" y="190"/>
                  </a:lnTo>
                  <a:lnTo>
                    <a:pt x="413" y="177"/>
                  </a:lnTo>
                  <a:lnTo>
                    <a:pt x="405" y="183"/>
                  </a:lnTo>
                  <a:lnTo>
                    <a:pt x="405" y="196"/>
                  </a:lnTo>
                  <a:lnTo>
                    <a:pt x="388" y="177"/>
                  </a:lnTo>
                  <a:lnTo>
                    <a:pt x="388" y="133"/>
                  </a:lnTo>
                  <a:lnTo>
                    <a:pt x="372" y="101"/>
                  </a:lnTo>
                  <a:lnTo>
                    <a:pt x="306" y="82"/>
                  </a:lnTo>
                  <a:lnTo>
                    <a:pt x="281" y="57"/>
                  </a:lnTo>
                  <a:lnTo>
                    <a:pt x="248" y="51"/>
                  </a:lnTo>
                  <a:lnTo>
                    <a:pt x="231" y="70"/>
                  </a:lnTo>
                  <a:lnTo>
                    <a:pt x="182" y="82"/>
                  </a:lnTo>
                  <a:lnTo>
                    <a:pt x="157" y="70"/>
                  </a:lnTo>
                  <a:lnTo>
                    <a:pt x="140" y="51"/>
                  </a:lnTo>
                  <a:lnTo>
                    <a:pt x="50" y="70"/>
                  </a:lnTo>
                  <a:lnTo>
                    <a:pt x="25" y="57"/>
                  </a:lnTo>
                  <a:lnTo>
                    <a:pt x="8" y="70"/>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422" name="Group 147"/>
          <p:cNvGrpSpPr>
            <a:grpSpLocks/>
          </p:cNvGrpSpPr>
          <p:nvPr/>
        </p:nvGrpSpPr>
        <p:grpSpPr bwMode="auto">
          <a:xfrm>
            <a:off x="4580889" y="4264078"/>
            <a:ext cx="782441" cy="332258"/>
            <a:chOff x="3114" y="2118"/>
            <a:chExt cx="586" cy="196"/>
          </a:xfrm>
          <a:solidFill>
            <a:schemeClr val="bg1"/>
          </a:solidFill>
        </p:grpSpPr>
        <p:sp>
          <p:nvSpPr>
            <p:cNvPr id="423" name="Freeform 148"/>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424" name="Freeform 149"/>
            <p:cNvSpPr>
              <a:spLocks/>
            </p:cNvSpPr>
            <p:nvPr/>
          </p:nvSpPr>
          <p:spPr bwMode="auto">
            <a:xfrm>
              <a:off x="3114" y="2118"/>
              <a:ext cx="586" cy="196"/>
            </a:xfrm>
            <a:custGeom>
              <a:avLst/>
              <a:gdLst>
                <a:gd name="T0" fmla="*/ 25 w 586"/>
                <a:gd name="T1" fmla="*/ 145 h 196"/>
                <a:gd name="T2" fmla="*/ 0 w 586"/>
                <a:gd name="T3" fmla="*/ 189 h 196"/>
                <a:gd name="T4" fmla="*/ 75 w 586"/>
                <a:gd name="T5" fmla="*/ 183 h 196"/>
                <a:gd name="T6" fmla="*/ 108 w 586"/>
                <a:gd name="T7" fmla="*/ 164 h 196"/>
                <a:gd name="T8" fmla="*/ 215 w 586"/>
                <a:gd name="T9" fmla="*/ 139 h 196"/>
                <a:gd name="T10" fmla="*/ 240 w 586"/>
                <a:gd name="T11" fmla="*/ 152 h 196"/>
                <a:gd name="T12" fmla="*/ 306 w 586"/>
                <a:gd name="T13" fmla="*/ 145 h 196"/>
                <a:gd name="T14" fmla="*/ 306 w 586"/>
                <a:gd name="T15" fmla="*/ 145 h 196"/>
                <a:gd name="T16" fmla="*/ 413 w 586"/>
                <a:gd name="T17" fmla="*/ 196 h 196"/>
                <a:gd name="T18" fmla="*/ 471 w 586"/>
                <a:gd name="T19" fmla="*/ 183 h 196"/>
                <a:gd name="T20" fmla="*/ 504 w 586"/>
                <a:gd name="T21" fmla="*/ 126 h 196"/>
                <a:gd name="T22" fmla="*/ 562 w 586"/>
                <a:gd name="T23" fmla="*/ 114 h 196"/>
                <a:gd name="T24" fmla="*/ 586 w 586"/>
                <a:gd name="T25" fmla="*/ 76 h 196"/>
                <a:gd name="T26" fmla="*/ 586 w 586"/>
                <a:gd name="T27" fmla="*/ 25 h 196"/>
                <a:gd name="T28" fmla="*/ 578 w 586"/>
                <a:gd name="T29" fmla="*/ 63 h 196"/>
                <a:gd name="T30" fmla="*/ 545 w 586"/>
                <a:gd name="T31" fmla="*/ 101 h 196"/>
                <a:gd name="T32" fmla="*/ 537 w 586"/>
                <a:gd name="T33" fmla="*/ 95 h 196"/>
                <a:gd name="T34" fmla="*/ 487 w 586"/>
                <a:gd name="T35" fmla="*/ 107 h 196"/>
                <a:gd name="T36" fmla="*/ 487 w 586"/>
                <a:gd name="T37" fmla="*/ 95 h 196"/>
                <a:gd name="T38" fmla="*/ 537 w 586"/>
                <a:gd name="T39" fmla="*/ 82 h 196"/>
                <a:gd name="T40" fmla="*/ 496 w 586"/>
                <a:gd name="T41" fmla="*/ 76 h 196"/>
                <a:gd name="T42" fmla="*/ 537 w 586"/>
                <a:gd name="T43" fmla="*/ 69 h 196"/>
                <a:gd name="T44" fmla="*/ 553 w 586"/>
                <a:gd name="T45" fmla="*/ 76 h 196"/>
                <a:gd name="T46" fmla="*/ 562 w 586"/>
                <a:gd name="T47" fmla="*/ 38 h 196"/>
                <a:gd name="T48" fmla="*/ 553 w 586"/>
                <a:gd name="T49" fmla="*/ 25 h 196"/>
                <a:gd name="T50" fmla="*/ 504 w 586"/>
                <a:gd name="T51" fmla="*/ 44 h 196"/>
                <a:gd name="T52" fmla="*/ 504 w 586"/>
                <a:gd name="T53" fmla="*/ 19 h 196"/>
                <a:gd name="T54" fmla="*/ 529 w 586"/>
                <a:gd name="T55" fmla="*/ 25 h 196"/>
                <a:gd name="T56" fmla="*/ 553 w 586"/>
                <a:gd name="T57" fmla="*/ 6 h 196"/>
                <a:gd name="T58" fmla="*/ 537 w 586"/>
                <a:gd name="T59" fmla="*/ 0 h 196"/>
                <a:gd name="T60" fmla="*/ 364 w 586"/>
                <a:gd name="T61" fmla="*/ 31 h 196"/>
                <a:gd name="T62" fmla="*/ 149 w 586"/>
                <a:gd name="T63" fmla="*/ 63 h 196"/>
                <a:gd name="T64" fmla="*/ 50 w 586"/>
                <a:gd name="T65" fmla="*/ 145 h 196"/>
                <a:gd name="T66" fmla="*/ 25 w 586"/>
                <a:gd name="T67" fmla="*/ 145 h 1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86"/>
                <a:gd name="T103" fmla="*/ 0 h 196"/>
                <a:gd name="T104" fmla="*/ 586 w 586"/>
                <a:gd name="T105" fmla="*/ 196 h 1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86" h="196">
                  <a:moveTo>
                    <a:pt x="25" y="145"/>
                  </a:moveTo>
                  <a:lnTo>
                    <a:pt x="0" y="189"/>
                  </a:lnTo>
                  <a:lnTo>
                    <a:pt x="75" y="183"/>
                  </a:lnTo>
                  <a:lnTo>
                    <a:pt x="108" y="164"/>
                  </a:lnTo>
                  <a:lnTo>
                    <a:pt x="215" y="139"/>
                  </a:lnTo>
                  <a:lnTo>
                    <a:pt x="240" y="152"/>
                  </a:lnTo>
                  <a:lnTo>
                    <a:pt x="306" y="145"/>
                  </a:lnTo>
                  <a:lnTo>
                    <a:pt x="413" y="196"/>
                  </a:lnTo>
                  <a:lnTo>
                    <a:pt x="471" y="183"/>
                  </a:lnTo>
                  <a:lnTo>
                    <a:pt x="504" y="126"/>
                  </a:lnTo>
                  <a:lnTo>
                    <a:pt x="562" y="114"/>
                  </a:lnTo>
                  <a:lnTo>
                    <a:pt x="586" y="76"/>
                  </a:lnTo>
                  <a:lnTo>
                    <a:pt x="586" y="25"/>
                  </a:lnTo>
                  <a:lnTo>
                    <a:pt x="578" y="63"/>
                  </a:lnTo>
                  <a:lnTo>
                    <a:pt x="545" y="101"/>
                  </a:lnTo>
                  <a:lnTo>
                    <a:pt x="537" y="95"/>
                  </a:lnTo>
                  <a:lnTo>
                    <a:pt x="487" y="107"/>
                  </a:lnTo>
                  <a:lnTo>
                    <a:pt x="487" y="95"/>
                  </a:lnTo>
                  <a:lnTo>
                    <a:pt x="537" y="82"/>
                  </a:lnTo>
                  <a:lnTo>
                    <a:pt x="496" y="76"/>
                  </a:lnTo>
                  <a:lnTo>
                    <a:pt x="537" y="69"/>
                  </a:lnTo>
                  <a:lnTo>
                    <a:pt x="553" y="76"/>
                  </a:lnTo>
                  <a:lnTo>
                    <a:pt x="562" y="38"/>
                  </a:lnTo>
                  <a:lnTo>
                    <a:pt x="553" y="25"/>
                  </a:lnTo>
                  <a:lnTo>
                    <a:pt x="504" y="44"/>
                  </a:lnTo>
                  <a:lnTo>
                    <a:pt x="504" y="19"/>
                  </a:lnTo>
                  <a:lnTo>
                    <a:pt x="529" y="25"/>
                  </a:lnTo>
                  <a:lnTo>
                    <a:pt x="553" y="6"/>
                  </a:lnTo>
                  <a:lnTo>
                    <a:pt x="537" y="0"/>
                  </a:lnTo>
                  <a:lnTo>
                    <a:pt x="364" y="31"/>
                  </a:lnTo>
                  <a:lnTo>
                    <a:pt x="149" y="63"/>
                  </a:lnTo>
                  <a:lnTo>
                    <a:pt x="50" y="145"/>
                  </a:lnTo>
                  <a:lnTo>
                    <a:pt x="25" y="145"/>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425" name="Group 150"/>
          <p:cNvGrpSpPr>
            <a:grpSpLocks/>
          </p:cNvGrpSpPr>
          <p:nvPr/>
        </p:nvGrpSpPr>
        <p:grpSpPr bwMode="auto">
          <a:xfrm>
            <a:off x="4612260" y="3979812"/>
            <a:ext cx="686481" cy="422706"/>
            <a:chOff x="3139" y="1953"/>
            <a:chExt cx="512" cy="247"/>
          </a:xfrm>
          <a:solidFill>
            <a:srgbClr val="BEB9DF"/>
          </a:solidFill>
        </p:grpSpPr>
        <p:sp>
          <p:nvSpPr>
            <p:cNvPr id="426" name="Freeform 151"/>
            <p:cNvSpPr>
              <a:spLocks/>
            </p:cNvSpPr>
            <p:nvPr/>
          </p:nvSpPr>
          <p:spPr bwMode="auto">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427" name="Freeform 152"/>
            <p:cNvSpPr>
              <a:spLocks/>
            </p:cNvSpPr>
            <p:nvPr/>
          </p:nvSpPr>
          <p:spPr bwMode="auto">
            <a:xfrm>
              <a:off x="3139" y="1953"/>
              <a:ext cx="512" cy="247"/>
            </a:xfrm>
            <a:custGeom>
              <a:avLst/>
              <a:gdLst>
                <a:gd name="T0" fmla="*/ 83 w 512"/>
                <a:gd name="T1" fmla="*/ 171 h 247"/>
                <a:gd name="T2" fmla="*/ 75 w 512"/>
                <a:gd name="T3" fmla="*/ 196 h 247"/>
                <a:gd name="T4" fmla="*/ 50 w 512"/>
                <a:gd name="T5" fmla="*/ 203 h 247"/>
                <a:gd name="T6" fmla="*/ 50 w 512"/>
                <a:gd name="T7" fmla="*/ 222 h 247"/>
                <a:gd name="T8" fmla="*/ 0 w 512"/>
                <a:gd name="T9" fmla="*/ 234 h 247"/>
                <a:gd name="T10" fmla="*/ 0 w 512"/>
                <a:gd name="T11" fmla="*/ 247 h 247"/>
                <a:gd name="T12" fmla="*/ 124 w 512"/>
                <a:gd name="T13" fmla="*/ 228 h 247"/>
                <a:gd name="T14" fmla="*/ 347 w 512"/>
                <a:gd name="T15" fmla="*/ 196 h 247"/>
                <a:gd name="T16" fmla="*/ 512 w 512"/>
                <a:gd name="T17" fmla="*/ 165 h 247"/>
                <a:gd name="T18" fmla="*/ 512 w 512"/>
                <a:gd name="T19" fmla="*/ 140 h 247"/>
                <a:gd name="T20" fmla="*/ 495 w 512"/>
                <a:gd name="T21" fmla="*/ 133 h 247"/>
                <a:gd name="T22" fmla="*/ 479 w 512"/>
                <a:gd name="T23" fmla="*/ 146 h 247"/>
                <a:gd name="T24" fmla="*/ 471 w 512"/>
                <a:gd name="T25" fmla="*/ 108 h 247"/>
                <a:gd name="T26" fmla="*/ 479 w 512"/>
                <a:gd name="T27" fmla="*/ 83 h 247"/>
                <a:gd name="T28" fmla="*/ 413 w 512"/>
                <a:gd name="T29" fmla="*/ 57 h 247"/>
                <a:gd name="T30" fmla="*/ 372 w 512"/>
                <a:gd name="T31" fmla="*/ 64 h 247"/>
                <a:gd name="T32" fmla="*/ 372 w 512"/>
                <a:gd name="T33" fmla="*/ 19 h 247"/>
                <a:gd name="T34" fmla="*/ 330 w 512"/>
                <a:gd name="T35" fmla="*/ 0 h 247"/>
                <a:gd name="T36" fmla="*/ 297 w 512"/>
                <a:gd name="T37" fmla="*/ 13 h 247"/>
                <a:gd name="T38" fmla="*/ 273 w 512"/>
                <a:gd name="T39" fmla="*/ 57 h 247"/>
                <a:gd name="T40" fmla="*/ 231 w 512"/>
                <a:gd name="T41" fmla="*/ 76 h 247"/>
                <a:gd name="T42" fmla="*/ 215 w 512"/>
                <a:gd name="T43" fmla="*/ 140 h 247"/>
                <a:gd name="T44" fmla="*/ 149 w 512"/>
                <a:gd name="T45" fmla="*/ 171 h 247"/>
                <a:gd name="T46" fmla="*/ 99 w 512"/>
                <a:gd name="T47" fmla="*/ 184 h 247"/>
                <a:gd name="T48" fmla="*/ 83 w 512"/>
                <a:gd name="T49" fmla="*/ 171 h 2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2"/>
                <a:gd name="T76" fmla="*/ 0 h 247"/>
                <a:gd name="T77" fmla="*/ 512 w 512"/>
                <a:gd name="T78" fmla="*/ 247 h 24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2" h="247">
                  <a:moveTo>
                    <a:pt x="83" y="171"/>
                  </a:moveTo>
                  <a:lnTo>
                    <a:pt x="75" y="196"/>
                  </a:lnTo>
                  <a:lnTo>
                    <a:pt x="50" y="203"/>
                  </a:lnTo>
                  <a:lnTo>
                    <a:pt x="50" y="222"/>
                  </a:lnTo>
                  <a:lnTo>
                    <a:pt x="0" y="234"/>
                  </a:lnTo>
                  <a:lnTo>
                    <a:pt x="0" y="247"/>
                  </a:lnTo>
                  <a:lnTo>
                    <a:pt x="124" y="228"/>
                  </a:lnTo>
                  <a:lnTo>
                    <a:pt x="347" y="196"/>
                  </a:lnTo>
                  <a:lnTo>
                    <a:pt x="512" y="165"/>
                  </a:lnTo>
                  <a:lnTo>
                    <a:pt x="512" y="140"/>
                  </a:lnTo>
                  <a:lnTo>
                    <a:pt x="495" y="133"/>
                  </a:lnTo>
                  <a:lnTo>
                    <a:pt x="479" y="146"/>
                  </a:lnTo>
                  <a:lnTo>
                    <a:pt x="471" y="108"/>
                  </a:lnTo>
                  <a:lnTo>
                    <a:pt x="479" y="83"/>
                  </a:lnTo>
                  <a:lnTo>
                    <a:pt x="413" y="57"/>
                  </a:lnTo>
                  <a:lnTo>
                    <a:pt x="372" y="64"/>
                  </a:lnTo>
                  <a:lnTo>
                    <a:pt x="372" y="19"/>
                  </a:lnTo>
                  <a:lnTo>
                    <a:pt x="330" y="0"/>
                  </a:lnTo>
                  <a:lnTo>
                    <a:pt x="297" y="13"/>
                  </a:lnTo>
                  <a:lnTo>
                    <a:pt x="273" y="57"/>
                  </a:lnTo>
                  <a:lnTo>
                    <a:pt x="231" y="76"/>
                  </a:lnTo>
                  <a:lnTo>
                    <a:pt x="215" y="140"/>
                  </a:lnTo>
                  <a:lnTo>
                    <a:pt x="149" y="171"/>
                  </a:lnTo>
                  <a:lnTo>
                    <a:pt x="99" y="184"/>
                  </a:lnTo>
                  <a:lnTo>
                    <a:pt x="83" y="171"/>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grpSp>
        <p:nvGrpSpPr>
          <p:cNvPr id="428" name="Group 153"/>
          <p:cNvGrpSpPr>
            <a:grpSpLocks/>
          </p:cNvGrpSpPr>
          <p:nvPr/>
        </p:nvGrpSpPr>
        <p:grpSpPr bwMode="auto">
          <a:xfrm>
            <a:off x="4658395" y="3904132"/>
            <a:ext cx="394911" cy="389481"/>
            <a:chOff x="3172" y="1909"/>
            <a:chExt cx="297" cy="228"/>
          </a:xfrm>
          <a:solidFill>
            <a:srgbClr val="005D96"/>
          </a:solidFill>
        </p:grpSpPr>
        <p:sp>
          <p:nvSpPr>
            <p:cNvPr id="429" name="Freeform 154"/>
            <p:cNvSpPr>
              <a:spLocks/>
            </p:cNvSpPr>
            <p:nvPr/>
          </p:nvSpPr>
          <p:spPr bwMode="auto">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430" name="Freeform 155"/>
            <p:cNvSpPr>
              <a:spLocks/>
            </p:cNvSpPr>
            <p:nvPr/>
          </p:nvSpPr>
          <p:spPr bwMode="auto">
            <a:xfrm>
              <a:off x="3172" y="1909"/>
              <a:ext cx="297" cy="228"/>
            </a:xfrm>
            <a:custGeom>
              <a:avLst/>
              <a:gdLst>
                <a:gd name="T0" fmla="*/ 33 w 297"/>
                <a:gd name="T1" fmla="*/ 120 h 228"/>
                <a:gd name="T2" fmla="*/ 9 w 297"/>
                <a:gd name="T3" fmla="*/ 114 h 228"/>
                <a:gd name="T4" fmla="*/ 0 w 297"/>
                <a:gd name="T5" fmla="*/ 152 h 228"/>
                <a:gd name="T6" fmla="*/ 9 w 297"/>
                <a:gd name="T7" fmla="*/ 190 h 228"/>
                <a:gd name="T8" fmla="*/ 58 w 297"/>
                <a:gd name="T9" fmla="*/ 215 h 228"/>
                <a:gd name="T10" fmla="*/ 66 w 297"/>
                <a:gd name="T11" fmla="*/ 228 h 228"/>
                <a:gd name="T12" fmla="*/ 116 w 297"/>
                <a:gd name="T13" fmla="*/ 215 h 228"/>
                <a:gd name="T14" fmla="*/ 182 w 297"/>
                <a:gd name="T15" fmla="*/ 184 h 228"/>
                <a:gd name="T16" fmla="*/ 198 w 297"/>
                <a:gd name="T17" fmla="*/ 120 h 228"/>
                <a:gd name="T18" fmla="*/ 240 w 297"/>
                <a:gd name="T19" fmla="*/ 101 h 228"/>
                <a:gd name="T20" fmla="*/ 264 w 297"/>
                <a:gd name="T21" fmla="*/ 57 h 228"/>
                <a:gd name="T22" fmla="*/ 297 w 297"/>
                <a:gd name="T23" fmla="*/ 44 h 228"/>
                <a:gd name="T24" fmla="*/ 248 w 297"/>
                <a:gd name="T25" fmla="*/ 38 h 228"/>
                <a:gd name="T26" fmla="*/ 182 w 297"/>
                <a:gd name="T27" fmla="*/ 70 h 228"/>
                <a:gd name="T28" fmla="*/ 165 w 297"/>
                <a:gd name="T29" fmla="*/ 44 h 228"/>
                <a:gd name="T30" fmla="*/ 108 w 297"/>
                <a:gd name="T31" fmla="*/ 44 h 228"/>
                <a:gd name="T32" fmla="*/ 91 w 297"/>
                <a:gd name="T33" fmla="*/ 0 h 228"/>
                <a:gd name="T34" fmla="*/ 75 w 297"/>
                <a:gd name="T35" fmla="*/ 13 h 228"/>
                <a:gd name="T36" fmla="*/ 75 w 297"/>
                <a:gd name="T37" fmla="*/ 76 h 228"/>
                <a:gd name="T38" fmla="*/ 50 w 297"/>
                <a:gd name="T39" fmla="*/ 82 h 228"/>
                <a:gd name="T40" fmla="*/ 33 w 297"/>
                <a:gd name="T41" fmla="*/ 120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228"/>
                <a:gd name="T65" fmla="*/ 297 w 297"/>
                <a:gd name="T66" fmla="*/ 228 h 2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228">
                  <a:moveTo>
                    <a:pt x="33" y="120"/>
                  </a:moveTo>
                  <a:lnTo>
                    <a:pt x="9" y="114"/>
                  </a:lnTo>
                  <a:lnTo>
                    <a:pt x="0" y="152"/>
                  </a:lnTo>
                  <a:lnTo>
                    <a:pt x="9" y="190"/>
                  </a:lnTo>
                  <a:lnTo>
                    <a:pt x="58" y="215"/>
                  </a:lnTo>
                  <a:lnTo>
                    <a:pt x="66" y="228"/>
                  </a:lnTo>
                  <a:lnTo>
                    <a:pt x="116" y="215"/>
                  </a:lnTo>
                  <a:lnTo>
                    <a:pt x="182" y="184"/>
                  </a:lnTo>
                  <a:lnTo>
                    <a:pt x="198" y="120"/>
                  </a:lnTo>
                  <a:lnTo>
                    <a:pt x="240" y="101"/>
                  </a:lnTo>
                  <a:lnTo>
                    <a:pt x="264" y="57"/>
                  </a:lnTo>
                  <a:lnTo>
                    <a:pt x="297" y="44"/>
                  </a:lnTo>
                  <a:lnTo>
                    <a:pt x="248" y="38"/>
                  </a:lnTo>
                  <a:lnTo>
                    <a:pt x="182" y="70"/>
                  </a:lnTo>
                  <a:lnTo>
                    <a:pt x="165" y="44"/>
                  </a:lnTo>
                  <a:lnTo>
                    <a:pt x="108" y="44"/>
                  </a:lnTo>
                  <a:lnTo>
                    <a:pt x="91" y="0"/>
                  </a:lnTo>
                  <a:lnTo>
                    <a:pt x="75" y="13"/>
                  </a:lnTo>
                  <a:lnTo>
                    <a:pt x="75" y="76"/>
                  </a:lnTo>
                  <a:lnTo>
                    <a:pt x="50" y="82"/>
                  </a:lnTo>
                  <a:lnTo>
                    <a:pt x="33" y="120"/>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grpSp>
        <p:nvGrpSpPr>
          <p:cNvPr id="431" name="Group 156"/>
          <p:cNvGrpSpPr>
            <a:grpSpLocks/>
          </p:cNvGrpSpPr>
          <p:nvPr/>
        </p:nvGrpSpPr>
        <p:grpSpPr bwMode="auto">
          <a:xfrm>
            <a:off x="5210163" y="3904132"/>
            <a:ext cx="110723" cy="138441"/>
            <a:chOff x="3585" y="1909"/>
            <a:chExt cx="82" cy="82"/>
          </a:xfrm>
          <a:solidFill>
            <a:srgbClr val="005D96"/>
          </a:solidFill>
        </p:grpSpPr>
        <p:sp>
          <p:nvSpPr>
            <p:cNvPr id="432" name="Freeform 157"/>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433" name="Freeform 158"/>
            <p:cNvSpPr>
              <a:spLocks/>
            </p:cNvSpPr>
            <p:nvPr/>
          </p:nvSpPr>
          <p:spPr bwMode="auto">
            <a:xfrm>
              <a:off x="3585" y="1909"/>
              <a:ext cx="82" cy="82"/>
            </a:xfrm>
            <a:custGeom>
              <a:avLst/>
              <a:gdLst>
                <a:gd name="T0" fmla="*/ 0 w 82"/>
                <a:gd name="T1" fmla="*/ 7 h 82"/>
                <a:gd name="T2" fmla="*/ 25 w 82"/>
                <a:gd name="T3" fmla="*/ 0 h 82"/>
                <a:gd name="T4" fmla="*/ 58 w 82"/>
                <a:gd name="T5" fmla="*/ 19 h 82"/>
                <a:gd name="T6" fmla="*/ 58 w 82"/>
                <a:gd name="T7" fmla="*/ 38 h 82"/>
                <a:gd name="T8" fmla="*/ 82 w 82"/>
                <a:gd name="T9" fmla="*/ 51 h 82"/>
                <a:gd name="T10" fmla="*/ 82 w 82"/>
                <a:gd name="T11" fmla="*/ 70 h 82"/>
                <a:gd name="T12" fmla="*/ 41 w 82"/>
                <a:gd name="T13" fmla="*/ 82 h 82"/>
                <a:gd name="T14" fmla="*/ 0 w 82"/>
                <a:gd name="T15" fmla="*/ 7 h 82"/>
                <a:gd name="T16" fmla="*/ 0 60000 65536"/>
                <a:gd name="T17" fmla="*/ 0 60000 65536"/>
                <a:gd name="T18" fmla="*/ 0 60000 65536"/>
                <a:gd name="T19" fmla="*/ 0 60000 65536"/>
                <a:gd name="T20" fmla="*/ 0 60000 65536"/>
                <a:gd name="T21" fmla="*/ 0 60000 65536"/>
                <a:gd name="T22" fmla="*/ 0 60000 65536"/>
                <a:gd name="T23" fmla="*/ 0 60000 65536"/>
                <a:gd name="T24" fmla="*/ 0 w 82"/>
                <a:gd name="T25" fmla="*/ 0 h 82"/>
                <a:gd name="T26" fmla="*/ 82 w 8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 h="82">
                  <a:moveTo>
                    <a:pt x="0" y="7"/>
                  </a:moveTo>
                  <a:lnTo>
                    <a:pt x="25" y="0"/>
                  </a:lnTo>
                  <a:lnTo>
                    <a:pt x="58" y="19"/>
                  </a:lnTo>
                  <a:lnTo>
                    <a:pt x="58" y="38"/>
                  </a:lnTo>
                  <a:lnTo>
                    <a:pt x="82" y="51"/>
                  </a:lnTo>
                  <a:lnTo>
                    <a:pt x="82" y="70"/>
                  </a:lnTo>
                  <a:lnTo>
                    <a:pt x="41" y="82"/>
                  </a:lnTo>
                  <a:lnTo>
                    <a:pt x="0" y="7"/>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grpSp>
        <p:nvGrpSpPr>
          <p:cNvPr id="440" name="Group 165"/>
          <p:cNvGrpSpPr>
            <a:grpSpLocks/>
          </p:cNvGrpSpPr>
          <p:nvPr/>
        </p:nvGrpSpPr>
        <p:grpSpPr bwMode="auto">
          <a:xfrm>
            <a:off x="4789417" y="3265457"/>
            <a:ext cx="586831" cy="465161"/>
            <a:chOff x="3271" y="1536"/>
            <a:chExt cx="438" cy="272"/>
          </a:xfrm>
          <a:solidFill>
            <a:schemeClr val="bg1"/>
          </a:solidFill>
        </p:grpSpPr>
        <p:sp>
          <p:nvSpPr>
            <p:cNvPr id="441" name="Freeform 166"/>
            <p:cNvSpPr>
              <a:spLocks/>
            </p:cNvSpPr>
            <p:nvPr/>
          </p:nvSpPr>
          <p:spPr bwMode="auto">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442" name="Freeform 167"/>
            <p:cNvSpPr>
              <a:spLocks/>
            </p:cNvSpPr>
            <p:nvPr/>
          </p:nvSpPr>
          <p:spPr bwMode="auto">
            <a:xfrm>
              <a:off x="3271" y="1536"/>
              <a:ext cx="438" cy="272"/>
            </a:xfrm>
            <a:custGeom>
              <a:avLst/>
              <a:gdLst>
                <a:gd name="T0" fmla="*/ 33 w 438"/>
                <a:gd name="T1" fmla="*/ 184 h 272"/>
                <a:gd name="T2" fmla="*/ 75 w 438"/>
                <a:gd name="T3" fmla="*/ 165 h 272"/>
                <a:gd name="T4" fmla="*/ 132 w 438"/>
                <a:gd name="T5" fmla="*/ 158 h 272"/>
                <a:gd name="T6" fmla="*/ 149 w 438"/>
                <a:gd name="T7" fmla="*/ 146 h 272"/>
                <a:gd name="T8" fmla="*/ 165 w 438"/>
                <a:gd name="T9" fmla="*/ 146 h 272"/>
                <a:gd name="T10" fmla="*/ 182 w 438"/>
                <a:gd name="T11" fmla="*/ 127 h 272"/>
                <a:gd name="T12" fmla="*/ 198 w 438"/>
                <a:gd name="T13" fmla="*/ 127 h 272"/>
                <a:gd name="T14" fmla="*/ 190 w 438"/>
                <a:gd name="T15" fmla="*/ 95 h 272"/>
                <a:gd name="T16" fmla="*/ 174 w 438"/>
                <a:gd name="T17" fmla="*/ 89 h 272"/>
                <a:gd name="T18" fmla="*/ 198 w 438"/>
                <a:gd name="T19" fmla="*/ 63 h 272"/>
                <a:gd name="T20" fmla="*/ 215 w 438"/>
                <a:gd name="T21" fmla="*/ 63 h 272"/>
                <a:gd name="T22" fmla="*/ 264 w 438"/>
                <a:gd name="T23" fmla="*/ 19 h 272"/>
                <a:gd name="T24" fmla="*/ 347 w 438"/>
                <a:gd name="T25" fmla="*/ 0 h 272"/>
                <a:gd name="T26" fmla="*/ 355 w 438"/>
                <a:gd name="T27" fmla="*/ 44 h 272"/>
                <a:gd name="T28" fmla="*/ 355 w 438"/>
                <a:gd name="T29" fmla="*/ 44 h 272"/>
                <a:gd name="T30" fmla="*/ 372 w 438"/>
                <a:gd name="T31" fmla="*/ 57 h 272"/>
                <a:gd name="T32" fmla="*/ 380 w 438"/>
                <a:gd name="T33" fmla="*/ 108 h 272"/>
                <a:gd name="T34" fmla="*/ 396 w 438"/>
                <a:gd name="T35" fmla="*/ 146 h 272"/>
                <a:gd name="T36" fmla="*/ 405 w 438"/>
                <a:gd name="T37" fmla="*/ 190 h 272"/>
                <a:gd name="T38" fmla="*/ 413 w 438"/>
                <a:gd name="T39" fmla="*/ 234 h 272"/>
                <a:gd name="T40" fmla="*/ 438 w 438"/>
                <a:gd name="T41" fmla="*/ 247 h 272"/>
                <a:gd name="T42" fmla="*/ 421 w 438"/>
                <a:gd name="T43" fmla="*/ 272 h 272"/>
                <a:gd name="T44" fmla="*/ 372 w 438"/>
                <a:gd name="T45" fmla="*/ 247 h 272"/>
                <a:gd name="T46" fmla="*/ 339 w 438"/>
                <a:gd name="T47" fmla="*/ 247 h 272"/>
                <a:gd name="T48" fmla="*/ 314 w 438"/>
                <a:gd name="T49" fmla="*/ 240 h 272"/>
                <a:gd name="T50" fmla="*/ 314 w 438"/>
                <a:gd name="T51" fmla="*/ 228 h 272"/>
                <a:gd name="T52" fmla="*/ 297 w 438"/>
                <a:gd name="T53" fmla="*/ 221 h 272"/>
                <a:gd name="T54" fmla="*/ 17 w 438"/>
                <a:gd name="T55" fmla="*/ 266 h 272"/>
                <a:gd name="T56" fmla="*/ 0 w 438"/>
                <a:gd name="T57" fmla="*/ 253 h 272"/>
                <a:gd name="T58" fmla="*/ 50 w 438"/>
                <a:gd name="T59" fmla="*/ 203 h 272"/>
                <a:gd name="T60" fmla="*/ 33 w 438"/>
                <a:gd name="T61" fmla="*/ 184 h 2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8"/>
                <a:gd name="T94" fmla="*/ 0 h 272"/>
                <a:gd name="T95" fmla="*/ 438 w 438"/>
                <a:gd name="T96" fmla="*/ 272 h 2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8" h="272">
                  <a:moveTo>
                    <a:pt x="33" y="184"/>
                  </a:moveTo>
                  <a:lnTo>
                    <a:pt x="75" y="165"/>
                  </a:lnTo>
                  <a:lnTo>
                    <a:pt x="132" y="158"/>
                  </a:lnTo>
                  <a:lnTo>
                    <a:pt x="149" y="146"/>
                  </a:lnTo>
                  <a:lnTo>
                    <a:pt x="165" y="146"/>
                  </a:lnTo>
                  <a:lnTo>
                    <a:pt x="182" y="127"/>
                  </a:lnTo>
                  <a:lnTo>
                    <a:pt x="198" y="127"/>
                  </a:lnTo>
                  <a:lnTo>
                    <a:pt x="190" y="95"/>
                  </a:lnTo>
                  <a:lnTo>
                    <a:pt x="174" y="89"/>
                  </a:lnTo>
                  <a:lnTo>
                    <a:pt x="198" y="63"/>
                  </a:lnTo>
                  <a:lnTo>
                    <a:pt x="215" y="63"/>
                  </a:lnTo>
                  <a:lnTo>
                    <a:pt x="264" y="19"/>
                  </a:lnTo>
                  <a:lnTo>
                    <a:pt x="347" y="0"/>
                  </a:lnTo>
                  <a:lnTo>
                    <a:pt x="355" y="44"/>
                  </a:lnTo>
                  <a:lnTo>
                    <a:pt x="372" y="57"/>
                  </a:lnTo>
                  <a:lnTo>
                    <a:pt x="380" y="108"/>
                  </a:lnTo>
                  <a:lnTo>
                    <a:pt x="396" y="146"/>
                  </a:lnTo>
                  <a:lnTo>
                    <a:pt x="405" y="190"/>
                  </a:lnTo>
                  <a:lnTo>
                    <a:pt x="413" y="234"/>
                  </a:lnTo>
                  <a:lnTo>
                    <a:pt x="438" y="247"/>
                  </a:lnTo>
                  <a:lnTo>
                    <a:pt x="421" y="272"/>
                  </a:lnTo>
                  <a:lnTo>
                    <a:pt x="372" y="247"/>
                  </a:lnTo>
                  <a:lnTo>
                    <a:pt x="339" y="247"/>
                  </a:lnTo>
                  <a:lnTo>
                    <a:pt x="314" y="240"/>
                  </a:lnTo>
                  <a:lnTo>
                    <a:pt x="314" y="228"/>
                  </a:lnTo>
                  <a:lnTo>
                    <a:pt x="297" y="221"/>
                  </a:lnTo>
                  <a:lnTo>
                    <a:pt x="17" y="266"/>
                  </a:lnTo>
                  <a:lnTo>
                    <a:pt x="0" y="253"/>
                  </a:lnTo>
                  <a:lnTo>
                    <a:pt x="50" y="203"/>
                  </a:lnTo>
                  <a:lnTo>
                    <a:pt x="33" y="184"/>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443" name="Group 168"/>
          <p:cNvGrpSpPr>
            <a:grpSpLocks/>
          </p:cNvGrpSpPr>
          <p:nvPr/>
        </p:nvGrpSpPr>
        <p:grpSpPr bwMode="auto">
          <a:xfrm>
            <a:off x="5243380" y="3232232"/>
            <a:ext cx="153166" cy="282419"/>
            <a:chOff x="3610" y="1517"/>
            <a:chExt cx="115" cy="165"/>
          </a:xfrm>
          <a:solidFill>
            <a:schemeClr val="bg1"/>
          </a:solidFill>
        </p:grpSpPr>
        <p:sp>
          <p:nvSpPr>
            <p:cNvPr id="444" name="Freeform 169"/>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445" name="Freeform 170"/>
            <p:cNvSpPr>
              <a:spLocks/>
            </p:cNvSpPr>
            <p:nvPr/>
          </p:nvSpPr>
          <p:spPr bwMode="auto">
            <a:xfrm>
              <a:off x="3610" y="1517"/>
              <a:ext cx="115" cy="165"/>
            </a:xfrm>
            <a:custGeom>
              <a:avLst/>
              <a:gdLst>
                <a:gd name="T0" fmla="*/ 0 w 115"/>
                <a:gd name="T1" fmla="*/ 19 h 165"/>
                <a:gd name="T2" fmla="*/ 90 w 115"/>
                <a:gd name="T3" fmla="*/ 0 h 165"/>
                <a:gd name="T4" fmla="*/ 115 w 115"/>
                <a:gd name="T5" fmla="*/ 45 h 165"/>
                <a:gd name="T6" fmla="*/ 99 w 115"/>
                <a:gd name="T7" fmla="*/ 57 h 165"/>
                <a:gd name="T8" fmla="*/ 107 w 115"/>
                <a:gd name="T9" fmla="*/ 158 h 165"/>
                <a:gd name="T10" fmla="*/ 57 w 115"/>
                <a:gd name="T11" fmla="*/ 165 h 165"/>
                <a:gd name="T12" fmla="*/ 33 w 115"/>
                <a:gd name="T13" fmla="*/ 127 h 165"/>
                <a:gd name="T14" fmla="*/ 33 w 115"/>
                <a:gd name="T15" fmla="*/ 76 h 165"/>
                <a:gd name="T16" fmla="*/ 16 w 115"/>
                <a:gd name="T17" fmla="*/ 63 h 165"/>
                <a:gd name="T18" fmla="*/ 0 w 115"/>
                <a:gd name="T19" fmla="*/ 19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65"/>
                <a:gd name="T32" fmla="*/ 115 w 115"/>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65">
                  <a:moveTo>
                    <a:pt x="0" y="19"/>
                  </a:moveTo>
                  <a:lnTo>
                    <a:pt x="90" y="0"/>
                  </a:lnTo>
                  <a:lnTo>
                    <a:pt x="115" y="45"/>
                  </a:lnTo>
                  <a:lnTo>
                    <a:pt x="99" y="57"/>
                  </a:lnTo>
                  <a:lnTo>
                    <a:pt x="107" y="158"/>
                  </a:lnTo>
                  <a:lnTo>
                    <a:pt x="57" y="165"/>
                  </a:lnTo>
                  <a:lnTo>
                    <a:pt x="33" y="127"/>
                  </a:lnTo>
                  <a:lnTo>
                    <a:pt x="33" y="76"/>
                  </a:lnTo>
                  <a:lnTo>
                    <a:pt x="16" y="63"/>
                  </a:lnTo>
                  <a:lnTo>
                    <a:pt x="0" y="19"/>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446" name="Group 171"/>
          <p:cNvGrpSpPr>
            <a:grpSpLocks/>
          </p:cNvGrpSpPr>
          <p:nvPr/>
        </p:nvGrpSpPr>
        <p:grpSpPr bwMode="auto">
          <a:xfrm>
            <a:off x="5320886" y="3461121"/>
            <a:ext cx="330323" cy="140287"/>
            <a:chOff x="3667" y="1650"/>
            <a:chExt cx="248" cy="82"/>
          </a:xfrm>
          <a:solidFill>
            <a:schemeClr val="bg1"/>
          </a:solidFill>
        </p:grpSpPr>
        <p:sp>
          <p:nvSpPr>
            <p:cNvPr id="447" name="Freeform 172"/>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448" name="Freeform 173"/>
            <p:cNvSpPr>
              <a:spLocks/>
            </p:cNvSpPr>
            <p:nvPr/>
          </p:nvSpPr>
          <p:spPr bwMode="auto">
            <a:xfrm>
              <a:off x="3667" y="1650"/>
              <a:ext cx="248" cy="82"/>
            </a:xfrm>
            <a:custGeom>
              <a:avLst/>
              <a:gdLst>
                <a:gd name="T0" fmla="*/ 0 w 248"/>
                <a:gd name="T1" fmla="*/ 32 h 82"/>
                <a:gd name="T2" fmla="*/ 124 w 248"/>
                <a:gd name="T3" fmla="*/ 6 h 82"/>
                <a:gd name="T4" fmla="*/ 141 w 248"/>
                <a:gd name="T5" fmla="*/ 6 h 82"/>
                <a:gd name="T6" fmla="*/ 157 w 248"/>
                <a:gd name="T7" fmla="*/ 0 h 82"/>
                <a:gd name="T8" fmla="*/ 166 w 248"/>
                <a:gd name="T9" fmla="*/ 0 h 82"/>
                <a:gd name="T10" fmla="*/ 157 w 248"/>
                <a:gd name="T11" fmla="*/ 25 h 82"/>
                <a:gd name="T12" fmla="*/ 182 w 248"/>
                <a:gd name="T13" fmla="*/ 25 h 82"/>
                <a:gd name="T14" fmla="*/ 199 w 248"/>
                <a:gd name="T15" fmla="*/ 44 h 82"/>
                <a:gd name="T16" fmla="*/ 215 w 248"/>
                <a:gd name="T17" fmla="*/ 44 h 82"/>
                <a:gd name="T18" fmla="*/ 223 w 248"/>
                <a:gd name="T19" fmla="*/ 44 h 82"/>
                <a:gd name="T20" fmla="*/ 223 w 248"/>
                <a:gd name="T21" fmla="*/ 32 h 82"/>
                <a:gd name="T22" fmla="*/ 207 w 248"/>
                <a:gd name="T23" fmla="*/ 19 h 82"/>
                <a:gd name="T24" fmla="*/ 223 w 248"/>
                <a:gd name="T25" fmla="*/ 19 h 82"/>
                <a:gd name="T26" fmla="*/ 248 w 248"/>
                <a:gd name="T27" fmla="*/ 44 h 82"/>
                <a:gd name="T28" fmla="*/ 223 w 248"/>
                <a:gd name="T29" fmla="*/ 63 h 82"/>
                <a:gd name="T30" fmla="*/ 190 w 248"/>
                <a:gd name="T31" fmla="*/ 57 h 82"/>
                <a:gd name="T32" fmla="*/ 174 w 248"/>
                <a:gd name="T33" fmla="*/ 76 h 82"/>
                <a:gd name="T34" fmla="*/ 133 w 248"/>
                <a:gd name="T35" fmla="*/ 57 h 82"/>
                <a:gd name="T36" fmla="*/ 9 w 248"/>
                <a:gd name="T37" fmla="*/ 82 h 82"/>
                <a:gd name="T38" fmla="*/ 0 w 248"/>
                <a:gd name="T39" fmla="*/ 3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8"/>
                <a:gd name="T61" fmla="*/ 0 h 82"/>
                <a:gd name="T62" fmla="*/ 248 w 248"/>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8" h="82">
                  <a:moveTo>
                    <a:pt x="0" y="32"/>
                  </a:moveTo>
                  <a:lnTo>
                    <a:pt x="124" y="6"/>
                  </a:lnTo>
                  <a:lnTo>
                    <a:pt x="141" y="6"/>
                  </a:lnTo>
                  <a:lnTo>
                    <a:pt x="157" y="0"/>
                  </a:lnTo>
                  <a:lnTo>
                    <a:pt x="166" y="0"/>
                  </a:lnTo>
                  <a:lnTo>
                    <a:pt x="157" y="25"/>
                  </a:lnTo>
                  <a:lnTo>
                    <a:pt x="182" y="25"/>
                  </a:lnTo>
                  <a:lnTo>
                    <a:pt x="199" y="44"/>
                  </a:lnTo>
                  <a:lnTo>
                    <a:pt x="215" y="44"/>
                  </a:lnTo>
                  <a:lnTo>
                    <a:pt x="223" y="44"/>
                  </a:lnTo>
                  <a:lnTo>
                    <a:pt x="223" y="32"/>
                  </a:lnTo>
                  <a:lnTo>
                    <a:pt x="207" y="19"/>
                  </a:lnTo>
                  <a:lnTo>
                    <a:pt x="223" y="19"/>
                  </a:lnTo>
                  <a:lnTo>
                    <a:pt x="248" y="44"/>
                  </a:lnTo>
                  <a:lnTo>
                    <a:pt x="223" y="63"/>
                  </a:lnTo>
                  <a:lnTo>
                    <a:pt x="190" y="57"/>
                  </a:lnTo>
                  <a:lnTo>
                    <a:pt x="174" y="76"/>
                  </a:lnTo>
                  <a:lnTo>
                    <a:pt x="133" y="57"/>
                  </a:lnTo>
                  <a:lnTo>
                    <a:pt x="9" y="82"/>
                  </a:lnTo>
                  <a:lnTo>
                    <a:pt x="0" y="32"/>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452" name="Group 177"/>
          <p:cNvGrpSpPr>
            <a:grpSpLocks/>
          </p:cNvGrpSpPr>
          <p:nvPr/>
        </p:nvGrpSpPr>
        <p:grpSpPr bwMode="auto">
          <a:xfrm>
            <a:off x="5363329" y="3656783"/>
            <a:ext cx="166084" cy="95986"/>
            <a:chOff x="3700" y="1764"/>
            <a:chExt cx="124" cy="57"/>
          </a:xfrm>
          <a:solidFill>
            <a:schemeClr val="bg1"/>
          </a:solidFill>
        </p:grpSpPr>
        <p:sp>
          <p:nvSpPr>
            <p:cNvPr id="453" name="Freeform 178"/>
            <p:cNvSpPr>
              <a:spLocks/>
            </p:cNvSpPr>
            <p:nvPr/>
          </p:nvSpPr>
          <p:spPr bwMode="auto">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454" name="Freeform 179"/>
            <p:cNvSpPr>
              <a:spLocks/>
            </p:cNvSpPr>
            <p:nvPr/>
          </p:nvSpPr>
          <p:spPr bwMode="auto">
            <a:xfrm>
              <a:off x="3700" y="1764"/>
              <a:ext cx="124" cy="57"/>
            </a:xfrm>
            <a:custGeom>
              <a:avLst/>
              <a:gdLst>
                <a:gd name="T0" fmla="*/ 0 w 124"/>
                <a:gd name="T1" fmla="*/ 44 h 57"/>
                <a:gd name="T2" fmla="*/ 50 w 124"/>
                <a:gd name="T3" fmla="*/ 25 h 57"/>
                <a:gd name="T4" fmla="*/ 100 w 124"/>
                <a:gd name="T5" fmla="*/ 0 h 57"/>
                <a:gd name="T6" fmla="*/ 108 w 124"/>
                <a:gd name="T7" fmla="*/ 0 h 57"/>
                <a:gd name="T8" fmla="*/ 124 w 124"/>
                <a:gd name="T9" fmla="*/ 0 h 57"/>
                <a:gd name="T10" fmla="*/ 75 w 124"/>
                <a:gd name="T11" fmla="*/ 31 h 57"/>
                <a:gd name="T12" fmla="*/ 9 w 124"/>
                <a:gd name="T13" fmla="*/ 57 h 57"/>
                <a:gd name="T14" fmla="*/ 0 w 124"/>
                <a:gd name="T15" fmla="*/ 44 h 57"/>
                <a:gd name="T16" fmla="*/ 0 60000 65536"/>
                <a:gd name="T17" fmla="*/ 0 60000 65536"/>
                <a:gd name="T18" fmla="*/ 0 60000 65536"/>
                <a:gd name="T19" fmla="*/ 0 60000 65536"/>
                <a:gd name="T20" fmla="*/ 0 60000 65536"/>
                <a:gd name="T21" fmla="*/ 0 60000 65536"/>
                <a:gd name="T22" fmla="*/ 0 60000 65536"/>
                <a:gd name="T23" fmla="*/ 0 60000 65536"/>
                <a:gd name="T24" fmla="*/ 0 w 124"/>
                <a:gd name="T25" fmla="*/ 0 h 57"/>
                <a:gd name="T26" fmla="*/ 124 w 124"/>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 h="57">
                  <a:moveTo>
                    <a:pt x="0" y="44"/>
                  </a:moveTo>
                  <a:lnTo>
                    <a:pt x="50" y="25"/>
                  </a:lnTo>
                  <a:lnTo>
                    <a:pt x="100" y="0"/>
                  </a:lnTo>
                  <a:lnTo>
                    <a:pt x="108" y="0"/>
                  </a:lnTo>
                  <a:lnTo>
                    <a:pt x="124" y="0"/>
                  </a:lnTo>
                  <a:lnTo>
                    <a:pt x="75" y="31"/>
                  </a:lnTo>
                  <a:lnTo>
                    <a:pt x="9" y="57"/>
                  </a:lnTo>
                  <a:lnTo>
                    <a:pt x="0" y="44"/>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grpSp>
        <p:nvGrpSpPr>
          <p:cNvPr id="455" name="Group 180"/>
          <p:cNvGrpSpPr>
            <a:grpSpLocks/>
          </p:cNvGrpSpPr>
          <p:nvPr/>
        </p:nvGrpSpPr>
        <p:grpSpPr bwMode="auto">
          <a:xfrm>
            <a:off x="5363329" y="3178700"/>
            <a:ext cx="180847" cy="324875"/>
            <a:chOff x="3700" y="1486"/>
            <a:chExt cx="133" cy="189"/>
          </a:xfrm>
          <a:solidFill>
            <a:srgbClr val="BEB9DF"/>
          </a:solidFill>
        </p:grpSpPr>
        <p:sp>
          <p:nvSpPr>
            <p:cNvPr id="456" name="Freeform 181"/>
            <p:cNvSpPr>
              <a:spLocks/>
            </p:cNvSpPr>
            <p:nvPr/>
          </p:nvSpPr>
          <p:spPr bwMode="auto">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457" name="Freeform 182"/>
            <p:cNvSpPr>
              <a:spLocks/>
            </p:cNvSpPr>
            <p:nvPr/>
          </p:nvSpPr>
          <p:spPr bwMode="auto">
            <a:xfrm>
              <a:off x="3700" y="1486"/>
              <a:ext cx="133" cy="189"/>
            </a:xfrm>
            <a:custGeom>
              <a:avLst/>
              <a:gdLst>
                <a:gd name="T0" fmla="*/ 25 w 133"/>
                <a:gd name="T1" fmla="*/ 0 h 189"/>
                <a:gd name="T2" fmla="*/ 0 w 133"/>
                <a:gd name="T3" fmla="*/ 38 h 189"/>
                <a:gd name="T4" fmla="*/ 25 w 133"/>
                <a:gd name="T5" fmla="*/ 76 h 189"/>
                <a:gd name="T6" fmla="*/ 9 w 133"/>
                <a:gd name="T7" fmla="*/ 88 h 189"/>
                <a:gd name="T8" fmla="*/ 17 w 133"/>
                <a:gd name="T9" fmla="*/ 189 h 189"/>
                <a:gd name="T10" fmla="*/ 91 w 133"/>
                <a:gd name="T11" fmla="*/ 170 h 189"/>
                <a:gd name="T12" fmla="*/ 116 w 133"/>
                <a:gd name="T13" fmla="*/ 170 h 189"/>
                <a:gd name="T14" fmla="*/ 124 w 133"/>
                <a:gd name="T15" fmla="*/ 164 h 189"/>
                <a:gd name="T16" fmla="*/ 124 w 133"/>
                <a:gd name="T17" fmla="*/ 145 h 189"/>
                <a:gd name="T18" fmla="*/ 133 w 133"/>
                <a:gd name="T19" fmla="*/ 132 h 189"/>
                <a:gd name="T20" fmla="*/ 91 w 133"/>
                <a:gd name="T21" fmla="*/ 120 h 189"/>
                <a:gd name="T22" fmla="*/ 34 w 133"/>
                <a:gd name="T23" fmla="*/ 12 h 189"/>
                <a:gd name="T24" fmla="*/ 25 w 133"/>
                <a:gd name="T25" fmla="*/ 0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189"/>
                <a:gd name="T41" fmla="*/ 133 w 133"/>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189">
                  <a:moveTo>
                    <a:pt x="25" y="0"/>
                  </a:moveTo>
                  <a:lnTo>
                    <a:pt x="0" y="38"/>
                  </a:lnTo>
                  <a:lnTo>
                    <a:pt x="25" y="76"/>
                  </a:lnTo>
                  <a:lnTo>
                    <a:pt x="9" y="88"/>
                  </a:lnTo>
                  <a:lnTo>
                    <a:pt x="17" y="189"/>
                  </a:lnTo>
                  <a:lnTo>
                    <a:pt x="91" y="170"/>
                  </a:lnTo>
                  <a:lnTo>
                    <a:pt x="116" y="170"/>
                  </a:lnTo>
                  <a:lnTo>
                    <a:pt x="124" y="164"/>
                  </a:lnTo>
                  <a:lnTo>
                    <a:pt x="124" y="145"/>
                  </a:lnTo>
                  <a:lnTo>
                    <a:pt x="133" y="132"/>
                  </a:lnTo>
                  <a:lnTo>
                    <a:pt x="91" y="120"/>
                  </a:lnTo>
                  <a:lnTo>
                    <a:pt x="34" y="12"/>
                  </a:lnTo>
                  <a:lnTo>
                    <a:pt x="25" y="0"/>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grpSp>
        <p:nvGrpSpPr>
          <p:cNvPr id="458" name="Group 183"/>
          <p:cNvGrpSpPr>
            <a:grpSpLocks/>
          </p:cNvGrpSpPr>
          <p:nvPr/>
        </p:nvGrpSpPr>
        <p:grpSpPr bwMode="auto">
          <a:xfrm>
            <a:off x="5464825" y="3558952"/>
            <a:ext cx="88579" cy="64606"/>
            <a:chOff x="3775" y="1707"/>
            <a:chExt cx="66" cy="38"/>
          </a:xfrm>
          <a:solidFill>
            <a:schemeClr val="bg1"/>
          </a:solidFill>
        </p:grpSpPr>
        <p:sp>
          <p:nvSpPr>
            <p:cNvPr id="459" name="Freeform 184"/>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close/>
                </a:path>
              </a:pathLst>
            </a:custGeom>
            <a:grpFill/>
            <a:ln w="9525">
              <a:solidFill>
                <a:schemeClr val="bg1">
                  <a:lumMod val="85000"/>
                </a:schemeClr>
              </a:solidFill>
              <a:round/>
              <a:headEnd/>
              <a:tailEnd/>
            </a:ln>
          </p:spPr>
          <p:txBody>
            <a:bodyPr/>
            <a:lstStyle/>
            <a:p>
              <a:endParaRPr lang="en-US" dirty="0">
                <a:solidFill>
                  <a:schemeClr val="bg1">
                    <a:lumMod val="50000"/>
                  </a:schemeClr>
                </a:solidFill>
              </a:endParaRPr>
            </a:p>
          </p:txBody>
        </p:sp>
        <p:sp>
          <p:nvSpPr>
            <p:cNvPr id="460" name="Freeform 185"/>
            <p:cNvSpPr>
              <a:spLocks/>
            </p:cNvSpPr>
            <p:nvPr/>
          </p:nvSpPr>
          <p:spPr bwMode="auto">
            <a:xfrm>
              <a:off x="3775" y="1707"/>
              <a:ext cx="66" cy="38"/>
            </a:xfrm>
            <a:custGeom>
              <a:avLst/>
              <a:gdLst>
                <a:gd name="T0" fmla="*/ 0 w 66"/>
                <a:gd name="T1" fmla="*/ 6 h 38"/>
                <a:gd name="T2" fmla="*/ 25 w 66"/>
                <a:gd name="T3" fmla="*/ 0 h 38"/>
                <a:gd name="T4" fmla="*/ 66 w 66"/>
                <a:gd name="T5" fmla="*/ 19 h 38"/>
                <a:gd name="T6" fmla="*/ 58 w 66"/>
                <a:gd name="T7" fmla="*/ 25 h 38"/>
                <a:gd name="T8" fmla="*/ 41 w 66"/>
                <a:gd name="T9" fmla="*/ 25 h 38"/>
                <a:gd name="T10" fmla="*/ 33 w 66"/>
                <a:gd name="T11" fmla="*/ 38 h 38"/>
                <a:gd name="T12" fmla="*/ 0 w 66"/>
                <a:gd name="T13" fmla="*/ 6 h 38"/>
                <a:gd name="T14" fmla="*/ 0 60000 65536"/>
                <a:gd name="T15" fmla="*/ 0 60000 65536"/>
                <a:gd name="T16" fmla="*/ 0 60000 65536"/>
                <a:gd name="T17" fmla="*/ 0 60000 65536"/>
                <a:gd name="T18" fmla="*/ 0 60000 65536"/>
                <a:gd name="T19" fmla="*/ 0 60000 65536"/>
                <a:gd name="T20" fmla="*/ 0 60000 65536"/>
                <a:gd name="T21" fmla="*/ 0 w 66"/>
                <a:gd name="T22" fmla="*/ 0 h 38"/>
                <a:gd name="T23" fmla="*/ 66 w 6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38">
                  <a:moveTo>
                    <a:pt x="0" y="6"/>
                  </a:moveTo>
                  <a:lnTo>
                    <a:pt x="25" y="0"/>
                  </a:lnTo>
                  <a:lnTo>
                    <a:pt x="66" y="19"/>
                  </a:lnTo>
                  <a:lnTo>
                    <a:pt x="58" y="25"/>
                  </a:lnTo>
                  <a:lnTo>
                    <a:pt x="41" y="25"/>
                  </a:lnTo>
                  <a:lnTo>
                    <a:pt x="33" y="38"/>
                  </a:lnTo>
                  <a:lnTo>
                    <a:pt x="0" y="6"/>
                  </a:lnTo>
                </a:path>
              </a:pathLst>
            </a:custGeom>
            <a:grpFill/>
            <a:ln w="12700">
              <a:solidFill>
                <a:schemeClr val="bg1">
                  <a:lumMod val="85000"/>
                </a:schemeClr>
              </a:solidFill>
              <a:prstDash val="solid"/>
              <a:round/>
              <a:headEnd/>
              <a:tailEnd/>
            </a:ln>
          </p:spPr>
          <p:txBody>
            <a:bodyPr/>
            <a:lstStyle/>
            <a:p>
              <a:endParaRPr lang="en-US" dirty="0">
                <a:solidFill>
                  <a:schemeClr val="bg1">
                    <a:lumMod val="50000"/>
                  </a:schemeClr>
                </a:solidFill>
              </a:endParaRPr>
            </a:p>
          </p:txBody>
        </p:sp>
      </p:grpSp>
      <p:sp>
        <p:nvSpPr>
          <p:cNvPr id="464" name="Rectangle 189"/>
          <p:cNvSpPr>
            <a:spLocks noChangeArrowheads="1"/>
          </p:cNvSpPr>
          <p:nvPr/>
        </p:nvSpPr>
        <p:spPr bwMode="auto">
          <a:xfrm>
            <a:off x="1474007" y="3076922"/>
            <a:ext cx="130733"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WA</a:t>
            </a:r>
            <a:endParaRPr lang="en-US" altLang="en-US" sz="2400" dirty="0">
              <a:solidFill>
                <a:schemeClr val="bg1">
                  <a:lumMod val="50000"/>
                </a:schemeClr>
              </a:solidFill>
            </a:endParaRPr>
          </a:p>
        </p:txBody>
      </p:sp>
      <p:sp>
        <p:nvSpPr>
          <p:cNvPr id="470" name="Rectangle 196"/>
          <p:cNvSpPr>
            <a:spLocks noChangeArrowheads="1"/>
          </p:cNvSpPr>
          <p:nvPr/>
        </p:nvSpPr>
        <p:spPr bwMode="auto">
          <a:xfrm>
            <a:off x="2397805" y="3699239"/>
            <a:ext cx="131022"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WY</a:t>
            </a:r>
            <a:endParaRPr lang="en-US" altLang="en-US" sz="2400" dirty="0">
              <a:solidFill>
                <a:schemeClr val="bg1">
                  <a:lumMod val="50000"/>
                </a:schemeClr>
              </a:solidFill>
            </a:endParaRPr>
          </a:p>
        </p:txBody>
      </p:sp>
      <p:sp>
        <p:nvSpPr>
          <p:cNvPr id="473" name="Rectangle 202"/>
          <p:cNvSpPr>
            <a:spLocks noChangeArrowheads="1"/>
          </p:cNvSpPr>
          <p:nvPr/>
        </p:nvSpPr>
        <p:spPr bwMode="auto">
          <a:xfrm>
            <a:off x="1916161" y="4585261"/>
            <a:ext cx="103568"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AZ</a:t>
            </a:r>
            <a:endParaRPr lang="en-US" altLang="en-US" sz="2400" dirty="0">
              <a:solidFill>
                <a:schemeClr val="bg1">
                  <a:lumMod val="50000"/>
                </a:schemeClr>
              </a:solidFill>
            </a:endParaRPr>
          </a:p>
        </p:txBody>
      </p:sp>
      <p:sp>
        <p:nvSpPr>
          <p:cNvPr id="475" name="Rectangle 205"/>
          <p:cNvSpPr>
            <a:spLocks noChangeArrowheads="1"/>
          </p:cNvSpPr>
          <p:nvPr/>
        </p:nvSpPr>
        <p:spPr bwMode="auto">
          <a:xfrm>
            <a:off x="3032616" y="3254382"/>
            <a:ext cx="118104"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ND</a:t>
            </a:r>
            <a:endParaRPr lang="en-US" altLang="en-US" sz="2400" dirty="0">
              <a:solidFill>
                <a:schemeClr val="bg1">
                  <a:lumMod val="50000"/>
                </a:schemeClr>
              </a:solidFill>
            </a:endParaRPr>
          </a:p>
        </p:txBody>
      </p:sp>
      <p:sp>
        <p:nvSpPr>
          <p:cNvPr id="477" name="Rectangle 208"/>
          <p:cNvSpPr>
            <a:spLocks noChangeArrowheads="1"/>
          </p:cNvSpPr>
          <p:nvPr/>
        </p:nvSpPr>
        <p:spPr bwMode="auto">
          <a:xfrm>
            <a:off x="3198700" y="4262233"/>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KS</a:t>
            </a:r>
            <a:endParaRPr lang="en-US" altLang="en-US" sz="2400" dirty="0">
              <a:solidFill>
                <a:schemeClr val="bg1">
                  <a:lumMod val="50000"/>
                </a:schemeClr>
              </a:solidFill>
            </a:endParaRPr>
          </a:p>
        </p:txBody>
      </p:sp>
      <p:sp>
        <p:nvSpPr>
          <p:cNvPr id="480" name="Rectangle 211"/>
          <p:cNvSpPr>
            <a:spLocks noChangeArrowheads="1"/>
          </p:cNvSpPr>
          <p:nvPr/>
        </p:nvSpPr>
        <p:spPr bwMode="auto">
          <a:xfrm>
            <a:off x="4979490" y="5323613"/>
            <a:ext cx="95077"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FL</a:t>
            </a:r>
            <a:endParaRPr lang="en-US" altLang="en-US" sz="2400" dirty="0">
              <a:solidFill>
                <a:schemeClr val="bg1">
                  <a:lumMod val="50000"/>
                </a:schemeClr>
              </a:solidFill>
            </a:endParaRPr>
          </a:p>
        </p:txBody>
      </p:sp>
      <p:sp>
        <p:nvSpPr>
          <p:cNvPr id="482" name="Rectangle 214"/>
          <p:cNvSpPr>
            <a:spLocks noChangeArrowheads="1"/>
          </p:cNvSpPr>
          <p:nvPr/>
        </p:nvSpPr>
        <p:spPr bwMode="auto">
          <a:xfrm>
            <a:off x="4315154" y="4744006"/>
            <a:ext cx="9965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AL</a:t>
            </a:r>
            <a:endParaRPr lang="en-US" altLang="en-US" sz="2400" dirty="0">
              <a:solidFill>
                <a:schemeClr val="bg1">
                  <a:lumMod val="50000"/>
                </a:schemeClr>
              </a:solidFill>
            </a:endParaRPr>
          </a:p>
        </p:txBody>
      </p:sp>
      <p:sp>
        <p:nvSpPr>
          <p:cNvPr id="483" name="Rectangle 215"/>
          <p:cNvSpPr>
            <a:spLocks noChangeArrowheads="1"/>
          </p:cNvSpPr>
          <p:nvPr/>
        </p:nvSpPr>
        <p:spPr bwMode="auto">
          <a:xfrm>
            <a:off x="4029120" y="4744006"/>
            <a:ext cx="121795"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MS</a:t>
            </a:r>
            <a:endParaRPr lang="en-US" altLang="en-US" sz="2400" dirty="0">
              <a:solidFill>
                <a:schemeClr val="bg1">
                  <a:lumMod val="50000"/>
                </a:schemeClr>
              </a:solidFill>
            </a:endParaRPr>
          </a:p>
        </p:txBody>
      </p:sp>
      <p:sp>
        <p:nvSpPr>
          <p:cNvPr id="484" name="Rectangle 216"/>
          <p:cNvSpPr>
            <a:spLocks noChangeArrowheads="1"/>
          </p:cNvSpPr>
          <p:nvPr/>
        </p:nvSpPr>
        <p:spPr bwMode="auto">
          <a:xfrm>
            <a:off x="3785530" y="4952592"/>
            <a:ext cx="9965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LA</a:t>
            </a:r>
            <a:endParaRPr lang="en-US" altLang="en-US" sz="2400" dirty="0">
              <a:solidFill>
                <a:schemeClr val="bg1">
                  <a:lumMod val="50000"/>
                </a:schemeClr>
              </a:solidFill>
            </a:endParaRPr>
          </a:p>
        </p:txBody>
      </p:sp>
      <p:sp>
        <p:nvSpPr>
          <p:cNvPr id="485" name="Rectangle 217"/>
          <p:cNvSpPr>
            <a:spLocks noChangeArrowheads="1"/>
          </p:cNvSpPr>
          <p:nvPr/>
        </p:nvSpPr>
        <p:spPr bwMode="auto">
          <a:xfrm>
            <a:off x="3759695" y="4629562"/>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AR</a:t>
            </a:r>
            <a:endParaRPr lang="en-US" altLang="en-US" sz="2400" dirty="0">
              <a:solidFill>
                <a:schemeClr val="bg1">
                  <a:lumMod val="50000"/>
                </a:schemeClr>
              </a:solidFill>
            </a:endParaRPr>
          </a:p>
        </p:txBody>
      </p:sp>
      <p:sp>
        <p:nvSpPr>
          <p:cNvPr id="488" name="Rectangle 221"/>
          <p:cNvSpPr>
            <a:spLocks noChangeArrowheads="1"/>
          </p:cNvSpPr>
          <p:nvPr/>
        </p:nvSpPr>
        <p:spPr bwMode="auto">
          <a:xfrm>
            <a:off x="3505032" y="3381747"/>
            <a:ext cx="127337"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MN</a:t>
            </a:r>
            <a:endParaRPr lang="en-US" altLang="en-US" sz="2400" dirty="0">
              <a:solidFill>
                <a:schemeClr val="bg1">
                  <a:lumMod val="50000"/>
                </a:schemeClr>
              </a:solidFill>
            </a:endParaRPr>
          </a:p>
        </p:txBody>
      </p:sp>
      <p:sp>
        <p:nvSpPr>
          <p:cNvPr id="491" name="Rectangle 224"/>
          <p:cNvSpPr>
            <a:spLocks noChangeArrowheads="1"/>
          </p:cNvSpPr>
          <p:nvPr/>
        </p:nvSpPr>
        <p:spPr bwMode="auto">
          <a:xfrm>
            <a:off x="4900139" y="4585261"/>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SC</a:t>
            </a:r>
            <a:endParaRPr lang="en-US" altLang="en-US" sz="2400" dirty="0">
              <a:solidFill>
                <a:schemeClr val="bg1">
                  <a:lumMod val="50000"/>
                </a:schemeClr>
              </a:solidFill>
            </a:endParaRPr>
          </a:p>
        </p:txBody>
      </p:sp>
      <p:sp>
        <p:nvSpPr>
          <p:cNvPr id="492" name="Rectangle 225"/>
          <p:cNvSpPr>
            <a:spLocks noChangeArrowheads="1"/>
          </p:cNvSpPr>
          <p:nvPr/>
        </p:nvSpPr>
        <p:spPr bwMode="auto">
          <a:xfrm>
            <a:off x="5021934" y="4389598"/>
            <a:ext cx="118847"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NC</a:t>
            </a:r>
            <a:endParaRPr lang="en-US" altLang="en-US" sz="2400" dirty="0">
              <a:solidFill>
                <a:schemeClr val="bg1">
                  <a:lumMod val="50000"/>
                </a:schemeClr>
              </a:solidFill>
            </a:endParaRPr>
          </a:p>
        </p:txBody>
      </p:sp>
      <p:sp>
        <p:nvSpPr>
          <p:cNvPr id="495" name="Rectangle 229"/>
          <p:cNvSpPr>
            <a:spLocks noChangeArrowheads="1"/>
          </p:cNvSpPr>
          <p:nvPr/>
        </p:nvSpPr>
        <p:spPr bwMode="white">
          <a:xfrm>
            <a:off x="4734055" y="4099794"/>
            <a:ext cx="12343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WV</a:t>
            </a:r>
            <a:endParaRPr lang="en-US" altLang="en-US" sz="2400" dirty="0">
              <a:solidFill>
                <a:schemeClr val="bg1"/>
              </a:solidFill>
            </a:endParaRPr>
          </a:p>
        </p:txBody>
      </p:sp>
      <p:sp>
        <p:nvSpPr>
          <p:cNvPr id="498" name="Rectangle 232"/>
          <p:cNvSpPr>
            <a:spLocks noChangeArrowheads="1"/>
          </p:cNvSpPr>
          <p:nvPr/>
        </p:nvSpPr>
        <p:spPr bwMode="auto">
          <a:xfrm>
            <a:off x="4359444" y="3653092"/>
            <a:ext cx="89985"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MI</a:t>
            </a:r>
            <a:endParaRPr lang="en-US" altLang="en-US" sz="2400" dirty="0">
              <a:solidFill>
                <a:schemeClr val="bg1">
                  <a:lumMod val="50000"/>
                </a:schemeClr>
              </a:solidFill>
            </a:endParaRPr>
          </a:p>
        </p:txBody>
      </p:sp>
      <p:sp>
        <p:nvSpPr>
          <p:cNvPr id="501" name="Rectangle 238"/>
          <p:cNvSpPr>
            <a:spLocks noChangeArrowheads="1"/>
          </p:cNvSpPr>
          <p:nvPr/>
        </p:nvSpPr>
        <p:spPr bwMode="auto">
          <a:xfrm>
            <a:off x="5274752" y="3815529"/>
            <a:ext cx="9965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NJ</a:t>
            </a:r>
            <a:endParaRPr lang="en-US" altLang="en-US" sz="2400" dirty="0">
              <a:solidFill>
                <a:schemeClr val="bg1">
                  <a:lumMod val="50000"/>
                </a:schemeClr>
              </a:solidFill>
            </a:endParaRPr>
          </a:p>
        </p:txBody>
      </p:sp>
      <p:sp>
        <p:nvSpPr>
          <p:cNvPr id="502" name="Rectangle 240"/>
          <p:cNvSpPr>
            <a:spLocks noChangeArrowheads="1"/>
          </p:cNvSpPr>
          <p:nvPr/>
        </p:nvSpPr>
        <p:spPr bwMode="auto">
          <a:xfrm>
            <a:off x="5066224" y="3933665"/>
            <a:ext cx="120226"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MD</a:t>
            </a:r>
            <a:endParaRPr lang="en-US" altLang="en-US" sz="2400" dirty="0">
              <a:solidFill>
                <a:schemeClr val="bg1"/>
              </a:solidFill>
            </a:endParaRPr>
          </a:p>
        </p:txBody>
      </p:sp>
      <p:sp>
        <p:nvSpPr>
          <p:cNvPr id="503" name="Rectangle 242"/>
          <p:cNvSpPr>
            <a:spLocks noChangeArrowheads="1"/>
          </p:cNvSpPr>
          <p:nvPr/>
        </p:nvSpPr>
        <p:spPr bwMode="auto">
          <a:xfrm>
            <a:off x="5121585" y="3443881"/>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NY</a:t>
            </a:r>
            <a:endParaRPr lang="en-US" altLang="en-US" sz="2400" dirty="0">
              <a:solidFill>
                <a:schemeClr val="bg1">
                  <a:lumMod val="50000"/>
                </a:schemeClr>
              </a:solidFill>
            </a:endParaRPr>
          </a:p>
        </p:txBody>
      </p:sp>
      <p:sp>
        <p:nvSpPr>
          <p:cNvPr id="504" name="Rectangle 244"/>
          <p:cNvSpPr>
            <a:spLocks noChangeArrowheads="1"/>
          </p:cNvSpPr>
          <p:nvPr/>
        </p:nvSpPr>
        <p:spPr bwMode="auto">
          <a:xfrm>
            <a:off x="5276597" y="3254382"/>
            <a:ext cx="103341"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VT</a:t>
            </a:r>
            <a:endParaRPr lang="en-US" altLang="en-US" sz="2400" dirty="0">
              <a:solidFill>
                <a:schemeClr val="bg1">
                  <a:lumMod val="50000"/>
                </a:schemeClr>
              </a:solidFill>
            </a:endParaRPr>
          </a:p>
        </p:txBody>
      </p:sp>
      <p:sp>
        <p:nvSpPr>
          <p:cNvPr id="505" name="Rectangle 246"/>
          <p:cNvSpPr>
            <a:spLocks noChangeArrowheads="1"/>
          </p:cNvSpPr>
          <p:nvPr/>
        </p:nvSpPr>
        <p:spPr bwMode="auto">
          <a:xfrm>
            <a:off x="5475897" y="3162088"/>
            <a:ext cx="115416"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ME</a:t>
            </a:r>
            <a:endParaRPr lang="en-US" altLang="en-US" sz="2400" dirty="0">
              <a:solidFill>
                <a:schemeClr val="bg1"/>
              </a:solidFill>
            </a:endParaRPr>
          </a:p>
        </p:txBody>
      </p:sp>
      <p:sp>
        <p:nvSpPr>
          <p:cNvPr id="506" name="Rectangle 248"/>
          <p:cNvSpPr>
            <a:spLocks noChangeArrowheads="1"/>
          </p:cNvSpPr>
          <p:nvPr/>
        </p:nvSpPr>
        <p:spPr bwMode="auto">
          <a:xfrm>
            <a:off x="5389165" y="3378056"/>
            <a:ext cx="112210"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NH</a:t>
            </a:r>
            <a:endParaRPr lang="en-US" altLang="en-US" sz="2400" dirty="0">
              <a:solidFill>
                <a:schemeClr val="bg1"/>
              </a:solidFill>
            </a:endParaRPr>
          </a:p>
        </p:txBody>
      </p:sp>
      <p:sp>
        <p:nvSpPr>
          <p:cNvPr id="507" name="Rectangle 250"/>
          <p:cNvSpPr>
            <a:spLocks noChangeArrowheads="1"/>
          </p:cNvSpPr>
          <p:nvPr/>
        </p:nvSpPr>
        <p:spPr bwMode="auto">
          <a:xfrm>
            <a:off x="5354103" y="3494346"/>
            <a:ext cx="121795"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MA</a:t>
            </a:r>
            <a:endParaRPr lang="en-US" altLang="en-US" sz="2400" dirty="0">
              <a:solidFill>
                <a:schemeClr val="bg1">
                  <a:lumMod val="50000"/>
                </a:schemeClr>
              </a:solidFill>
            </a:endParaRPr>
          </a:p>
        </p:txBody>
      </p:sp>
      <p:sp>
        <p:nvSpPr>
          <p:cNvPr id="508" name="Rectangle 252"/>
          <p:cNvSpPr>
            <a:spLocks noChangeArrowheads="1"/>
          </p:cNvSpPr>
          <p:nvPr/>
        </p:nvSpPr>
        <p:spPr bwMode="auto">
          <a:xfrm>
            <a:off x="5475897" y="3773074"/>
            <a:ext cx="108660"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CT</a:t>
            </a:r>
            <a:endParaRPr lang="en-US" altLang="en-US" sz="2400" dirty="0">
              <a:solidFill>
                <a:schemeClr val="bg1">
                  <a:lumMod val="50000"/>
                </a:schemeClr>
              </a:solidFill>
            </a:endParaRPr>
          </a:p>
        </p:txBody>
      </p:sp>
      <p:sp>
        <p:nvSpPr>
          <p:cNvPr id="509" name="Rectangle 254"/>
          <p:cNvSpPr>
            <a:spLocks noChangeArrowheads="1"/>
          </p:cNvSpPr>
          <p:nvPr/>
        </p:nvSpPr>
        <p:spPr bwMode="auto">
          <a:xfrm>
            <a:off x="5606920" y="3577411"/>
            <a:ext cx="81495"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RI</a:t>
            </a:r>
            <a:endParaRPr lang="en-US" altLang="en-US" sz="2400" dirty="0">
              <a:solidFill>
                <a:schemeClr val="bg1">
                  <a:lumMod val="50000"/>
                </a:schemeClr>
              </a:solidFill>
            </a:endParaRPr>
          </a:p>
        </p:txBody>
      </p:sp>
      <p:sp>
        <p:nvSpPr>
          <p:cNvPr id="510" name="Rectangle 256"/>
          <p:cNvSpPr>
            <a:spLocks noChangeArrowheads="1"/>
          </p:cNvSpPr>
          <p:nvPr/>
        </p:nvSpPr>
        <p:spPr bwMode="auto">
          <a:xfrm>
            <a:off x="5518341" y="3904132"/>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DE</a:t>
            </a:r>
            <a:endParaRPr lang="en-US" altLang="en-US" sz="2400" dirty="0">
              <a:solidFill>
                <a:schemeClr val="bg1">
                  <a:lumMod val="50000"/>
                </a:schemeClr>
              </a:solidFill>
            </a:endParaRPr>
          </a:p>
        </p:txBody>
      </p:sp>
      <p:sp>
        <p:nvSpPr>
          <p:cNvPr id="511" name="Rectangle 258"/>
          <p:cNvSpPr>
            <a:spLocks noChangeArrowheads="1"/>
          </p:cNvSpPr>
          <p:nvPr/>
        </p:nvSpPr>
        <p:spPr bwMode="auto">
          <a:xfrm>
            <a:off x="5518341" y="4022268"/>
            <a:ext cx="118104" cy="97831"/>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DC</a:t>
            </a:r>
            <a:endParaRPr lang="en-US" altLang="en-US" sz="2400" dirty="0">
              <a:solidFill>
                <a:schemeClr val="bg1">
                  <a:lumMod val="50000"/>
                </a:schemeClr>
              </a:solidFill>
            </a:endParaRPr>
          </a:p>
        </p:txBody>
      </p:sp>
      <p:sp>
        <p:nvSpPr>
          <p:cNvPr id="512" name="Line 259"/>
          <p:cNvSpPr>
            <a:spLocks noChangeShapeType="1"/>
          </p:cNvSpPr>
          <p:nvPr/>
        </p:nvSpPr>
        <p:spPr bwMode="auto">
          <a:xfrm>
            <a:off x="5529414" y="3581103"/>
            <a:ext cx="68279" cy="29534"/>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513" name="Line 260"/>
          <p:cNvSpPr>
            <a:spLocks noChangeShapeType="1"/>
          </p:cNvSpPr>
          <p:nvPr/>
        </p:nvSpPr>
        <p:spPr bwMode="auto">
          <a:xfrm>
            <a:off x="5409464" y="3623558"/>
            <a:ext cx="66434" cy="149517"/>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514" name="Line 261"/>
          <p:cNvSpPr>
            <a:spLocks noChangeShapeType="1"/>
          </p:cNvSpPr>
          <p:nvPr/>
        </p:nvSpPr>
        <p:spPr bwMode="auto">
          <a:xfrm>
            <a:off x="5274752" y="3979812"/>
            <a:ext cx="201147" cy="1846"/>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515" name="Line 262"/>
          <p:cNvSpPr>
            <a:spLocks noChangeShapeType="1"/>
          </p:cNvSpPr>
          <p:nvPr/>
        </p:nvSpPr>
        <p:spPr bwMode="auto">
          <a:xfrm>
            <a:off x="5110513" y="4066569"/>
            <a:ext cx="365385" cy="3692"/>
          </a:xfrm>
          <a:prstGeom prst="line">
            <a:avLst/>
          </a:prstGeom>
          <a:noFill/>
          <a:ln w="12700">
            <a:solidFill>
              <a:schemeClr val="bg1">
                <a:lumMod val="85000"/>
              </a:schemeClr>
            </a:solidFill>
            <a:round/>
            <a:headEnd/>
            <a:tailEnd/>
          </a:ln>
        </p:spPr>
        <p:txBody>
          <a:bodyPr/>
          <a:lstStyle/>
          <a:p>
            <a:endParaRPr lang="en-US" dirty="0">
              <a:solidFill>
                <a:schemeClr val="bg1">
                  <a:lumMod val="50000"/>
                </a:schemeClr>
              </a:solidFill>
            </a:endParaRPr>
          </a:p>
        </p:txBody>
      </p:sp>
      <p:sp>
        <p:nvSpPr>
          <p:cNvPr id="516" name="Freeform 263"/>
          <p:cNvSpPr>
            <a:spLocks/>
          </p:cNvSpPr>
          <p:nvPr/>
        </p:nvSpPr>
        <p:spPr bwMode="auto">
          <a:xfrm>
            <a:off x="5398392" y="5591265"/>
            <a:ext cx="284188" cy="110753"/>
          </a:xfrm>
          <a:custGeom>
            <a:avLst/>
            <a:gdLst>
              <a:gd name="T0" fmla="*/ 760 w 3418"/>
              <a:gd name="T1" fmla="*/ 104 h 1367"/>
              <a:gd name="T2" fmla="*/ 1248 w 3418"/>
              <a:gd name="T3" fmla="*/ 76 h 1367"/>
              <a:gd name="T4" fmla="*/ 1882 w 3418"/>
              <a:gd name="T5" fmla="*/ 159 h 1367"/>
              <a:gd name="T6" fmla="*/ 2212 w 3418"/>
              <a:gd name="T7" fmla="*/ 174 h 1367"/>
              <a:gd name="T8" fmla="*/ 2385 w 3418"/>
              <a:gd name="T9" fmla="*/ 285 h 1367"/>
              <a:gd name="T10" fmla="*/ 2433 w 3418"/>
              <a:gd name="T11" fmla="*/ 362 h 1367"/>
              <a:gd name="T12" fmla="*/ 2474 w 3418"/>
              <a:gd name="T13" fmla="*/ 341 h 1367"/>
              <a:gd name="T14" fmla="*/ 2440 w 3418"/>
              <a:gd name="T15" fmla="*/ 305 h 1367"/>
              <a:gd name="T16" fmla="*/ 2398 w 3418"/>
              <a:gd name="T17" fmla="*/ 264 h 1367"/>
              <a:gd name="T18" fmla="*/ 2371 w 3418"/>
              <a:gd name="T19" fmla="*/ 215 h 1367"/>
              <a:gd name="T20" fmla="*/ 2426 w 3418"/>
              <a:gd name="T21" fmla="*/ 209 h 1367"/>
              <a:gd name="T22" fmla="*/ 2481 w 3418"/>
              <a:gd name="T23" fmla="*/ 237 h 1367"/>
              <a:gd name="T24" fmla="*/ 2535 w 3418"/>
              <a:gd name="T25" fmla="*/ 237 h 1367"/>
              <a:gd name="T26" fmla="*/ 2592 w 3418"/>
              <a:gd name="T27" fmla="*/ 222 h 1367"/>
              <a:gd name="T28" fmla="*/ 2647 w 3418"/>
              <a:gd name="T29" fmla="*/ 209 h 1367"/>
              <a:gd name="T30" fmla="*/ 2682 w 3418"/>
              <a:gd name="T31" fmla="*/ 250 h 1367"/>
              <a:gd name="T32" fmla="*/ 2730 w 3418"/>
              <a:gd name="T33" fmla="*/ 264 h 1367"/>
              <a:gd name="T34" fmla="*/ 2784 w 3418"/>
              <a:gd name="T35" fmla="*/ 264 h 1367"/>
              <a:gd name="T36" fmla="*/ 2839 w 3418"/>
              <a:gd name="T37" fmla="*/ 292 h 1367"/>
              <a:gd name="T38" fmla="*/ 2895 w 3418"/>
              <a:gd name="T39" fmla="*/ 305 h 1367"/>
              <a:gd name="T40" fmla="*/ 2950 w 3418"/>
              <a:gd name="T41" fmla="*/ 320 h 1367"/>
              <a:gd name="T42" fmla="*/ 3005 w 3418"/>
              <a:gd name="T43" fmla="*/ 333 h 1367"/>
              <a:gd name="T44" fmla="*/ 3060 w 3418"/>
              <a:gd name="T45" fmla="*/ 349 h 1367"/>
              <a:gd name="T46" fmla="*/ 3115 w 3418"/>
              <a:gd name="T47" fmla="*/ 362 h 1367"/>
              <a:gd name="T48" fmla="*/ 3170 w 3418"/>
              <a:gd name="T49" fmla="*/ 376 h 1367"/>
              <a:gd name="T50" fmla="*/ 3226 w 3418"/>
              <a:gd name="T51" fmla="*/ 391 h 1367"/>
              <a:gd name="T52" fmla="*/ 3281 w 3418"/>
              <a:gd name="T53" fmla="*/ 397 h 1367"/>
              <a:gd name="T54" fmla="*/ 3335 w 3418"/>
              <a:gd name="T55" fmla="*/ 397 h 1367"/>
              <a:gd name="T56" fmla="*/ 3390 w 3418"/>
              <a:gd name="T57" fmla="*/ 404 h 1367"/>
              <a:gd name="T58" fmla="*/ 3418 w 3418"/>
              <a:gd name="T59" fmla="*/ 452 h 1367"/>
              <a:gd name="T60" fmla="*/ 3383 w 3418"/>
              <a:gd name="T61" fmla="*/ 509 h 1367"/>
              <a:gd name="T62" fmla="*/ 3377 w 3418"/>
              <a:gd name="T63" fmla="*/ 564 h 1367"/>
              <a:gd name="T64" fmla="*/ 3377 w 3418"/>
              <a:gd name="T65" fmla="*/ 620 h 1367"/>
              <a:gd name="T66" fmla="*/ 3397 w 3418"/>
              <a:gd name="T67" fmla="*/ 675 h 1367"/>
              <a:gd name="T68" fmla="*/ 3335 w 3418"/>
              <a:gd name="T69" fmla="*/ 727 h 1367"/>
              <a:gd name="T70" fmla="*/ 3317 w 3418"/>
              <a:gd name="T71" fmla="*/ 828 h 1367"/>
              <a:gd name="T72" fmla="*/ 3071 w 3418"/>
              <a:gd name="T73" fmla="*/ 976 h 1367"/>
              <a:gd name="T74" fmla="*/ 2989 w 3418"/>
              <a:gd name="T75" fmla="*/ 1119 h 1367"/>
              <a:gd name="T76" fmla="*/ 2852 w 3418"/>
              <a:gd name="T77" fmla="*/ 1191 h 1367"/>
              <a:gd name="T78" fmla="*/ 2688 w 3418"/>
              <a:gd name="T79" fmla="*/ 1265 h 1367"/>
              <a:gd name="T80" fmla="*/ 2385 w 3418"/>
              <a:gd name="T81" fmla="*/ 1309 h 1367"/>
              <a:gd name="T82" fmla="*/ 2159 w 3418"/>
              <a:gd name="T83" fmla="*/ 1367 h 1367"/>
              <a:gd name="T84" fmla="*/ 1969 w 3418"/>
              <a:gd name="T85" fmla="*/ 1355 h 1367"/>
              <a:gd name="T86" fmla="*/ 1758 w 3418"/>
              <a:gd name="T87" fmla="*/ 1309 h 1367"/>
              <a:gd name="T88" fmla="*/ 1628 w 3418"/>
              <a:gd name="T89" fmla="*/ 1298 h 1367"/>
              <a:gd name="T90" fmla="*/ 1531 w 3418"/>
              <a:gd name="T91" fmla="*/ 1226 h 1367"/>
              <a:gd name="T92" fmla="*/ 1393 w 3418"/>
              <a:gd name="T93" fmla="*/ 1267 h 1367"/>
              <a:gd name="T94" fmla="*/ 1058 w 3418"/>
              <a:gd name="T95" fmla="*/ 1254 h 1367"/>
              <a:gd name="T96" fmla="*/ 896 w 3418"/>
              <a:gd name="T97" fmla="*/ 1217 h 1367"/>
              <a:gd name="T98" fmla="*/ 690 w 3418"/>
              <a:gd name="T99" fmla="*/ 1298 h 1367"/>
              <a:gd name="T100" fmla="*/ 521 w 3418"/>
              <a:gd name="T101" fmla="*/ 1289 h 1367"/>
              <a:gd name="T102" fmla="*/ 305 w 3418"/>
              <a:gd name="T103" fmla="*/ 1254 h 1367"/>
              <a:gd name="T104" fmla="*/ 52 w 3418"/>
              <a:gd name="T105" fmla="*/ 1254 h 1367"/>
              <a:gd name="T106" fmla="*/ 123 w 3418"/>
              <a:gd name="T107" fmla="*/ 1145 h 1367"/>
              <a:gd name="T108" fmla="*/ 110 w 3418"/>
              <a:gd name="T109" fmla="*/ 995 h 1367"/>
              <a:gd name="T110" fmla="*/ 170 w 3418"/>
              <a:gd name="T111" fmla="*/ 724 h 1367"/>
              <a:gd name="T112" fmla="*/ 123 w 3418"/>
              <a:gd name="T113" fmla="*/ 506 h 1367"/>
              <a:gd name="T114" fmla="*/ 15 w 3418"/>
              <a:gd name="T115" fmla="*/ 423 h 1367"/>
              <a:gd name="T116" fmla="*/ 55 w 3418"/>
              <a:gd name="T117" fmla="*/ 280 h 1367"/>
              <a:gd name="T118" fmla="*/ 181 w 3418"/>
              <a:gd name="T119" fmla="*/ 250 h 13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18"/>
              <a:gd name="T181" fmla="*/ 0 h 1367"/>
              <a:gd name="T182" fmla="*/ 3418 w 3418"/>
              <a:gd name="T183" fmla="*/ 1367 h 136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18" h="1367">
                <a:moveTo>
                  <a:pt x="229" y="0"/>
                </a:moveTo>
                <a:lnTo>
                  <a:pt x="519" y="21"/>
                </a:lnTo>
                <a:lnTo>
                  <a:pt x="656" y="83"/>
                </a:lnTo>
                <a:lnTo>
                  <a:pt x="760" y="104"/>
                </a:lnTo>
                <a:lnTo>
                  <a:pt x="912" y="41"/>
                </a:lnTo>
                <a:lnTo>
                  <a:pt x="1056" y="97"/>
                </a:lnTo>
                <a:lnTo>
                  <a:pt x="1146" y="97"/>
                </a:lnTo>
                <a:lnTo>
                  <a:pt x="1248" y="76"/>
                </a:lnTo>
                <a:lnTo>
                  <a:pt x="1359" y="104"/>
                </a:lnTo>
                <a:lnTo>
                  <a:pt x="1628" y="132"/>
                </a:lnTo>
                <a:lnTo>
                  <a:pt x="1745" y="104"/>
                </a:lnTo>
                <a:lnTo>
                  <a:pt x="1882" y="159"/>
                </a:lnTo>
                <a:lnTo>
                  <a:pt x="2013" y="215"/>
                </a:lnTo>
                <a:lnTo>
                  <a:pt x="2055" y="222"/>
                </a:lnTo>
                <a:lnTo>
                  <a:pt x="2185" y="202"/>
                </a:lnTo>
                <a:lnTo>
                  <a:pt x="2212" y="174"/>
                </a:lnTo>
                <a:lnTo>
                  <a:pt x="2261" y="270"/>
                </a:lnTo>
                <a:lnTo>
                  <a:pt x="2323" y="257"/>
                </a:lnTo>
                <a:lnTo>
                  <a:pt x="2350" y="285"/>
                </a:lnTo>
                <a:lnTo>
                  <a:pt x="2385" y="285"/>
                </a:lnTo>
                <a:lnTo>
                  <a:pt x="2405" y="320"/>
                </a:lnTo>
                <a:lnTo>
                  <a:pt x="2405" y="341"/>
                </a:lnTo>
                <a:lnTo>
                  <a:pt x="2419" y="349"/>
                </a:lnTo>
                <a:lnTo>
                  <a:pt x="2433" y="362"/>
                </a:lnTo>
                <a:lnTo>
                  <a:pt x="2446" y="362"/>
                </a:lnTo>
                <a:lnTo>
                  <a:pt x="2460" y="362"/>
                </a:lnTo>
                <a:lnTo>
                  <a:pt x="2474" y="356"/>
                </a:lnTo>
                <a:lnTo>
                  <a:pt x="2474" y="341"/>
                </a:lnTo>
                <a:lnTo>
                  <a:pt x="2474" y="327"/>
                </a:lnTo>
                <a:lnTo>
                  <a:pt x="2467" y="313"/>
                </a:lnTo>
                <a:lnTo>
                  <a:pt x="2453" y="313"/>
                </a:lnTo>
                <a:lnTo>
                  <a:pt x="2440" y="305"/>
                </a:lnTo>
                <a:lnTo>
                  <a:pt x="2426" y="299"/>
                </a:lnTo>
                <a:lnTo>
                  <a:pt x="2419" y="285"/>
                </a:lnTo>
                <a:lnTo>
                  <a:pt x="2405" y="278"/>
                </a:lnTo>
                <a:lnTo>
                  <a:pt x="2398" y="264"/>
                </a:lnTo>
                <a:lnTo>
                  <a:pt x="2391" y="250"/>
                </a:lnTo>
                <a:lnTo>
                  <a:pt x="2385" y="237"/>
                </a:lnTo>
                <a:lnTo>
                  <a:pt x="2371" y="229"/>
                </a:lnTo>
                <a:lnTo>
                  <a:pt x="2371" y="215"/>
                </a:lnTo>
                <a:lnTo>
                  <a:pt x="2385" y="202"/>
                </a:lnTo>
                <a:lnTo>
                  <a:pt x="2398" y="202"/>
                </a:lnTo>
                <a:lnTo>
                  <a:pt x="2412" y="202"/>
                </a:lnTo>
                <a:lnTo>
                  <a:pt x="2426" y="209"/>
                </a:lnTo>
                <a:lnTo>
                  <a:pt x="2440" y="215"/>
                </a:lnTo>
                <a:lnTo>
                  <a:pt x="2453" y="222"/>
                </a:lnTo>
                <a:lnTo>
                  <a:pt x="2467" y="229"/>
                </a:lnTo>
                <a:lnTo>
                  <a:pt x="2481" y="237"/>
                </a:lnTo>
                <a:lnTo>
                  <a:pt x="2495" y="237"/>
                </a:lnTo>
                <a:lnTo>
                  <a:pt x="2508" y="237"/>
                </a:lnTo>
                <a:lnTo>
                  <a:pt x="2522" y="237"/>
                </a:lnTo>
                <a:lnTo>
                  <a:pt x="2535" y="237"/>
                </a:lnTo>
                <a:lnTo>
                  <a:pt x="2550" y="237"/>
                </a:lnTo>
                <a:lnTo>
                  <a:pt x="2564" y="229"/>
                </a:lnTo>
                <a:lnTo>
                  <a:pt x="2578" y="229"/>
                </a:lnTo>
                <a:lnTo>
                  <a:pt x="2592" y="222"/>
                </a:lnTo>
                <a:lnTo>
                  <a:pt x="2606" y="215"/>
                </a:lnTo>
                <a:lnTo>
                  <a:pt x="2620" y="209"/>
                </a:lnTo>
                <a:lnTo>
                  <a:pt x="2633" y="209"/>
                </a:lnTo>
                <a:lnTo>
                  <a:pt x="2647" y="209"/>
                </a:lnTo>
                <a:lnTo>
                  <a:pt x="2660" y="209"/>
                </a:lnTo>
                <a:lnTo>
                  <a:pt x="2668" y="222"/>
                </a:lnTo>
                <a:lnTo>
                  <a:pt x="2675" y="237"/>
                </a:lnTo>
                <a:lnTo>
                  <a:pt x="2682" y="250"/>
                </a:lnTo>
                <a:lnTo>
                  <a:pt x="2688" y="264"/>
                </a:lnTo>
                <a:lnTo>
                  <a:pt x="2702" y="264"/>
                </a:lnTo>
                <a:lnTo>
                  <a:pt x="2716" y="264"/>
                </a:lnTo>
                <a:lnTo>
                  <a:pt x="2730" y="264"/>
                </a:lnTo>
                <a:lnTo>
                  <a:pt x="2744" y="264"/>
                </a:lnTo>
                <a:lnTo>
                  <a:pt x="2757" y="264"/>
                </a:lnTo>
                <a:lnTo>
                  <a:pt x="2771" y="264"/>
                </a:lnTo>
                <a:lnTo>
                  <a:pt x="2784" y="264"/>
                </a:lnTo>
                <a:lnTo>
                  <a:pt x="2799" y="278"/>
                </a:lnTo>
                <a:lnTo>
                  <a:pt x="2812" y="285"/>
                </a:lnTo>
                <a:lnTo>
                  <a:pt x="2826" y="292"/>
                </a:lnTo>
                <a:lnTo>
                  <a:pt x="2839" y="292"/>
                </a:lnTo>
                <a:lnTo>
                  <a:pt x="2854" y="292"/>
                </a:lnTo>
                <a:lnTo>
                  <a:pt x="2867" y="299"/>
                </a:lnTo>
                <a:lnTo>
                  <a:pt x="2881" y="299"/>
                </a:lnTo>
                <a:lnTo>
                  <a:pt x="2895" y="305"/>
                </a:lnTo>
                <a:lnTo>
                  <a:pt x="2909" y="313"/>
                </a:lnTo>
                <a:lnTo>
                  <a:pt x="2923" y="320"/>
                </a:lnTo>
                <a:lnTo>
                  <a:pt x="2936" y="320"/>
                </a:lnTo>
                <a:lnTo>
                  <a:pt x="2950" y="320"/>
                </a:lnTo>
                <a:lnTo>
                  <a:pt x="2963" y="320"/>
                </a:lnTo>
                <a:lnTo>
                  <a:pt x="2978" y="327"/>
                </a:lnTo>
                <a:lnTo>
                  <a:pt x="2991" y="333"/>
                </a:lnTo>
                <a:lnTo>
                  <a:pt x="3005" y="333"/>
                </a:lnTo>
                <a:lnTo>
                  <a:pt x="3018" y="333"/>
                </a:lnTo>
                <a:lnTo>
                  <a:pt x="3033" y="341"/>
                </a:lnTo>
                <a:lnTo>
                  <a:pt x="3047" y="341"/>
                </a:lnTo>
                <a:lnTo>
                  <a:pt x="3060" y="349"/>
                </a:lnTo>
                <a:lnTo>
                  <a:pt x="3074" y="349"/>
                </a:lnTo>
                <a:lnTo>
                  <a:pt x="3087" y="356"/>
                </a:lnTo>
                <a:lnTo>
                  <a:pt x="3102" y="356"/>
                </a:lnTo>
                <a:lnTo>
                  <a:pt x="3115" y="362"/>
                </a:lnTo>
                <a:lnTo>
                  <a:pt x="3129" y="369"/>
                </a:lnTo>
                <a:lnTo>
                  <a:pt x="3142" y="376"/>
                </a:lnTo>
                <a:lnTo>
                  <a:pt x="3157" y="376"/>
                </a:lnTo>
                <a:lnTo>
                  <a:pt x="3170" y="376"/>
                </a:lnTo>
                <a:lnTo>
                  <a:pt x="3184" y="383"/>
                </a:lnTo>
                <a:lnTo>
                  <a:pt x="3198" y="383"/>
                </a:lnTo>
                <a:lnTo>
                  <a:pt x="3211" y="383"/>
                </a:lnTo>
                <a:lnTo>
                  <a:pt x="3226" y="391"/>
                </a:lnTo>
                <a:lnTo>
                  <a:pt x="3239" y="391"/>
                </a:lnTo>
                <a:lnTo>
                  <a:pt x="3253" y="391"/>
                </a:lnTo>
                <a:lnTo>
                  <a:pt x="3266" y="397"/>
                </a:lnTo>
                <a:lnTo>
                  <a:pt x="3281" y="397"/>
                </a:lnTo>
                <a:lnTo>
                  <a:pt x="3294" y="397"/>
                </a:lnTo>
                <a:lnTo>
                  <a:pt x="3308" y="397"/>
                </a:lnTo>
                <a:lnTo>
                  <a:pt x="3321" y="397"/>
                </a:lnTo>
                <a:lnTo>
                  <a:pt x="3335" y="397"/>
                </a:lnTo>
                <a:lnTo>
                  <a:pt x="3349" y="397"/>
                </a:lnTo>
                <a:lnTo>
                  <a:pt x="3363" y="397"/>
                </a:lnTo>
                <a:lnTo>
                  <a:pt x="3377" y="397"/>
                </a:lnTo>
                <a:lnTo>
                  <a:pt x="3390" y="404"/>
                </a:lnTo>
                <a:lnTo>
                  <a:pt x="3405" y="411"/>
                </a:lnTo>
                <a:lnTo>
                  <a:pt x="3418" y="425"/>
                </a:lnTo>
                <a:lnTo>
                  <a:pt x="3418" y="439"/>
                </a:lnTo>
                <a:lnTo>
                  <a:pt x="3418" y="452"/>
                </a:lnTo>
                <a:lnTo>
                  <a:pt x="3411" y="467"/>
                </a:lnTo>
                <a:lnTo>
                  <a:pt x="3405" y="480"/>
                </a:lnTo>
                <a:lnTo>
                  <a:pt x="3397" y="494"/>
                </a:lnTo>
                <a:lnTo>
                  <a:pt x="3383" y="509"/>
                </a:lnTo>
                <a:lnTo>
                  <a:pt x="3383" y="522"/>
                </a:lnTo>
                <a:lnTo>
                  <a:pt x="3377" y="537"/>
                </a:lnTo>
                <a:lnTo>
                  <a:pt x="3377" y="550"/>
                </a:lnTo>
                <a:lnTo>
                  <a:pt x="3377" y="564"/>
                </a:lnTo>
                <a:lnTo>
                  <a:pt x="3377" y="578"/>
                </a:lnTo>
                <a:lnTo>
                  <a:pt x="3377" y="592"/>
                </a:lnTo>
                <a:lnTo>
                  <a:pt x="3377" y="605"/>
                </a:lnTo>
                <a:lnTo>
                  <a:pt x="3377" y="620"/>
                </a:lnTo>
                <a:lnTo>
                  <a:pt x="3377" y="633"/>
                </a:lnTo>
                <a:lnTo>
                  <a:pt x="3383" y="648"/>
                </a:lnTo>
                <a:lnTo>
                  <a:pt x="3390" y="661"/>
                </a:lnTo>
                <a:lnTo>
                  <a:pt x="3397" y="675"/>
                </a:lnTo>
                <a:lnTo>
                  <a:pt x="3402" y="694"/>
                </a:lnTo>
                <a:lnTo>
                  <a:pt x="3405" y="722"/>
                </a:lnTo>
                <a:lnTo>
                  <a:pt x="3390" y="756"/>
                </a:lnTo>
                <a:lnTo>
                  <a:pt x="3335" y="727"/>
                </a:lnTo>
                <a:lnTo>
                  <a:pt x="3333" y="749"/>
                </a:lnTo>
                <a:lnTo>
                  <a:pt x="3345" y="775"/>
                </a:lnTo>
                <a:lnTo>
                  <a:pt x="3352" y="808"/>
                </a:lnTo>
                <a:lnTo>
                  <a:pt x="3317" y="828"/>
                </a:lnTo>
                <a:lnTo>
                  <a:pt x="3246" y="865"/>
                </a:lnTo>
                <a:lnTo>
                  <a:pt x="3213" y="865"/>
                </a:lnTo>
                <a:lnTo>
                  <a:pt x="3151" y="895"/>
                </a:lnTo>
                <a:lnTo>
                  <a:pt x="3071" y="976"/>
                </a:lnTo>
                <a:lnTo>
                  <a:pt x="3067" y="1007"/>
                </a:lnTo>
                <a:lnTo>
                  <a:pt x="3042" y="1031"/>
                </a:lnTo>
                <a:lnTo>
                  <a:pt x="3044" y="1064"/>
                </a:lnTo>
                <a:lnTo>
                  <a:pt x="2989" y="1119"/>
                </a:lnTo>
                <a:lnTo>
                  <a:pt x="2932" y="1145"/>
                </a:lnTo>
                <a:lnTo>
                  <a:pt x="2881" y="1138"/>
                </a:lnTo>
                <a:lnTo>
                  <a:pt x="2844" y="1156"/>
                </a:lnTo>
                <a:lnTo>
                  <a:pt x="2852" y="1191"/>
                </a:lnTo>
                <a:lnTo>
                  <a:pt x="2828" y="1241"/>
                </a:lnTo>
                <a:lnTo>
                  <a:pt x="2792" y="1241"/>
                </a:lnTo>
                <a:lnTo>
                  <a:pt x="2746" y="1267"/>
                </a:lnTo>
                <a:lnTo>
                  <a:pt x="2688" y="1265"/>
                </a:lnTo>
                <a:lnTo>
                  <a:pt x="2668" y="1281"/>
                </a:lnTo>
                <a:lnTo>
                  <a:pt x="2499" y="1284"/>
                </a:lnTo>
                <a:lnTo>
                  <a:pt x="2446" y="1309"/>
                </a:lnTo>
                <a:lnTo>
                  <a:pt x="2385" y="1309"/>
                </a:lnTo>
                <a:lnTo>
                  <a:pt x="2354" y="1326"/>
                </a:lnTo>
                <a:lnTo>
                  <a:pt x="2329" y="1323"/>
                </a:lnTo>
                <a:lnTo>
                  <a:pt x="2247" y="1367"/>
                </a:lnTo>
                <a:lnTo>
                  <a:pt x="2159" y="1367"/>
                </a:lnTo>
                <a:lnTo>
                  <a:pt x="2135" y="1337"/>
                </a:lnTo>
                <a:lnTo>
                  <a:pt x="2082" y="1337"/>
                </a:lnTo>
                <a:lnTo>
                  <a:pt x="2057" y="1351"/>
                </a:lnTo>
                <a:lnTo>
                  <a:pt x="1969" y="1355"/>
                </a:lnTo>
                <a:lnTo>
                  <a:pt x="1880" y="1304"/>
                </a:lnTo>
                <a:lnTo>
                  <a:pt x="1861" y="1281"/>
                </a:lnTo>
                <a:lnTo>
                  <a:pt x="1807" y="1281"/>
                </a:lnTo>
                <a:lnTo>
                  <a:pt x="1758" y="1309"/>
                </a:lnTo>
                <a:lnTo>
                  <a:pt x="1726" y="1307"/>
                </a:lnTo>
                <a:lnTo>
                  <a:pt x="1696" y="1328"/>
                </a:lnTo>
                <a:lnTo>
                  <a:pt x="1637" y="1328"/>
                </a:lnTo>
                <a:lnTo>
                  <a:pt x="1628" y="1298"/>
                </a:lnTo>
                <a:lnTo>
                  <a:pt x="1595" y="1267"/>
                </a:lnTo>
                <a:lnTo>
                  <a:pt x="1584" y="1241"/>
                </a:lnTo>
                <a:lnTo>
                  <a:pt x="1564" y="1226"/>
                </a:lnTo>
                <a:lnTo>
                  <a:pt x="1531" y="1226"/>
                </a:lnTo>
                <a:lnTo>
                  <a:pt x="1478" y="1254"/>
                </a:lnTo>
                <a:lnTo>
                  <a:pt x="1446" y="1254"/>
                </a:lnTo>
                <a:lnTo>
                  <a:pt x="1423" y="1267"/>
                </a:lnTo>
                <a:lnTo>
                  <a:pt x="1393" y="1267"/>
                </a:lnTo>
                <a:lnTo>
                  <a:pt x="1370" y="1279"/>
                </a:lnTo>
                <a:lnTo>
                  <a:pt x="1252" y="1284"/>
                </a:lnTo>
                <a:lnTo>
                  <a:pt x="1196" y="1256"/>
                </a:lnTo>
                <a:lnTo>
                  <a:pt x="1058" y="1254"/>
                </a:lnTo>
                <a:lnTo>
                  <a:pt x="1031" y="1228"/>
                </a:lnTo>
                <a:lnTo>
                  <a:pt x="953" y="1228"/>
                </a:lnTo>
                <a:lnTo>
                  <a:pt x="923" y="1212"/>
                </a:lnTo>
                <a:lnTo>
                  <a:pt x="896" y="1217"/>
                </a:lnTo>
                <a:lnTo>
                  <a:pt x="872" y="1226"/>
                </a:lnTo>
                <a:lnTo>
                  <a:pt x="861" y="1261"/>
                </a:lnTo>
                <a:lnTo>
                  <a:pt x="780" y="1302"/>
                </a:lnTo>
                <a:lnTo>
                  <a:pt x="690" y="1298"/>
                </a:lnTo>
                <a:lnTo>
                  <a:pt x="665" y="1313"/>
                </a:lnTo>
                <a:lnTo>
                  <a:pt x="603" y="1313"/>
                </a:lnTo>
                <a:lnTo>
                  <a:pt x="550" y="1289"/>
                </a:lnTo>
                <a:lnTo>
                  <a:pt x="521" y="1289"/>
                </a:lnTo>
                <a:lnTo>
                  <a:pt x="495" y="1270"/>
                </a:lnTo>
                <a:lnTo>
                  <a:pt x="411" y="1272"/>
                </a:lnTo>
                <a:lnTo>
                  <a:pt x="385" y="1256"/>
                </a:lnTo>
                <a:lnTo>
                  <a:pt x="305" y="1254"/>
                </a:lnTo>
                <a:lnTo>
                  <a:pt x="247" y="1286"/>
                </a:lnTo>
                <a:lnTo>
                  <a:pt x="85" y="1281"/>
                </a:lnTo>
                <a:lnTo>
                  <a:pt x="79" y="1251"/>
                </a:lnTo>
                <a:lnTo>
                  <a:pt x="52" y="1254"/>
                </a:lnTo>
                <a:lnTo>
                  <a:pt x="52" y="1202"/>
                </a:lnTo>
                <a:lnTo>
                  <a:pt x="68" y="1177"/>
                </a:lnTo>
                <a:lnTo>
                  <a:pt x="99" y="1142"/>
                </a:lnTo>
                <a:lnTo>
                  <a:pt x="123" y="1145"/>
                </a:lnTo>
                <a:lnTo>
                  <a:pt x="112" y="1117"/>
                </a:lnTo>
                <a:lnTo>
                  <a:pt x="83" y="1103"/>
                </a:lnTo>
                <a:lnTo>
                  <a:pt x="83" y="1020"/>
                </a:lnTo>
                <a:lnTo>
                  <a:pt x="110" y="995"/>
                </a:lnTo>
                <a:lnTo>
                  <a:pt x="110" y="912"/>
                </a:lnTo>
                <a:lnTo>
                  <a:pt x="139" y="849"/>
                </a:lnTo>
                <a:lnTo>
                  <a:pt x="135" y="742"/>
                </a:lnTo>
                <a:lnTo>
                  <a:pt x="170" y="724"/>
                </a:lnTo>
                <a:lnTo>
                  <a:pt x="170" y="648"/>
                </a:lnTo>
                <a:lnTo>
                  <a:pt x="137" y="605"/>
                </a:lnTo>
                <a:lnTo>
                  <a:pt x="139" y="537"/>
                </a:lnTo>
                <a:lnTo>
                  <a:pt x="123" y="506"/>
                </a:lnTo>
                <a:lnTo>
                  <a:pt x="126" y="469"/>
                </a:lnTo>
                <a:lnTo>
                  <a:pt x="112" y="446"/>
                </a:lnTo>
                <a:lnTo>
                  <a:pt x="25" y="446"/>
                </a:lnTo>
                <a:lnTo>
                  <a:pt x="15" y="423"/>
                </a:lnTo>
                <a:lnTo>
                  <a:pt x="13" y="393"/>
                </a:lnTo>
                <a:lnTo>
                  <a:pt x="0" y="353"/>
                </a:lnTo>
                <a:lnTo>
                  <a:pt x="0" y="311"/>
                </a:lnTo>
                <a:lnTo>
                  <a:pt x="55" y="280"/>
                </a:lnTo>
                <a:lnTo>
                  <a:pt x="79" y="283"/>
                </a:lnTo>
                <a:lnTo>
                  <a:pt x="112" y="270"/>
                </a:lnTo>
                <a:lnTo>
                  <a:pt x="145" y="268"/>
                </a:lnTo>
                <a:lnTo>
                  <a:pt x="181" y="250"/>
                </a:lnTo>
                <a:lnTo>
                  <a:pt x="179" y="83"/>
                </a:lnTo>
                <a:lnTo>
                  <a:pt x="229" y="0"/>
                </a:lnTo>
                <a:close/>
              </a:path>
            </a:pathLst>
          </a:custGeom>
          <a:solidFill>
            <a:schemeClr val="bg1"/>
          </a:solidFill>
          <a:ln w="9525" cmpd="sng">
            <a:solidFill>
              <a:schemeClr val="bg1">
                <a:lumMod val="85000"/>
              </a:schemeClr>
            </a:solidFill>
            <a:prstDash val="solid"/>
            <a:round/>
            <a:headEnd/>
            <a:tailEnd/>
          </a:ln>
        </p:spPr>
        <p:txBody>
          <a:bodyPr/>
          <a:lstStyle/>
          <a:p>
            <a:endParaRPr lang="en-US" dirty="0">
              <a:solidFill>
                <a:schemeClr val="bg1">
                  <a:lumMod val="50000"/>
                </a:schemeClr>
              </a:solidFill>
            </a:endParaRPr>
          </a:p>
        </p:txBody>
      </p:sp>
      <p:sp>
        <p:nvSpPr>
          <p:cNvPr id="517" name="Rectangle 264"/>
          <p:cNvSpPr>
            <a:spLocks noChangeArrowheads="1"/>
          </p:cNvSpPr>
          <p:nvPr/>
        </p:nvSpPr>
        <p:spPr bwMode="auto">
          <a:xfrm>
            <a:off x="5466671" y="5619793"/>
            <a:ext cx="113754" cy="97794"/>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PR</a:t>
            </a:r>
            <a:endParaRPr lang="en-US" altLang="en-US" sz="2400" dirty="0">
              <a:solidFill>
                <a:schemeClr val="bg1">
                  <a:lumMod val="50000"/>
                </a:schemeClr>
              </a:solidFill>
            </a:endParaRPr>
          </a:p>
        </p:txBody>
      </p:sp>
      <p:sp>
        <p:nvSpPr>
          <p:cNvPr id="519" name="Rectangle 207"/>
          <p:cNvSpPr>
            <a:spLocks noChangeArrowheads="1"/>
          </p:cNvSpPr>
          <p:nvPr/>
        </p:nvSpPr>
        <p:spPr bwMode="auto">
          <a:xfrm>
            <a:off x="3076904" y="3933665"/>
            <a:ext cx="10740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lumMod val="50000"/>
                  </a:schemeClr>
                </a:solidFill>
              </a:rPr>
              <a:t>NE</a:t>
            </a:r>
            <a:endParaRPr lang="en-US" altLang="en-US" sz="2400" dirty="0">
              <a:solidFill>
                <a:schemeClr val="bg1">
                  <a:lumMod val="50000"/>
                </a:schemeClr>
              </a:solidFill>
            </a:endParaRPr>
          </a:p>
        </p:txBody>
      </p:sp>
      <p:sp>
        <p:nvSpPr>
          <p:cNvPr id="183544" name="Rectangle 248"/>
          <p:cNvSpPr>
            <a:spLocks noChangeArrowheads="1"/>
          </p:cNvSpPr>
          <p:nvPr/>
        </p:nvSpPr>
        <p:spPr bwMode="auto">
          <a:xfrm>
            <a:off x="7354749" y="1298305"/>
            <a:ext cx="1624012" cy="5547673"/>
          </a:xfrm>
          <a:prstGeom prst="rect">
            <a:avLst/>
          </a:prstGeom>
          <a:noFill/>
          <a:ln w="9525">
            <a:noFill/>
            <a:miter lim="800000"/>
            <a:headEnd/>
            <a:tailEnd/>
          </a:ln>
          <a:effectLst/>
        </p:spPr>
        <p:txBody>
          <a:bodyPr>
            <a:spAutoFit/>
          </a:bodyPr>
          <a:lstStyle/>
          <a:p>
            <a:pPr eaLnBrk="0" hangingPunct="0">
              <a:spcAft>
                <a:spcPct val="20000"/>
              </a:spcAft>
              <a:buClr>
                <a:srgbClr val="417191"/>
              </a:buClr>
              <a:tabLst>
                <a:tab pos="111125" algn="l"/>
              </a:tabLst>
              <a:defRPr/>
            </a:pPr>
            <a:r>
              <a:rPr lang="en-US" sz="1000" b="1" dirty="0"/>
              <a:t>Blue Cross and Blue Shield of Kansas City</a:t>
            </a:r>
          </a:p>
          <a:p>
            <a:pPr eaLnBrk="0" hangingPunct="0">
              <a:spcBef>
                <a:spcPct val="20000"/>
              </a:spcBef>
              <a:buClr>
                <a:srgbClr val="417191"/>
              </a:buClr>
              <a:buFontTx/>
              <a:buChar char="•"/>
              <a:tabLst>
                <a:tab pos="111125" algn="l"/>
              </a:tabLst>
              <a:defRPr/>
            </a:pPr>
            <a:r>
              <a:rPr lang="en-US" sz="1000" dirty="0"/>
              <a:t> 	Missouri (Kansas City)</a:t>
            </a:r>
          </a:p>
          <a:p>
            <a:pPr eaLnBrk="0" hangingPunct="0">
              <a:buClr>
                <a:srgbClr val="417191"/>
              </a:buClr>
              <a:buFontTx/>
              <a:buChar char="•"/>
              <a:tabLst>
                <a:tab pos="111125" algn="l"/>
              </a:tabLst>
              <a:defRPr/>
            </a:pPr>
            <a:r>
              <a:rPr lang="en-US" sz="1000" dirty="0"/>
              <a:t> 	Kansas </a:t>
            </a:r>
            <a:r>
              <a:rPr lang="en-US" sz="900" dirty="0"/>
              <a:t>(2 counties) </a:t>
            </a:r>
            <a:endParaRPr lang="en-US" sz="1000" dirty="0"/>
          </a:p>
          <a:p>
            <a:pPr eaLnBrk="0" hangingPunct="0">
              <a:buClr>
                <a:srgbClr val="417191"/>
              </a:buClr>
              <a:buFontTx/>
              <a:buChar char="•"/>
              <a:tabLst>
                <a:tab pos="111125" algn="l"/>
              </a:tabLst>
              <a:defRPr/>
            </a:pPr>
            <a:endParaRPr lang="en-US" sz="1000" dirty="0"/>
          </a:p>
          <a:p>
            <a:pPr eaLnBrk="0" hangingPunct="0">
              <a:spcAft>
                <a:spcPct val="20000"/>
              </a:spcAft>
              <a:buClr>
                <a:srgbClr val="417191"/>
              </a:buClr>
              <a:tabLst>
                <a:tab pos="111125" algn="l"/>
              </a:tabLst>
              <a:defRPr/>
            </a:pPr>
            <a:r>
              <a:rPr lang="en-US" sz="1000" b="1" dirty="0"/>
              <a:t>Highmark</a:t>
            </a:r>
          </a:p>
          <a:p>
            <a:pPr eaLnBrk="0" hangingPunct="0">
              <a:buClr>
                <a:srgbClr val="417191"/>
              </a:buClr>
              <a:buFontTx/>
              <a:buChar char="•"/>
              <a:tabLst>
                <a:tab pos="111125" algn="l"/>
              </a:tabLst>
              <a:defRPr/>
            </a:pPr>
            <a:r>
              <a:rPr lang="en-US" sz="1000" dirty="0"/>
              <a:t> 	Pennsylvania </a:t>
            </a:r>
          </a:p>
          <a:p>
            <a:pPr eaLnBrk="0" hangingPunct="0">
              <a:buClr>
                <a:srgbClr val="417191"/>
              </a:buClr>
              <a:buFontTx/>
              <a:buChar char="•"/>
              <a:tabLst>
                <a:tab pos="111125" algn="l"/>
              </a:tabLst>
              <a:defRPr/>
            </a:pPr>
            <a:r>
              <a:rPr lang="en-US" sz="1000" dirty="0"/>
              <a:t> 	West Virginia</a:t>
            </a:r>
          </a:p>
          <a:p>
            <a:pPr eaLnBrk="0" hangingPunct="0">
              <a:buClr>
                <a:srgbClr val="417191"/>
              </a:buClr>
              <a:buFontTx/>
              <a:buChar char="•"/>
              <a:tabLst>
                <a:tab pos="111125" algn="l"/>
              </a:tabLst>
              <a:defRPr/>
            </a:pPr>
            <a:r>
              <a:rPr lang="en-US" sz="1000" dirty="0"/>
              <a:t> 	Ohio </a:t>
            </a:r>
            <a:r>
              <a:rPr lang="en-US" sz="900" dirty="0"/>
              <a:t>(1 county</a:t>
            </a:r>
            <a:r>
              <a:rPr lang="en-US" sz="900" dirty="0" smtClean="0"/>
              <a:t>)</a:t>
            </a:r>
          </a:p>
          <a:p>
            <a:pPr eaLnBrk="0" hangingPunct="0">
              <a:buClr>
                <a:srgbClr val="417191"/>
              </a:buClr>
              <a:buFontTx/>
              <a:buChar char="•"/>
              <a:tabLst>
                <a:tab pos="111125" algn="l"/>
              </a:tabLst>
              <a:defRPr/>
            </a:pPr>
            <a:r>
              <a:rPr lang="en-US" sz="900" b="1" dirty="0" smtClean="0"/>
              <a:t>	</a:t>
            </a:r>
            <a:r>
              <a:rPr lang="en-US" sz="1000" dirty="0" smtClean="0"/>
              <a:t>Delaware</a:t>
            </a:r>
            <a:endParaRPr lang="en-US" sz="1000" dirty="0"/>
          </a:p>
          <a:p>
            <a:pPr eaLnBrk="0" hangingPunct="0">
              <a:buClr>
                <a:srgbClr val="417191"/>
              </a:buClr>
              <a:tabLst>
                <a:tab pos="111125" algn="l"/>
              </a:tabLst>
              <a:defRPr/>
            </a:pPr>
            <a:endParaRPr lang="en-US" sz="1000" dirty="0"/>
          </a:p>
          <a:p>
            <a:pPr eaLnBrk="0" hangingPunct="0">
              <a:spcAft>
                <a:spcPct val="20000"/>
              </a:spcAft>
              <a:buClr>
                <a:srgbClr val="417191"/>
              </a:buClr>
              <a:tabLst>
                <a:tab pos="111125" algn="l"/>
              </a:tabLst>
              <a:defRPr/>
            </a:pPr>
            <a:r>
              <a:rPr lang="en-US" sz="1000" b="1" dirty="0"/>
              <a:t>Premera</a:t>
            </a:r>
            <a:endParaRPr lang="en-US" sz="1000" dirty="0"/>
          </a:p>
          <a:p>
            <a:pPr eaLnBrk="0" hangingPunct="0">
              <a:spcBef>
                <a:spcPct val="15000"/>
              </a:spcBef>
              <a:buClr>
                <a:srgbClr val="417191"/>
              </a:buClr>
              <a:buFontTx/>
              <a:buChar char="•"/>
              <a:tabLst>
                <a:tab pos="111125" algn="l"/>
              </a:tabLst>
              <a:defRPr/>
            </a:pPr>
            <a:r>
              <a:rPr lang="en-US" sz="1000" dirty="0"/>
              <a:t> 	Alaska</a:t>
            </a:r>
          </a:p>
          <a:p>
            <a:pPr eaLnBrk="0" hangingPunct="0">
              <a:buClr>
                <a:srgbClr val="417191"/>
              </a:buClr>
              <a:buFontTx/>
              <a:buChar char="•"/>
              <a:tabLst>
                <a:tab pos="111125" algn="l"/>
              </a:tabLst>
              <a:defRPr/>
            </a:pPr>
            <a:r>
              <a:rPr lang="en-US" sz="1000" dirty="0"/>
              <a:t> 	Washington </a:t>
            </a:r>
            <a:br>
              <a:rPr lang="en-US" sz="1000" dirty="0"/>
            </a:br>
            <a:r>
              <a:rPr lang="en-US" sz="1000" dirty="0"/>
              <a:t>	</a:t>
            </a:r>
            <a:r>
              <a:rPr lang="en-US" sz="900" dirty="0"/>
              <a:t>(except 1 county)</a:t>
            </a:r>
            <a:endParaRPr lang="en-US" sz="1000" dirty="0"/>
          </a:p>
          <a:p>
            <a:pPr eaLnBrk="0" hangingPunct="0">
              <a:buClr>
                <a:srgbClr val="417191"/>
              </a:buClr>
              <a:buFontTx/>
              <a:buChar char="•"/>
              <a:tabLst>
                <a:tab pos="111125" algn="l"/>
              </a:tabLst>
              <a:defRPr/>
            </a:pPr>
            <a:endParaRPr lang="en-US" sz="1000" dirty="0"/>
          </a:p>
          <a:p>
            <a:pPr eaLnBrk="0" hangingPunct="0">
              <a:spcAft>
                <a:spcPct val="20000"/>
              </a:spcAft>
              <a:buClr>
                <a:srgbClr val="417191"/>
              </a:buClr>
              <a:tabLst>
                <a:tab pos="111125" algn="l"/>
              </a:tabLst>
              <a:defRPr/>
            </a:pPr>
            <a:r>
              <a:rPr lang="en-US" sz="1000" b="1" dirty="0" smtClean="0"/>
              <a:t>Cambia Health Solutions, Inc.</a:t>
            </a:r>
            <a:endParaRPr lang="en-US" sz="1000" b="1" dirty="0"/>
          </a:p>
          <a:p>
            <a:pPr eaLnBrk="0" hangingPunct="0">
              <a:spcBef>
                <a:spcPct val="20000"/>
              </a:spcBef>
              <a:buClr>
                <a:srgbClr val="417191"/>
              </a:buClr>
              <a:buFontTx/>
              <a:buChar char="•"/>
              <a:tabLst>
                <a:tab pos="111125" algn="l"/>
              </a:tabLst>
              <a:defRPr/>
            </a:pPr>
            <a:r>
              <a:rPr lang="en-US" sz="1000" dirty="0"/>
              <a:t> 	Oregon</a:t>
            </a:r>
          </a:p>
          <a:p>
            <a:pPr eaLnBrk="0" hangingPunct="0">
              <a:buClr>
                <a:srgbClr val="417191"/>
              </a:buClr>
              <a:buFontTx/>
              <a:buChar char="•"/>
              <a:tabLst>
                <a:tab pos="111125" algn="l"/>
              </a:tabLst>
              <a:defRPr/>
            </a:pPr>
            <a:r>
              <a:rPr lang="en-US" sz="1000" dirty="0"/>
              <a:t> 	</a:t>
            </a:r>
            <a:r>
              <a:rPr lang="en-US" sz="1000" dirty="0" smtClean="0"/>
              <a:t>Utah</a:t>
            </a:r>
          </a:p>
          <a:p>
            <a:pPr marL="119063" indent="-119063" eaLnBrk="0" hangingPunct="0">
              <a:buClr>
                <a:srgbClr val="417191"/>
              </a:buClr>
              <a:buFontTx/>
              <a:buChar char="•"/>
              <a:tabLst>
                <a:tab pos="111125" algn="l"/>
              </a:tabLst>
              <a:defRPr/>
            </a:pPr>
            <a:r>
              <a:rPr lang="en-US" sz="1000" dirty="0" smtClean="0"/>
              <a:t>Washington </a:t>
            </a:r>
            <a:r>
              <a:rPr lang="en-US" sz="900" dirty="0" smtClean="0"/>
              <a:t/>
            </a:r>
            <a:br>
              <a:rPr lang="en-US" sz="900" dirty="0" smtClean="0"/>
            </a:br>
            <a:r>
              <a:rPr lang="en-US" sz="900" dirty="0" smtClean="0"/>
              <a:t>(</a:t>
            </a:r>
            <a:r>
              <a:rPr lang="en-US" sz="900" dirty="0"/>
              <a:t>23 Counties)</a:t>
            </a:r>
          </a:p>
          <a:p>
            <a:pPr eaLnBrk="0" hangingPunct="0">
              <a:buClr>
                <a:srgbClr val="417191"/>
              </a:buClr>
              <a:buFontTx/>
              <a:buChar char="•"/>
              <a:tabLst>
                <a:tab pos="111125" algn="l"/>
              </a:tabLst>
              <a:defRPr/>
            </a:pPr>
            <a:endParaRPr lang="en-US" sz="900" b="1" dirty="0"/>
          </a:p>
          <a:p>
            <a:pPr eaLnBrk="0" hangingPunct="0">
              <a:spcAft>
                <a:spcPct val="20000"/>
              </a:spcAft>
              <a:buClr>
                <a:srgbClr val="417191"/>
              </a:buClr>
              <a:tabLst>
                <a:tab pos="111125" algn="l"/>
              </a:tabLst>
              <a:defRPr/>
            </a:pPr>
            <a:r>
              <a:rPr lang="en-US" sz="1000" b="1" dirty="0"/>
              <a:t>Regence BlueShield </a:t>
            </a:r>
            <a:br>
              <a:rPr lang="en-US" sz="1000" b="1" dirty="0"/>
            </a:br>
            <a:r>
              <a:rPr lang="en-US" sz="1000" b="1" dirty="0"/>
              <a:t>of Idaho</a:t>
            </a:r>
          </a:p>
          <a:p>
            <a:pPr eaLnBrk="0" hangingPunct="0">
              <a:spcBef>
                <a:spcPct val="20000"/>
              </a:spcBef>
              <a:buClr>
                <a:srgbClr val="417191"/>
              </a:buClr>
              <a:buFontTx/>
              <a:buChar char="•"/>
              <a:tabLst>
                <a:tab pos="111125" algn="l"/>
              </a:tabLst>
              <a:defRPr/>
            </a:pPr>
            <a:r>
              <a:rPr lang="en-US" sz="900" dirty="0"/>
              <a:t>	</a:t>
            </a:r>
            <a:r>
              <a:rPr lang="en-US" sz="1000" dirty="0"/>
              <a:t>Idaho</a:t>
            </a:r>
          </a:p>
          <a:p>
            <a:pPr eaLnBrk="0" hangingPunct="0">
              <a:buClr>
                <a:srgbClr val="417191"/>
              </a:buClr>
              <a:buFontTx/>
              <a:buChar char="•"/>
              <a:tabLst>
                <a:tab pos="111125" algn="l"/>
              </a:tabLst>
              <a:defRPr/>
            </a:pPr>
            <a:r>
              <a:rPr lang="en-US" sz="900" dirty="0"/>
              <a:t> 	</a:t>
            </a:r>
            <a:r>
              <a:rPr lang="en-US" sz="1000" dirty="0"/>
              <a:t>Washington </a:t>
            </a:r>
            <a:r>
              <a:rPr lang="en-US" sz="900" dirty="0"/>
              <a:t>(2 Counties)</a:t>
            </a:r>
          </a:p>
          <a:p>
            <a:pPr eaLnBrk="0" hangingPunct="0">
              <a:buClr>
                <a:srgbClr val="417191"/>
              </a:buClr>
              <a:buFontTx/>
              <a:buChar char="•"/>
              <a:tabLst>
                <a:tab pos="111125" algn="l"/>
              </a:tabLst>
              <a:defRPr/>
            </a:pPr>
            <a:endParaRPr lang="en-US" sz="900" dirty="0"/>
          </a:p>
          <a:p>
            <a:pPr eaLnBrk="0" hangingPunct="0">
              <a:spcAft>
                <a:spcPct val="20000"/>
              </a:spcAft>
              <a:buClr>
                <a:srgbClr val="417191"/>
              </a:buClr>
              <a:tabLst>
                <a:tab pos="111125" algn="l"/>
              </a:tabLst>
              <a:defRPr/>
            </a:pPr>
            <a:r>
              <a:rPr lang="en-US" sz="1000" b="1" dirty="0"/>
              <a:t>Wellmark</a:t>
            </a:r>
          </a:p>
          <a:p>
            <a:pPr eaLnBrk="0" hangingPunct="0">
              <a:buClr>
                <a:srgbClr val="417191"/>
              </a:buClr>
              <a:buFontTx/>
              <a:buChar char="•"/>
              <a:tabLst>
                <a:tab pos="111125" algn="l"/>
              </a:tabLst>
              <a:defRPr/>
            </a:pPr>
            <a:r>
              <a:rPr lang="en-US" sz="1000" dirty="0"/>
              <a:t> 	Iowa</a:t>
            </a:r>
          </a:p>
          <a:p>
            <a:pPr eaLnBrk="0" hangingPunct="0">
              <a:buClr>
                <a:srgbClr val="417191"/>
              </a:buClr>
              <a:buFontTx/>
              <a:buChar char="•"/>
              <a:tabLst>
                <a:tab pos="111125" algn="l"/>
              </a:tabLst>
              <a:defRPr/>
            </a:pPr>
            <a:r>
              <a:rPr lang="en-US" sz="1000" dirty="0"/>
              <a:t>	South Dakota</a:t>
            </a:r>
          </a:p>
          <a:p>
            <a:pPr eaLnBrk="0" hangingPunct="0">
              <a:buClr>
                <a:srgbClr val="417191"/>
              </a:buClr>
              <a:tabLst>
                <a:tab pos="111125" algn="l"/>
              </a:tabLst>
              <a:defRPr/>
            </a:pPr>
            <a:endParaRPr lang="en-US" sz="1000" dirty="0"/>
          </a:p>
          <a:p>
            <a:pPr eaLnBrk="0" hangingPunct="0">
              <a:buClr>
                <a:srgbClr val="417191"/>
              </a:buClr>
              <a:tabLst>
                <a:tab pos="111125" algn="l"/>
              </a:tabLst>
              <a:defRPr/>
            </a:pPr>
            <a:r>
              <a:rPr lang="en-US" sz="1000" dirty="0"/>
              <a:t>  </a:t>
            </a:r>
          </a:p>
        </p:txBody>
      </p:sp>
      <p:sp>
        <p:nvSpPr>
          <p:cNvPr id="523" name="Oval 249"/>
          <p:cNvSpPr>
            <a:spLocks noChangeArrowheads="1"/>
          </p:cNvSpPr>
          <p:nvPr/>
        </p:nvSpPr>
        <p:spPr bwMode="auto">
          <a:xfrm>
            <a:off x="1361551" y="3139904"/>
            <a:ext cx="74613" cy="74612"/>
          </a:xfrm>
          <a:prstGeom prst="ellipse">
            <a:avLst/>
          </a:prstGeom>
          <a:solidFill>
            <a:srgbClr val="FF9900"/>
          </a:solidFill>
          <a:ln w="9525">
            <a:noFill/>
            <a:round/>
            <a:headEnd/>
            <a:tailEnd/>
          </a:ln>
        </p:spPr>
        <p:txBody>
          <a:bodyPr wrap="none" anchor="ctr"/>
          <a:lstStyle/>
          <a:p>
            <a:endParaRPr lang="en-US" dirty="0"/>
          </a:p>
        </p:txBody>
      </p:sp>
      <p:sp>
        <p:nvSpPr>
          <p:cNvPr id="524" name="Freeform 263"/>
          <p:cNvSpPr>
            <a:spLocks/>
          </p:cNvSpPr>
          <p:nvPr/>
        </p:nvSpPr>
        <p:spPr bwMode="auto">
          <a:xfrm>
            <a:off x="1463151" y="2966078"/>
            <a:ext cx="336540" cy="340513"/>
          </a:xfrm>
          <a:custGeom>
            <a:avLst/>
            <a:gdLst>
              <a:gd name="T0" fmla="*/ 44 w 224"/>
              <a:gd name="T1" fmla="*/ 220 h 222"/>
              <a:gd name="T2" fmla="*/ 32 w 224"/>
              <a:gd name="T3" fmla="*/ 156 h 222"/>
              <a:gd name="T4" fmla="*/ 16 w 224"/>
              <a:gd name="T5" fmla="*/ 136 h 222"/>
              <a:gd name="T6" fmla="*/ 0 w 224"/>
              <a:gd name="T7" fmla="*/ 112 h 222"/>
              <a:gd name="T8" fmla="*/ 56 w 224"/>
              <a:gd name="T9" fmla="*/ 0 h 222"/>
              <a:gd name="T10" fmla="*/ 108 w 224"/>
              <a:gd name="T11" fmla="*/ 12 h 222"/>
              <a:gd name="T12" fmla="*/ 196 w 224"/>
              <a:gd name="T13" fmla="*/ 32 h 222"/>
              <a:gd name="T14" fmla="*/ 208 w 224"/>
              <a:gd name="T15" fmla="*/ 84 h 222"/>
              <a:gd name="T16" fmla="*/ 188 w 224"/>
              <a:gd name="T17" fmla="*/ 216 h 222"/>
              <a:gd name="T18" fmla="*/ 176 w 224"/>
              <a:gd name="T19" fmla="*/ 212 h 222"/>
              <a:gd name="T20" fmla="*/ 164 w 224"/>
              <a:gd name="T21" fmla="*/ 204 h 222"/>
              <a:gd name="T22" fmla="*/ 132 w 224"/>
              <a:gd name="T23" fmla="*/ 196 h 222"/>
              <a:gd name="T24" fmla="*/ 108 w 224"/>
              <a:gd name="T25" fmla="*/ 180 h 222"/>
              <a:gd name="T26" fmla="*/ 84 w 224"/>
              <a:gd name="T27" fmla="*/ 196 h 222"/>
              <a:gd name="T28" fmla="*/ 72 w 224"/>
              <a:gd name="T29" fmla="*/ 204 h 222"/>
              <a:gd name="T30" fmla="*/ 44 w 224"/>
              <a:gd name="T31" fmla="*/ 220 h 2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4"/>
              <a:gd name="T49" fmla="*/ 0 h 222"/>
              <a:gd name="T50" fmla="*/ 224 w 224"/>
              <a:gd name="T51" fmla="*/ 222 h 222"/>
              <a:gd name="connsiteX0" fmla="*/ 1964 w 10402"/>
              <a:gd name="connsiteY0" fmla="*/ 9910 h 10000"/>
              <a:gd name="connsiteX1" fmla="*/ 1429 w 10402"/>
              <a:gd name="connsiteY1" fmla="*/ 7027 h 10000"/>
              <a:gd name="connsiteX2" fmla="*/ 714 w 10402"/>
              <a:gd name="connsiteY2" fmla="*/ 6126 h 10000"/>
              <a:gd name="connsiteX3" fmla="*/ 0 w 10402"/>
              <a:gd name="connsiteY3" fmla="*/ 5045 h 10000"/>
              <a:gd name="connsiteX4" fmla="*/ 2500 w 10402"/>
              <a:gd name="connsiteY4" fmla="*/ 0 h 10000"/>
              <a:gd name="connsiteX5" fmla="*/ 4821 w 10402"/>
              <a:gd name="connsiteY5" fmla="*/ 541 h 10000"/>
              <a:gd name="connsiteX6" fmla="*/ 9152 w 10402"/>
              <a:gd name="connsiteY6" fmla="*/ 1711 h 10000"/>
              <a:gd name="connsiteX7" fmla="*/ 9286 w 10402"/>
              <a:gd name="connsiteY7" fmla="*/ 3784 h 10000"/>
              <a:gd name="connsiteX8" fmla="*/ 8393 w 10402"/>
              <a:gd name="connsiteY8" fmla="*/ 9730 h 10000"/>
              <a:gd name="connsiteX9" fmla="*/ 7857 w 10402"/>
              <a:gd name="connsiteY9" fmla="*/ 9550 h 10000"/>
              <a:gd name="connsiteX10" fmla="*/ 7321 w 10402"/>
              <a:gd name="connsiteY10" fmla="*/ 9189 h 10000"/>
              <a:gd name="connsiteX11" fmla="*/ 5893 w 10402"/>
              <a:gd name="connsiteY11" fmla="*/ 8829 h 10000"/>
              <a:gd name="connsiteX12" fmla="*/ 4821 w 10402"/>
              <a:gd name="connsiteY12" fmla="*/ 8108 h 10000"/>
              <a:gd name="connsiteX13" fmla="*/ 3750 w 10402"/>
              <a:gd name="connsiteY13" fmla="*/ 8829 h 10000"/>
              <a:gd name="connsiteX14" fmla="*/ 3214 w 10402"/>
              <a:gd name="connsiteY14" fmla="*/ 9189 h 10000"/>
              <a:gd name="connsiteX15" fmla="*/ 1964 w 10402"/>
              <a:gd name="connsiteY15" fmla="*/ 9910 h 10000"/>
              <a:gd name="connsiteX0" fmla="*/ 1964 w 9464"/>
              <a:gd name="connsiteY0" fmla="*/ 9910 h 10000"/>
              <a:gd name="connsiteX1" fmla="*/ 1429 w 9464"/>
              <a:gd name="connsiteY1" fmla="*/ 7027 h 10000"/>
              <a:gd name="connsiteX2" fmla="*/ 714 w 9464"/>
              <a:gd name="connsiteY2" fmla="*/ 6126 h 10000"/>
              <a:gd name="connsiteX3" fmla="*/ 0 w 9464"/>
              <a:gd name="connsiteY3" fmla="*/ 5045 h 10000"/>
              <a:gd name="connsiteX4" fmla="*/ 2500 w 9464"/>
              <a:gd name="connsiteY4" fmla="*/ 0 h 10000"/>
              <a:gd name="connsiteX5" fmla="*/ 4821 w 9464"/>
              <a:gd name="connsiteY5" fmla="*/ 541 h 10000"/>
              <a:gd name="connsiteX6" fmla="*/ 9152 w 9464"/>
              <a:gd name="connsiteY6" fmla="*/ 1711 h 10000"/>
              <a:gd name="connsiteX7" fmla="*/ 9286 w 9464"/>
              <a:gd name="connsiteY7" fmla="*/ 3784 h 10000"/>
              <a:gd name="connsiteX8" fmla="*/ 8393 w 9464"/>
              <a:gd name="connsiteY8" fmla="*/ 9730 h 10000"/>
              <a:gd name="connsiteX9" fmla="*/ 7857 w 9464"/>
              <a:gd name="connsiteY9" fmla="*/ 9550 h 10000"/>
              <a:gd name="connsiteX10" fmla="*/ 7321 w 9464"/>
              <a:gd name="connsiteY10" fmla="*/ 9189 h 10000"/>
              <a:gd name="connsiteX11" fmla="*/ 5893 w 9464"/>
              <a:gd name="connsiteY11" fmla="*/ 8829 h 10000"/>
              <a:gd name="connsiteX12" fmla="*/ 4821 w 9464"/>
              <a:gd name="connsiteY12" fmla="*/ 8108 h 10000"/>
              <a:gd name="connsiteX13" fmla="*/ 3750 w 9464"/>
              <a:gd name="connsiteY13" fmla="*/ 8829 h 10000"/>
              <a:gd name="connsiteX14" fmla="*/ 3214 w 9464"/>
              <a:gd name="connsiteY14" fmla="*/ 9189 h 10000"/>
              <a:gd name="connsiteX15" fmla="*/ 1964 w 9464"/>
              <a:gd name="connsiteY15" fmla="*/ 9910 h 10000"/>
              <a:gd name="connsiteX0" fmla="*/ 2075 w 10000"/>
              <a:gd name="connsiteY0" fmla="*/ 9910 h 10000"/>
              <a:gd name="connsiteX1" fmla="*/ 1510 w 10000"/>
              <a:gd name="connsiteY1" fmla="*/ 7027 h 10000"/>
              <a:gd name="connsiteX2" fmla="*/ 754 w 10000"/>
              <a:gd name="connsiteY2" fmla="*/ 6126 h 10000"/>
              <a:gd name="connsiteX3" fmla="*/ 0 w 10000"/>
              <a:gd name="connsiteY3" fmla="*/ 5045 h 10000"/>
              <a:gd name="connsiteX4" fmla="*/ 2642 w 10000"/>
              <a:gd name="connsiteY4" fmla="*/ 0 h 10000"/>
              <a:gd name="connsiteX5" fmla="*/ 5094 w 10000"/>
              <a:gd name="connsiteY5" fmla="*/ 541 h 10000"/>
              <a:gd name="connsiteX6" fmla="*/ 9811 w 10000"/>
              <a:gd name="connsiteY6" fmla="*/ 1981 h 10000"/>
              <a:gd name="connsiteX7" fmla="*/ 9812 w 10000"/>
              <a:gd name="connsiteY7" fmla="*/ 3784 h 10000"/>
              <a:gd name="connsiteX8" fmla="*/ 8868 w 10000"/>
              <a:gd name="connsiteY8" fmla="*/ 9730 h 10000"/>
              <a:gd name="connsiteX9" fmla="*/ 8302 w 10000"/>
              <a:gd name="connsiteY9" fmla="*/ 9550 h 10000"/>
              <a:gd name="connsiteX10" fmla="*/ 7736 w 10000"/>
              <a:gd name="connsiteY10" fmla="*/ 9189 h 10000"/>
              <a:gd name="connsiteX11" fmla="*/ 6227 w 10000"/>
              <a:gd name="connsiteY11" fmla="*/ 8829 h 10000"/>
              <a:gd name="connsiteX12" fmla="*/ 5094 w 10000"/>
              <a:gd name="connsiteY12" fmla="*/ 8108 h 10000"/>
              <a:gd name="connsiteX13" fmla="*/ 3962 w 10000"/>
              <a:gd name="connsiteY13" fmla="*/ 8829 h 10000"/>
              <a:gd name="connsiteX14" fmla="*/ 3396 w 10000"/>
              <a:gd name="connsiteY14" fmla="*/ 9189 h 10000"/>
              <a:gd name="connsiteX15" fmla="*/ 2075 w 10000"/>
              <a:gd name="connsiteY15" fmla="*/ 9910 h 10000"/>
              <a:gd name="connsiteX0" fmla="*/ 2075 w 10000"/>
              <a:gd name="connsiteY0" fmla="*/ 9910 h 10000"/>
              <a:gd name="connsiteX1" fmla="*/ 1510 w 10000"/>
              <a:gd name="connsiteY1" fmla="*/ 7027 h 10000"/>
              <a:gd name="connsiteX2" fmla="*/ 754 w 10000"/>
              <a:gd name="connsiteY2" fmla="*/ 6126 h 10000"/>
              <a:gd name="connsiteX3" fmla="*/ 0 w 10000"/>
              <a:gd name="connsiteY3" fmla="*/ 5045 h 10000"/>
              <a:gd name="connsiteX4" fmla="*/ 2642 w 10000"/>
              <a:gd name="connsiteY4" fmla="*/ 0 h 10000"/>
              <a:gd name="connsiteX5" fmla="*/ 5094 w 10000"/>
              <a:gd name="connsiteY5" fmla="*/ 1082 h 10000"/>
              <a:gd name="connsiteX6" fmla="*/ 9811 w 10000"/>
              <a:gd name="connsiteY6" fmla="*/ 1981 h 10000"/>
              <a:gd name="connsiteX7" fmla="*/ 9812 w 10000"/>
              <a:gd name="connsiteY7" fmla="*/ 3784 h 10000"/>
              <a:gd name="connsiteX8" fmla="*/ 8868 w 10000"/>
              <a:gd name="connsiteY8" fmla="*/ 9730 h 10000"/>
              <a:gd name="connsiteX9" fmla="*/ 8302 w 10000"/>
              <a:gd name="connsiteY9" fmla="*/ 9550 h 10000"/>
              <a:gd name="connsiteX10" fmla="*/ 7736 w 10000"/>
              <a:gd name="connsiteY10" fmla="*/ 9189 h 10000"/>
              <a:gd name="connsiteX11" fmla="*/ 6227 w 10000"/>
              <a:gd name="connsiteY11" fmla="*/ 8829 h 10000"/>
              <a:gd name="connsiteX12" fmla="*/ 5094 w 10000"/>
              <a:gd name="connsiteY12" fmla="*/ 8108 h 10000"/>
              <a:gd name="connsiteX13" fmla="*/ 3962 w 10000"/>
              <a:gd name="connsiteY13" fmla="*/ 8829 h 10000"/>
              <a:gd name="connsiteX14" fmla="*/ 3396 w 10000"/>
              <a:gd name="connsiteY14" fmla="*/ 9189 h 10000"/>
              <a:gd name="connsiteX15" fmla="*/ 2075 w 10000"/>
              <a:gd name="connsiteY15" fmla="*/ 9910 h 10000"/>
              <a:gd name="connsiteX0" fmla="*/ 2075 w 10000"/>
              <a:gd name="connsiteY0" fmla="*/ 9572 h 9662"/>
              <a:gd name="connsiteX1" fmla="*/ 1510 w 10000"/>
              <a:gd name="connsiteY1" fmla="*/ 6689 h 9662"/>
              <a:gd name="connsiteX2" fmla="*/ 754 w 10000"/>
              <a:gd name="connsiteY2" fmla="*/ 5788 h 9662"/>
              <a:gd name="connsiteX3" fmla="*/ 0 w 10000"/>
              <a:gd name="connsiteY3" fmla="*/ 4707 h 9662"/>
              <a:gd name="connsiteX4" fmla="*/ 2288 w 10000"/>
              <a:gd name="connsiteY4" fmla="*/ 0 h 9662"/>
              <a:gd name="connsiteX5" fmla="*/ 5094 w 10000"/>
              <a:gd name="connsiteY5" fmla="*/ 744 h 9662"/>
              <a:gd name="connsiteX6" fmla="*/ 9811 w 10000"/>
              <a:gd name="connsiteY6" fmla="*/ 1643 h 9662"/>
              <a:gd name="connsiteX7" fmla="*/ 9812 w 10000"/>
              <a:gd name="connsiteY7" fmla="*/ 3446 h 9662"/>
              <a:gd name="connsiteX8" fmla="*/ 8868 w 10000"/>
              <a:gd name="connsiteY8" fmla="*/ 9392 h 9662"/>
              <a:gd name="connsiteX9" fmla="*/ 8302 w 10000"/>
              <a:gd name="connsiteY9" fmla="*/ 9212 h 9662"/>
              <a:gd name="connsiteX10" fmla="*/ 7736 w 10000"/>
              <a:gd name="connsiteY10" fmla="*/ 8851 h 9662"/>
              <a:gd name="connsiteX11" fmla="*/ 6227 w 10000"/>
              <a:gd name="connsiteY11" fmla="*/ 8491 h 9662"/>
              <a:gd name="connsiteX12" fmla="*/ 5094 w 10000"/>
              <a:gd name="connsiteY12" fmla="*/ 7770 h 9662"/>
              <a:gd name="connsiteX13" fmla="*/ 3962 w 10000"/>
              <a:gd name="connsiteY13" fmla="*/ 8491 h 9662"/>
              <a:gd name="connsiteX14" fmla="*/ 3396 w 10000"/>
              <a:gd name="connsiteY14" fmla="*/ 8851 h 9662"/>
              <a:gd name="connsiteX15" fmla="*/ 2075 w 10000"/>
              <a:gd name="connsiteY15" fmla="*/ 9572 h 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00" h="9662">
                <a:moveTo>
                  <a:pt x="2075" y="9572"/>
                </a:moveTo>
                <a:cubicBezTo>
                  <a:pt x="2642" y="8806"/>
                  <a:pt x="2548" y="7004"/>
                  <a:pt x="1510" y="6689"/>
                </a:cubicBezTo>
                <a:cubicBezTo>
                  <a:pt x="1085" y="5473"/>
                  <a:pt x="1652" y="6779"/>
                  <a:pt x="754" y="5788"/>
                </a:cubicBezTo>
                <a:cubicBezTo>
                  <a:pt x="471" y="5473"/>
                  <a:pt x="0" y="4707"/>
                  <a:pt x="0" y="4707"/>
                </a:cubicBezTo>
                <a:cubicBezTo>
                  <a:pt x="471" y="2995"/>
                  <a:pt x="637" y="1036"/>
                  <a:pt x="2288" y="0"/>
                </a:cubicBezTo>
                <a:cubicBezTo>
                  <a:pt x="3844" y="495"/>
                  <a:pt x="3396" y="518"/>
                  <a:pt x="5094" y="744"/>
                </a:cubicBezTo>
                <a:cubicBezTo>
                  <a:pt x="6462" y="1194"/>
                  <a:pt x="8396" y="1463"/>
                  <a:pt x="9811" y="1643"/>
                </a:cubicBezTo>
                <a:cubicBezTo>
                  <a:pt x="9717" y="2049"/>
                  <a:pt x="10000" y="2365"/>
                  <a:pt x="9812" y="3446"/>
                </a:cubicBezTo>
                <a:cubicBezTo>
                  <a:pt x="9670" y="5248"/>
                  <a:pt x="9481" y="7635"/>
                  <a:pt x="8868" y="9392"/>
                </a:cubicBezTo>
                <a:cubicBezTo>
                  <a:pt x="8679" y="9347"/>
                  <a:pt x="8491" y="9302"/>
                  <a:pt x="8302" y="9212"/>
                </a:cubicBezTo>
                <a:cubicBezTo>
                  <a:pt x="8114" y="9121"/>
                  <a:pt x="7972" y="8941"/>
                  <a:pt x="7736" y="8851"/>
                </a:cubicBezTo>
                <a:cubicBezTo>
                  <a:pt x="7217" y="8671"/>
                  <a:pt x="6698" y="8761"/>
                  <a:pt x="6227" y="8491"/>
                </a:cubicBezTo>
                <a:cubicBezTo>
                  <a:pt x="5850" y="8266"/>
                  <a:pt x="5094" y="7770"/>
                  <a:pt x="5094" y="7770"/>
                </a:cubicBezTo>
                <a:cubicBezTo>
                  <a:pt x="4717" y="7995"/>
                  <a:pt x="4340" y="8266"/>
                  <a:pt x="3962" y="8491"/>
                </a:cubicBezTo>
                <a:cubicBezTo>
                  <a:pt x="3773" y="8626"/>
                  <a:pt x="3396" y="8851"/>
                  <a:pt x="3396" y="8851"/>
                </a:cubicBezTo>
                <a:cubicBezTo>
                  <a:pt x="2831" y="9662"/>
                  <a:pt x="3254" y="9347"/>
                  <a:pt x="2075" y="9572"/>
                </a:cubicBezTo>
                <a:close/>
              </a:path>
            </a:pathLst>
          </a:custGeom>
          <a:solidFill>
            <a:srgbClr val="FF9900"/>
          </a:solidFill>
          <a:ln w="9525" cap="flat" cmpd="sng">
            <a:solidFill>
              <a:srgbClr val="FF9900"/>
            </a:solidFill>
            <a:prstDash val="solid"/>
            <a:round/>
            <a:headEnd/>
            <a:tailEnd/>
          </a:ln>
        </p:spPr>
        <p:txBody>
          <a:bodyPr/>
          <a:lstStyle/>
          <a:p>
            <a:endParaRPr lang="en-US" dirty="0"/>
          </a:p>
        </p:txBody>
      </p:sp>
      <p:grpSp>
        <p:nvGrpSpPr>
          <p:cNvPr id="529" name="Group 73"/>
          <p:cNvGrpSpPr>
            <a:grpSpLocks/>
          </p:cNvGrpSpPr>
          <p:nvPr/>
        </p:nvGrpSpPr>
        <p:grpSpPr bwMode="auto">
          <a:xfrm>
            <a:off x="2216958" y="4433899"/>
            <a:ext cx="629274" cy="618370"/>
            <a:chOff x="1348" y="2219"/>
            <a:chExt cx="471" cy="360"/>
          </a:xfrm>
          <a:solidFill>
            <a:srgbClr val="FFFF66"/>
          </a:solidFill>
        </p:grpSpPr>
        <p:sp>
          <p:nvSpPr>
            <p:cNvPr id="530" name="Freeform 74"/>
            <p:cNvSpPr>
              <a:spLocks/>
            </p:cNvSpPr>
            <p:nvPr/>
          </p:nvSpPr>
          <p:spPr bwMode="auto">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close/>
                </a:path>
              </a:pathLst>
            </a:custGeom>
            <a:grpFill/>
            <a:ln w="9525">
              <a:solidFill>
                <a:schemeClr val="tx1"/>
              </a:solidFill>
              <a:round/>
              <a:headEnd/>
              <a:tailEnd/>
            </a:ln>
          </p:spPr>
          <p:txBody>
            <a:bodyPr/>
            <a:lstStyle/>
            <a:p>
              <a:endParaRPr lang="en-US" dirty="0">
                <a:solidFill>
                  <a:schemeClr val="bg1"/>
                </a:solidFill>
              </a:endParaRPr>
            </a:p>
          </p:txBody>
        </p:sp>
        <p:sp>
          <p:nvSpPr>
            <p:cNvPr id="531" name="Freeform 75"/>
            <p:cNvSpPr>
              <a:spLocks/>
            </p:cNvSpPr>
            <p:nvPr/>
          </p:nvSpPr>
          <p:spPr bwMode="auto">
            <a:xfrm>
              <a:off x="1348" y="2219"/>
              <a:ext cx="471" cy="360"/>
            </a:xfrm>
            <a:custGeom>
              <a:avLst/>
              <a:gdLst>
                <a:gd name="T0" fmla="*/ 58 w 471"/>
                <a:gd name="T1" fmla="*/ 0 h 360"/>
                <a:gd name="T2" fmla="*/ 471 w 471"/>
                <a:gd name="T3" fmla="*/ 19 h 360"/>
                <a:gd name="T4" fmla="*/ 454 w 471"/>
                <a:gd name="T5" fmla="*/ 335 h 360"/>
                <a:gd name="T6" fmla="*/ 314 w 471"/>
                <a:gd name="T7" fmla="*/ 329 h 360"/>
                <a:gd name="T8" fmla="*/ 190 w 471"/>
                <a:gd name="T9" fmla="*/ 322 h 360"/>
                <a:gd name="T10" fmla="*/ 190 w 471"/>
                <a:gd name="T11" fmla="*/ 335 h 360"/>
                <a:gd name="T12" fmla="*/ 83 w 471"/>
                <a:gd name="T13" fmla="*/ 335 h 360"/>
                <a:gd name="T14" fmla="*/ 74 w 471"/>
                <a:gd name="T15" fmla="*/ 360 h 360"/>
                <a:gd name="T16" fmla="*/ 0 w 471"/>
                <a:gd name="T17" fmla="*/ 354 h 360"/>
                <a:gd name="T18" fmla="*/ 41 w 471"/>
                <a:gd name="T19" fmla="*/ 88 h 360"/>
                <a:gd name="T20" fmla="*/ 58 w 471"/>
                <a:gd name="T21" fmla="*/ 0 h 3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1"/>
                <a:gd name="T34" fmla="*/ 0 h 360"/>
                <a:gd name="T35" fmla="*/ 471 w 471"/>
                <a:gd name="T36" fmla="*/ 360 h 3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1" h="360">
                  <a:moveTo>
                    <a:pt x="58" y="0"/>
                  </a:moveTo>
                  <a:lnTo>
                    <a:pt x="471" y="19"/>
                  </a:lnTo>
                  <a:lnTo>
                    <a:pt x="454" y="335"/>
                  </a:lnTo>
                  <a:lnTo>
                    <a:pt x="314" y="329"/>
                  </a:lnTo>
                  <a:lnTo>
                    <a:pt x="190" y="322"/>
                  </a:lnTo>
                  <a:lnTo>
                    <a:pt x="190" y="335"/>
                  </a:lnTo>
                  <a:lnTo>
                    <a:pt x="83" y="335"/>
                  </a:lnTo>
                  <a:lnTo>
                    <a:pt x="74" y="360"/>
                  </a:lnTo>
                  <a:lnTo>
                    <a:pt x="0" y="354"/>
                  </a:lnTo>
                  <a:lnTo>
                    <a:pt x="41" y="88"/>
                  </a:lnTo>
                  <a:lnTo>
                    <a:pt x="58" y="0"/>
                  </a:lnTo>
                </a:path>
              </a:pathLst>
            </a:custGeom>
            <a:grpFill/>
            <a:ln w="12700">
              <a:solidFill>
                <a:schemeClr val="tx1"/>
              </a:solidFill>
              <a:prstDash val="solid"/>
              <a:round/>
              <a:headEnd/>
              <a:tailEnd/>
            </a:ln>
          </p:spPr>
          <p:txBody>
            <a:bodyPr/>
            <a:lstStyle/>
            <a:p>
              <a:endParaRPr lang="en-US" dirty="0">
                <a:solidFill>
                  <a:schemeClr val="bg1"/>
                </a:solidFill>
              </a:endParaRPr>
            </a:p>
          </p:txBody>
        </p:sp>
      </p:grpSp>
      <p:grpSp>
        <p:nvGrpSpPr>
          <p:cNvPr id="532" name="Group 76"/>
          <p:cNvGrpSpPr>
            <a:grpSpLocks/>
          </p:cNvGrpSpPr>
          <p:nvPr/>
        </p:nvGrpSpPr>
        <p:grpSpPr bwMode="auto">
          <a:xfrm>
            <a:off x="2469775" y="4533576"/>
            <a:ext cx="1271466" cy="1157366"/>
            <a:chOff x="1538" y="2276"/>
            <a:chExt cx="949" cy="676"/>
          </a:xfrm>
          <a:solidFill>
            <a:srgbClr val="FFFF66"/>
          </a:solidFill>
        </p:grpSpPr>
        <p:sp>
          <p:nvSpPr>
            <p:cNvPr id="533" name="Freeform 77"/>
            <p:cNvSpPr>
              <a:spLocks/>
            </p:cNvSpPr>
            <p:nvPr/>
          </p:nvSpPr>
          <p:spPr bwMode="auto">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close/>
                </a:path>
              </a:pathLst>
            </a:custGeom>
            <a:grpFill/>
            <a:ln w="9525">
              <a:solidFill>
                <a:schemeClr val="tx1"/>
              </a:solidFill>
              <a:round/>
              <a:headEnd/>
              <a:tailEnd/>
            </a:ln>
          </p:spPr>
          <p:txBody>
            <a:bodyPr/>
            <a:lstStyle/>
            <a:p>
              <a:endParaRPr lang="en-US" dirty="0">
                <a:solidFill>
                  <a:schemeClr val="bg1"/>
                </a:solidFill>
              </a:endParaRPr>
            </a:p>
          </p:txBody>
        </p:sp>
        <p:sp>
          <p:nvSpPr>
            <p:cNvPr id="534" name="Freeform 78"/>
            <p:cNvSpPr>
              <a:spLocks/>
            </p:cNvSpPr>
            <p:nvPr/>
          </p:nvSpPr>
          <p:spPr bwMode="auto">
            <a:xfrm>
              <a:off x="1538" y="2276"/>
              <a:ext cx="949" cy="676"/>
            </a:xfrm>
            <a:custGeom>
              <a:avLst/>
              <a:gdLst>
                <a:gd name="T0" fmla="*/ 272 w 949"/>
                <a:gd name="T1" fmla="*/ 0 h 676"/>
                <a:gd name="T2" fmla="*/ 487 w 949"/>
                <a:gd name="T3" fmla="*/ 6 h 676"/>
                <a:gd name="T4" fmla="*/ 487 w 949"/>
                <a:gd name="T5" fmla="*/ 126 h 676"/>
                <a:gd name="T6" fmla="*/ 594 w 949"/>
                <a:gd name="T7" fmla="*/ 164 h 676"/>
                <a:gd name="T8" fmla="*/ 619 w 949"/>
                <a:gd name="T9" fmla="*/ 152 h 676"/>
                <a:gd name="T10" fmla="*/ 693 w 949"/>
                <a:gd name="T11" fmla="*/ 177 h 676"/>
                <a:gd name="T12" fmla="*/ 735 w 949"/>
                <a:gd name="T13" fmla="*/ 177 h 676"/>
                <a:gd name="T14" fmla="*/ 817 w 949"/>
                <a:gd name="T15" fmla="*/ 145 h 676"/>
                <a:gd name="T16" fmla="*/ 867 w 949"/>
                <a:gd name="T17" fmla="*/ 171 h 676"/>
                <a:gd name="T18" fmla="*/ 908 w 949"/>
                <a:gd name="T19" fmla="*/ 183 h 676"/>
                <a:gd name="T20" fmla="*/ 908 w 949"/>
                <a:gd name="T21" fmla="*/ 278 h 676"/>
                <a:gd name="T22" fmla="*/ 949 w 949"/>
                <a:gd name="T23" fmla="*/ 341 h 676"/>
                <a:gd name="T24" fmla="*/ 941 w 949"/>
                <a:gd name="T25" fmla="*/ 430 h 676"/>
                <a:gd name="T26" fmla="*/ 891 w 949"/>
                <a:gd name="T27" fmla="*/ 461 h 676"/>
                <a:gd name="T28" fmla="*/ 875 w 949"/>
                <a:gd name="T29" fmla="*/ 430 h 676"/>
                <a:gd name="T30" fmla="*/ 867 w 949"/>
                <a:gd name="T31" fmla="*/ 449 h 676"/>
                <a:gd name="T32" fmla="*/ 875 w 949"/>
                <a:gd name="T33" fmla="*/ 468 h 676"/>
                <a:gd name="T34" fmla="*/ 784 w 949"/>
                <a:gd name="T35" fmla="*/ 518 h 676"/>
                <a:gd name="T36" fmla="*/ 759 w 949"/>
                <a:gd name="T37" fmla="*/ 518 h 676"/>
                <a:gd name="T38" fmla="*/ 710 w 949"/>
                <a:gd name="T39" fmla="*/ 543 h 676"/>
                <a:gd name="T40" fmla="*/ 710 w 949"/>
                <a:gd name="T41" fmla="*/ 562 h 676"/>
                <a:gd name="T42" fmla="*/ 693 w 949"/>
                <a:gd name="T43" fmla="*/ 562 h 676"/>
                <a:gd name="T44" fmla="*/ 710 w 949"/>
                <a:gd name="T45" fmla="*/ 581 h 676"/>
                <a:gd name="T46" fmla="*/ 685 w 949"/>
                <a:gd name="T47" fmla="*/ 607 h 676"/>
                <a:gd name="T48" fmla="*/ 693 w 949"/>
                <a:gd name="T49" fmla="*/ 645 h 676"/>
                <a:gd name="T50" fmla="*/ 710 w 949"/>
                <a:gd name="T51" fmla="*/ 657 h 676"/>
                <a:gd name="T52" fmla="*/ 710 w 949"/>
                <a:gd name="T53" fmla="*/ 676 h 676"/>
                <a:gd name="T54" fmla="*/ 669 w 949"/>
                <a:gd name="T55" fmla="*/ 676 h 676"/>
                <a:gd name="T56" fmla="*/ 636 w 949"/>
                <a:gd name="T57" fmla="*/ 670 h 676"/>
                <a:gd name="T58" fmla="*/ 611 w 949"/>
                <a:gd name="T59" fmla="*/ 670 h 676"/>
                <a:gd name="T60" fmla="*/ 536 w 949"/>
                <a:gd name="T61" fmla="*/ 651 h 676"/>
                <a:gd name="T62" fmla="*/ 503 w 949"/>
                <a:gd name="T63" fmla="*/ 575 h 676"/>
                <a:gd name="T64" fmla="*/ 454 w 949"/>
                <a:gd name="T65" fmla="*/ 537 h 676"/>
                <a:gd name="T66" fmla="*/ 413 w 949"/>
                <a:gd name="T67" fmla="*/ 468 h 676"/>
                <a:gd name="T68" fmla="*/ 388 w 949"/>
                <a:gd name="T69" fmla="*/ 461 h 676"/>
                <a:gd name="T70" fmla="*/ 363 w 949"/>
                <a:gd name="T71" fmla="*/ 442 h 676"/>
                <a:gd name="T72" fmla="*/ 338 w 949"/>
                <a:gd name="T73" fmla="*/ 442 h 676"/>
                <a:gd name="T74" fmla="*/ 305 w 949"/>
                <a:gd name="T75" fmla="*/ 436 h 676"/>
                <a:gd name="T76" fmla="*/ 272 w 949"/>
                <a:gd name="T77" fmla="*/ 442 h 676"/>
                <a:gd name="T78" fmla="*/ 256 w 949"/>
                <a:gd name="T79" fmla="*/ 474 h 676"/>
                <a:gd name="T80" fmla="*/ 231 w 949"/>
                <a:gd name="T81" fmla="*/ 480 h 676"/>
                <a:gd name="T82" fmla="*/ 165 w 949"/>
                <a:gd name="T83" fmla="*/ 455 h 676"/>
                <a:gd name="T84" fmla="*/ 132 w 949"/>
                <a:gd name="T85" fmla="*/ 423 h 676"/>
                <a:gd name="T86" fmla="*/ 124 w 949"/>
                <a:gd name="T87" fmla="*/ 385 h 676"/>
                <a:gd name="T88" fmla="*/ 99 w 949"/>
                <a:gd name="T89" fmla="*/ 360 h 676"/>
                <a:gd name="T90" fmla="*/ 41 w 949"/>
                <a:gd name="T91" fmla="*/ 322 h 676"/>
                <a:gd name="T92" fmla="*/ 0 w 949"/>
                <a:gd name="T93" fmla="*/ 284 h 676"/>
                <a:gd name="T94" fmla="*/ 0 w 949"/>
                <a:gd name="T95" fmla="*/ 265 h 676"/>
                <a:gd name="T96" fmla="*/ 140 w 949"/>
                <a:gd name="T97" fmla="*/ 265 h 676"/>
                <a:gd name="T98" fmla="*/ 256 w 949"/>
                <a:gd name="T99" fmla="*/ 272 h 676"/>
                <a:gd name="T100" fmla="*/ 272 w 949"/>
                <a:gd name="T101" fmla="*/ 0 h 6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9"/>
                <a:gd name="T154" fmla="*/ 0 h 676"/>
                <a:gd name="T155" fmla="*/ 949 w 949"/>
                <a:gd name="T156" fmla="*/ 676 h 6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9" h="676">
                  <a:moveTo>
                    <a:pt x="272" y="0"/>
                  </a:moveTo>
                  <a:lnTo>
                    <a:pt x="487" y="6"/>
                  </a:lnTo>
                  <a:lnTo>
                    <a:pt x="487" y="126"/>
                  </a:lnTo>
                  <a:lnTo>
                    <a:pt x="594" y="164"/>
                  </a:lnTo>
                  <a:lnTo>
                    <a:pt x="619" y="152"/>
                  </a:lnTo>
                  <a:lnTo>
                    <a:pt x="693" y="177"/>
                  </a:lnTo>
                  <a:lnTo>
                    <a:pt x="735" y="177"/>
                  </a:lnTo>
                  <a:lnTo>
                    <a:pt x="817" y="145"/>
                  </a:lnTo>
                  <a:lnTo>
                    <a:pt x="867" y="171"/>
                  </a:lnTo>
                  <a:lnTo>
                    <a:pt x="908" y="183"/>
                  </a:lnTo>
                  <a:lnTo>
                    <a:pt x="908" y="278"/>
                  </a:lnTo>
                  <a:lnTo>
                    <a:pt x="949" y="341"/>
                  </a:lnTo>
                  <a:lnTo>
                    <a:pt x="941" y="430"/>
                  </a:lnTo>
                  <a:lnTo>
                    <a:pt x="891" y="461"/>
                  </a:lnTo>
                  <a:lnTo>
                    <a:pt x="875" y="430"/>
                  </a:lnTo>
                  <a:lnTo>
                    <a:pt x="867" y="449"/>
                  </a:lnTo>
                  <a:lnTo>
                    <a:pt x="875" y="468"/>
                  </a:lnTo>
                  <a:lnTo>
                    <a:pt x="784" y="518"/>
                  </a:lnTo>
                  <a:lnTo>
                    <a:pt x="759" y="518"/>
                  </a:lnTo>
                  <a:lnTo>
                    <a:pt x="710" y="543"/>
                  </a:lnTo>
                  <a:lnTo>
                    <a:pt x="710" y="562"/>
                  </a:lnTo>
                  <a:lnTo>
                    <a:pt x="693" y="562"/>
                  </a:lnTo>
                  <a:lnTo>
                    <a:pt x="710" y="581"/>
                  </a:lnTo>
                  <a:lnTo>
                    <a:pt x="685" y="607"/>
                  </a:lnTo>
                  <a:lnTo>
                    <a:pt x="693" y="645"/>
                  </a:lnTo>
                  <a:lnTo>
                    <a:pt x="710" y="657"/>
                  </a:lnTo>
                  <a:lnTo>
                    <a:pt x="710" y="676"/>
                  </a:lnTo>
                  <a:lnTo>
                    <a:pt x="669" y="676"/>
                  </a:lnTo>
                  <a:lnTo>
                    <a:pt x="636" y="670"/>
                  </a:lnTo>
                  <a:lnTo>
                    <a:pt x="611" y="670"/>
                  </a:lnTo>
                  <a:lnTo>
                    <a:pt x="536" y="651"/>
                  </a:lnTo>
                  <a:lnTo>
                    <a:pt x="503" y="575"/>
                  </a:lnTo>
                  <a:lnTo>
                    <a:pt x="454" y="537"/>
                  </a:lnTo>
                  <a:lnTo>
                    <a:pt x="413" y="468"/>
                  </a:lnTo>
                  <a:lnTo>
                    <a:pt x="388" y="461"/>
                  </a:lnTo>
                  <a:lnTo>
                    <a:pt x="363" y="442"/>
                  </a:lnTo>
                  <a:lnTo>
                    <a:pt x="338" y="442"/>
                  </a:lnTo>
                  <a:lnTo>
                    <a:pt x="305" y="436"/>
                  </a:lnTo>
                  <a:lnTo>
                    <a:pt x="272" y="442"/>
                  </a:lnTo>
                  <a:lnTo>
                    <a:pt x="256" y="474"/>
                  </a:lnTo>
                  <a:lnTo>
                    <a:pt x="231" y="480"/>
                  </a:lnTo>
                  <a:lnTo>
                    <a:pt x="165" y="455"/>
                  </a:lnTo>
                  <a:lnTo>
                    <a:pt x="132" y="423"/>
                  </a:lnTo>
                  <a:lnTo>
                    <a:pt x="124" y="385"/>
                  </a:lnTo>
                  <a:lnTo>
                    <a:pt x="99" y="360"/>
                  </a:lnTo>
                  <a:lnTo>
                    <a:pt x="41" y="322"/>
                  </a:lnTo>
                  <a:lnTo>
                    <a:pt x="0" y="284"/>
                  </a:lnTo>
                  <a:lnTo>
                    <a:pt x="0" y="265"/>
                  </a:lnTo>
                  <a:lnTo>
                    <a:pt x="140" y="265"/>
                  </a:lnTo>
                  <a:lnTo>
                    <a:pt x="256" y="272"/>
                  </a:lnTo>
                  <a:lnTo>
                    <a:pt x="272" y="0"/>
                  </a:lnTo>
                </a:path>
              </a:pathLst>
            </a:custGeom>
            <a:grpFill/>
            <a:ln w="12700">
              <a:solidFill>
                <a:schemeClr val="tx1"/>
              </a:solidFill>
              <a:prstDash val="solid"/>
              <a:round/>
              <a:headEnd/>
              <a:tailEnd/>
            </a:ln>
          </p:spPr>
          <p:txBody>
            <a:bodyPr/>
            <a:lstStyle/>
            <a:p>
              <a:endParaRPr lang="en-US" dirty="0">
                <a:solidFill>
                  <a:schemeClr val="bg1"/>
                </a:solidFill>
              </a:endParaRPr>
            </a:p>
          </p:txBody>
        </p:sp>
      </p:grpSp>
      <p:grpSp>
        <p:nvGrpSpPr>
          <p:cNvPr id="535" name="Group 91"/>
          <p:cNvGrpSpPr>
            <a:grpSpLocks/>
          </p:cNvGrpSpPr>
          <p:nvPr/>
        </p:nvGrpSpPr>
        <p:grpSpPr bwMode="auto">
          <a:xfrm>
            <a:off x="2833314" y="4467124"/>
            <a:ext cx="797204" cy="369176"/>
            <a:chOff x="1810" y="2238"/>
            <a:chExt cx="595" cy="215"/>
          </a:xfrm>
          <a:solidFill>
            <a:srgbClr val="FFFF66"/>
          </a:solidFill>
        </p:grpSpPr>
        <p:sp>
          <p:nvSpPr>
            <p:cNvPr id="536" name="Freeform 92"/>
            <p:cNvSpPr>
              <a:spLocks/>
            </p:cNvSpPr>
            <p:nvPr/>
          </p:nvSpPr>
          <p:spPr bwMode="auto">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close/>
                </a:path>
              </a:pathLst>
            </a:custGeom>
            <a:grpFill/>
            <a:ln w="9525">
              <a:solidFill>
                <a:schemeClr val="tx1"/>
              </a:solidFill>
              <a:round/>
              <a:headEnd/>
              <a:tailEnd/>
            </a:ln>
          </p:spPr>
          <p:txBody>
            <a:bodyPr/>
            <a:lstStyle/>
            <a:p>
              <a:endParaRPr lang="en-US" dirty="0">
                <a:solidFill>
                  <a:schemeClr val="bg1"/>
                </a:solidFill>
              </a:endParaRPr>
            </a:p>
          </p:txBody>
        </p:sp>
        <p:sp>
          <p:nvSpPr>
            <p:cNvPr id="537" name="Freeform 93"/>
            <p:cNvSpPr>
              <a:spLocks/>
            </p:cNvSpPr>
            <p:nvPr/>
          </p:nvSpPr>
          <p:spPr bwMode="auto">
            <a:xfrm>
              <a:off x="1810" y="2238"/>
              <a:ext cx="595" cy="215"/>
            </a:xfrm>
            <a:custGeom>
              <a:avLst/>
              <a:gdLst>
                <a:gd name="T0" fmla="*/ 0 w 595"/>
                <a:gd name="T1" fmla="*/ 0 h 215"/>
                <a:gd name="T2" fmla="*/ 0 w 595"/>
                <a:gd name="T3" fmla="*/ 38 h 215"/>
                <a:gd name="T4" fmla="*/ 207 w 595"/>
                <a:gd name="T5" fmla="*/ 44 h 215"/>
                <a:gd name="T6" fmla="*/ 215 w 595"/>
                <a:gd name="T7" fmla="*/ 164 h 215"/>
                <a:gd name="T8" fmla="*/ 322 w 595"/>
                <a:gd name="T9" fmla="*/ 202 h 215"/>
                <a:gd name="T10" fmla="*/ 347 w 595"/>
                <a:gd name="T11" fmla="*/ 190 h 215"/>
                <a:gd name="T12" fmla="*/ 421 w 595"/>
                <a:gd name="T13" fmla="*/ 215 h 215"/>
                <a:gd name="T14" fmla="*/ 463 w 595"/>
                <a:gd name="T15" fmla="*/ 215 h 215"/>
                <a:gd name="T16" fmla="*/ 545 w 595"/>
                <a:gd name="T17" fmla="*/ 190 h 215"/>
                <a:gd name="T18" fmla="*/ 595 w 595"/>
                <a:gd name="T19" fmla="*/ 215 h 215"/>
                <a:gd name="T20" fmla="*/ 595 w 595"/>
                <a:gd name="T21" fmla="*/ 82 h 215"/>
                <a:gd name="T22" fmla="*/ 578 w 595"/>
                <a:gd name="T23" fmla="*/ 0 h 215"/>
                <a:gd name="T24" fmla="*/ 0 w 595"/>
                <a:gd name="T25" fmla="*/ 0 h 2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5"/>
                <a:gd name="T40" fmla="*/ 0 h 215"/>
                <a:gd name="T41" fmla="*/ 595 w 595"/>
                <a:gd name="T42" fmla="*/ 215 h 2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5" h="215">
                  <a:moveTo>
                    <a:pt x="0" y="0"/>
                  </a:moveTo>
                  <a:lnTo>
                    <a:pt x="0" y="38"/>
                  </a:lnTo>
                  <a:lnTo>
                    <a:pt x="207" y="44"/>
                  </a:lnTo>
                  <a:lnTo>
                    <a:pt x="215" y="164"/>
                  </a:lnTo>
                  <a:lnTo>
                    <a:pt x="322" y="202"/>
                  </a:lnTo>
                  <a:lnTo>
                    <a:pt x="347" y="190"/>
                  </a:lnTo>
                  <a:lnTo>
                    <a:pt x="421" y="215"/>
                  </a:lnTo>
                  <a:lnTo>
                    <a:pt x="463" y="215"/>
                  </a:lnTo>
                  <a:lnTo>
                    <a:pt x="545" y="190"/>
                  </a:lnTo>
                  <a:lnTo>
                    <a:pt x="595" y="215"/>
                  </a:lnTo>
                  <a:lnTo>
                    <a:pt x="595" y="82"/>
                  </a:lnTo>
                  <a:lnTo>
                    <a:pt x="578" y="0"/>
                  </a:lnTo>
                  <a:lnTo>
                    <a:pt x="0" y="0"/>
                  </a:lnTo>
                </a:path>
              </a:pathLst>
            </a:custGeom>
            <a:grpFill/>
            <a:ln w="12700">
              <a:solidFill>
                <a:schemeClr val="tx1"/>
              </a:solidFill>
              <a:prstDash val="solid"/>
              <a:round/>
              <a:headEnd/>
              <a:tailEnd/>
            </a:ln>
          </p:spPr>
          <p:txBody>
            <a:bodyPr/>
            <a:lstStyle/>
            <a:p>
              <a:endParaRPr lang="en-US" dirty="0">
                <a:solidFill>
                  <a:schemeClr val="bg1"/>
                </a:solidFill>
              </a:endParaRPr>
            </a:p>
          </p:txBody>
        </p:sp>
      </p:grpSp>
      <p:sp>
        <p:nvSpPr>
          <p:cNvPr id="539" name="Freeform 116"/>
          <p:cNvSpPr>
            <a:spLocks/>
          </p:cNvSpPr>
          <p:nvPr/>
        </p:nvSpPr>
        <p:spPr bwMode="auto">
          <a:xfrm>
            <a:off x="3839046" y="3795224"/>
            <a:ext cx="359849" cy="616524"/>
          </a:xfrm>
          <a:custGeom>
            <a:avLst/>
            <a:gdLst>
              <a:gd name="T0" fmla="*/ 50 w 281"/>
              <a:gd name="T1" fmla="*/ 19 h 360"/>
              <a:gd name="T2" fmla="*/ 215 w 281"/>
              <a:gd name="T3" fmla="*/ 0 h 360"/>
              <a:gd name="T4" fmla="*/ 240 w 281"/>
              <a:gd name="T5" fmla="*/ 44 h 360"/>
              <a:gd name="T6" fmla="*/ 273 w 281"/>
              <a:gd name="T7" fmla="*/ 228 h 360"/>
              <a:gd name="T8" fmla="*/ 281 w 281"/>
              <a:gd name="T9" fmla="*/ 253 h 360"/>
              <a:gd name="T10" fmla="*/ 256 w 281"/>
              <a:gd name="T11" fmla="*/ 303 h 360"/>
              <a:gd name="T12" fmla="*/ 256 w 281"/>
              <a:gd name="T13" fmla="*/ 335 h 360"/>
              <a:gd name="T14" fmla="*/ 232 w 281"/>
              <a:gd name="T15" fmla="*/ 335 h 360"/>
              <a:gd name="T16" fmla="*/ 232 w 281"/>
              <a:gd name="T17" fmla="*/ 360 h 360"/>
              <a:gd name="T18" fmla="*/ 199 w 281"/>
              <a:gd name="T19" fmla="*/ 348 h 360"/>
              <a:gd name="T20" fmla="*/ 182 w 281"/>
              <a:gd name="T21" fmla="*/ 354 h 360"/>
              <a:gd name="T22" fmla="*/ 157 w 281"/>
              <a:gd name="T23" fmla="*/ 354 h 360"/>
              <a:gd name="T24" fmla="*/ 141 w 281"/>
              <a:gd name="T25" fmla="*/ 310 h 360"/>
              <a:gd name="T26" fmla="*/ 108 w 281"/>
              <a:gd name="T27" fmla="*/ 297 h 360"/>
              <a:gd name="T28" fmla="*/ 108 w 281"/>
              <a:gd name="T29" fmla="*/ 247 h 360"/>
              <a:gd name="T30" fmla="*/ 75 w 281"/>
              <a:gd name="T31" fmla="*/ 253 h 360"/>
              <a:gd name="T32" fmla="*/ 58 w 281"/>
              <a:gd name="T33" fmla="*/ 221 h 360"/>
              <a:gd name="T34" fmla="*/ 0 w 281"/>
              <a:gd name="T35" fmla="*/ 177 h 360"/>
              <a:gd name="T36" fmla="*/ 42 w 281"/>
              <a:gd name="T37" fmla="*/ 120 h 360"/>
              <a:gd name="T38" fmla="*/ 25 w 281"/>
              <a:gd name="T39" fmla="*/ 88 h 360"/>
              <a:gd name="T40" fmla="*/ 75 w 281"/>
              <a:gd name="T41" fmla="*/ 82 h 360"/>
              <a:gd name="T42" fmla="*/ 75 w 281"/>
              <a:gd name="T43" fmla="*/ 44 h 360"/>
              <a:gd name="T44" fmla="*/ 50 w 281"/>
              <a:gd name="T45" fmla="*/ 19 h 3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1"/>
              <a:gd name="T70" fmla="*/ 0 h 360"/>
              <a:gd name="T71" fmla="*/ 281 w 281"/>
              <a:gd name="T72" fmla="*/ 360 h 360"/>
              <a:gd name="connsiteX0" fmla="*/ 1779 w 10000"/>
              <a:gd name="connsiteY0" fmla="*/ 528 h 10000"/>
              <a:gd name="connsiteX1" fmla="*/ 7651 w 10000"/>
              <a:gd name="connsiteY1" fmla="*/ 0 h 10000"/>
              <a:gd name="connsiteX2" fmla="*/ 8541 w 10000"/>
              <a:gd name="connsiteY2" fmla="*/ 1222 h 10000"/>
              <a:gd name="connsiteX3" fmla="*/ 9715 w 10000"/>
              <a:gd name="connsiteY3" fmla="*/ 6333 h 10000"/>
              <a:gd name="connsiteX4" fmla="*/ 10000 w 10000"/>
              <a:gd name="connsiteY4" fmla="*/ 7028 h 10000"/>
              <a:gd name="connsiteX5" fmla="*/ 9441 w 10000"/>
              <a:gd name="connsiteY5" fmla="*/ 8417 h 10000"/>
              <a:gd name="connsiteX6" fmla="*/ 9110 w 10000"/>
              <a:gd name="connsiteY6" fmla="*/ 9306 h 10000"/>
              <a:gd name="connsiteX7" fmla="*/ 8256 w 10000"/>
              <a:gd name="connsiteY7" fmla="*/ 9306 h 10000"/>
              <a:gd name="connsiteX8" fmla="*/ 8256 w 10000"/>
              <a:gd name="connsiteY8" fmla="*/ 10000 h 10000"/>
              <a:gd name="connsiteX9" fmla="*/ 7082 w 10000"/>
              <a:gd name="connsiteY9" fmla="*/ 9667 h 10000"/>
              <a:gd name="connsiteX10" fmla="*/ 6477 w 10000"/>
              <a:gd name="connsiteY10" fmla="*/ 9833 h 10000"/>
              <a:gd name="connsiteX11" fmla="*/ 5587 w 10000"/>
              <a:gd name="connsiteY11" fmla="*/ 9833 h 10000"/>
              <a:gd name="connsiteX12" fmla="*/ 5018 w 10000"/>
              <a:gd name="connsiteY12" fmla="*/ 8611 h 10000"/>
              <a:gd name="connsiteX13" fmla="*/ 3843 w 10000"/>
              <a:gd name="connsiteY13" fmla="*/ 8250 h 10000"/>
              <a:gd name="connsiteX14" fmla="*/ 3843 w 10000"/>
              <a:gd name="connsiteY14" fmla="*/ 6861 h 10000"/>
              <a:gd name="connsiteX15" fmla="*/ 2669 w 10000"/>
              <a:gd name="connsiteY15" fmla="*/ 7028 h 10000"/>
              <a:gd name="connsiteX16" fmla="*/ 2064 w 10000"/>
              <a:gd name="connsiteY16" fmla="*/ 6139 h 10000"/>
              <a:gd name="connsiteX17" fmla="*/ 0 w 10000"/>
              <a:gd name="connsiteY17" fmla="*/ 4917 h 10000"/>
              <a:gd name="connsiteX18" fmla="*/ 1495 w 10000"/>
              <a:gd name="connsiteY18" fmla="*/ 3333 h 10000"/>
              <a:gd name="connsiteX19" fmla="*/ 890 w 10000"/>
              <a:gd name="connsiteY19" fmla="*/ 2444 h 10000"/>
              <a:gd name="connsiteX20" fmla="*/ 2669 w 10000"/>
              <a:gd name="connsiteY20" fmla="*/ 2278 h 10000"/>
              <a:gd name="connsiteX21" fmla="*/ 2669 w 10000"/>
              <a:gd name="connsiteY21" fmla="*/ 1222 h 10000"/>
              <a:gd name="connsiteX22" fmla="*/ 1779 w 10000"/>
              <a:gd name="connsiteY22" fmla="*/ 528 h 10000"/>
              <a:gd name="connsiteX0" fmla="*/ 1779 w 10000"/>
              <a:gd name="connsiteY0" fmla="*/ 528 h 10000"/>
              <a:gd name="connsiteX1" fmla="*/ 7651 w 10000"/>
              <a:gd name="connsiteY1" fmla="*/ 0 h 10000"/>
              <a:gd name="connsiteX2" fmla="*/ 8541 w 10000"/>
              <a:gd name="connsiteY2" fmla="*/ 1222 h 10000"/>
              <a:gd name="connsiteX3" fmla="*/ 9715 w 10000"/>
              <a:gd name="connsiteY3" fmla="*/ 6333 h 10000"/>
              <a:gd name="connsiteX4" fmla="*/ 10000 w 10000"/>
              <a:gd name="connsiteY4" fmla="*/ 7028 h 10000"/>
              <a:gd name="connsiteX5" fmla="*/ 9441 w 10000"/>
              <a:gd name="connsiteY5" fmla="*/ 8417 h 10000"/>
              <a:gd name="connsiteX6" fmla="*/ 9110 w 10000"/>
              <a:gd name="connsiteY6" fmla="*/ 9306 h 10000"/>
              <a:gd name="connsiteX7" fmla="*/ 8256 w 10000"/>
              <a:gd name="connsiteY7" fmla="*/ 9306 h 10000"/>
              <a:gd name="connsiteX8" fmla="*/ 8256 w 10000"/>
              <a:gd name="connsiteY8" fmla="*/ 10000 h 10000"/>
              <a:gd name="connsiteX9" fmla="*/ 7082 w 10000"/>
              <a:gd name="connsiteY9" fmla="*/ 9667 h 10000"/>
              <a:gd name="connsiteX10" fmla="*/ 6477 w 10000"/>
              <a:gd name="connsiteY10" fmla="*/ 9833 h 10000"/>
              <a:gd name="connsiteX11" fmla="*/ 5587 w 10000"/>
              <a:gd name="connsiteY11" fmla="*/ 9833 h 10000"/>
              <a:gd name="connsiteX12" fmla="*/ 5018 w 10000"/>
              <a:gd name="connsiteY12" fmla="*/ 8611 h 10000"/>
              <a:gd name="connsiteX13" fmla="*/ 3843 w 10000"/>
              <a:gd name="connsiteY13" fmla="*/ 8250 h 10000"/>
              <a:gd name="connsiteX14" fmla="*/ 3843 w 10000"/>
              <a:gd name="connsiteY14" fmla="*/ 6861 h 10000"/>
              <a:gd name="connsiteX15" fmla="*/ 2669 w 10000"/>
              <a:gd name="connsiteY15" fmla="*/ 7028 h 10000"/>
              <a:gd name="connsiteX16" fmla="*/ 2064 w 10000"/>
              <a:gd name="connsiteY16" fmla="*/ 6139 h 10000"/>
              <a:gd name="connsiteX17" fmla="*/ 0 w 10000"/>
              <a:gd name="connsiteY17" fmla="*/ 4917 h 10000"/>
              <a:gd name="connsiteX18" fmla="*/ 1495 w 10000"/>
              <a:gd name="connsiteY18" fmla="*/ 3333 h 10000"/>
              <a:gd name="connsiteX19" fmla="*/ 890 w 10000"/>
              <a:gd name="connsiteY19" fmla="*/ 2444 h 10000"/>
              <a:gd name="connsiteX20" fmla="*/ 2669 w 10000"/>
              <a:gd name="connsiteY20" fmla="*/ 2278 h 10000"/>
              <a:gd name="connsiteX21" fmla="*/ 2669 w 10000"/>
              <a:gd name="connsiteY21" fmla="*/ 1222 h 10000"/>
              <a:gd name="connsiteX22" fmla="*/ 1779 w 10000"/>
              <a:gd name="connsiteY22" fmla="*/ 528 h 10000"/>
              <a:gd name="connsiteX0" fmla="*/ 1779 w 10000"/>
              <a:gd name="connsiteY0" fmla="*/ 528 h 10000"/>
              <a:gd name="connsiteX1" fmla="*/ 7651 w 10000"/>
              <a:gd name="connsiteY1" fmla="*/ 0 h 10000"/>
              <a:gd name="connsiteX2" fmla="*/ 8541 w 10000"/>
              <a:gd name="connsiteY2" fmla="*/ 1222 h 10000"/>
              <a:gd name="connsiteX3" fmla="*/ 9715 w 10000"/>
              <a:gd name="connsiteY3" fmla="*/ 6333 h 10000"/>
              <a:gd name="connsiteX4" fmla="*/ 10000 w 10000"/>
              <a:gd name="connsiteY4" fmla="*/ 7028 h 10000"/>
              <a:gd name="connsiteX5" fmla="*/ 9441 w 10000"/>
              <a:gd name="connsiteY5" fmla="*/ 8417 h 10000"/>
              <a:gd name="connsiteX6" fmla="*/ 9441 w 10000"/>
              <a:gd name="connsiteY6" fmla="*/ 9306 h 10000"/>
              <a:gd name="connsiteX7" fmla="*/ 8256 w 10000"/>
              <a:gd name="connsiteY7" fmla="*/ 9306 h 10000"/>
              <a:gd name="connsiteX8" fmla="*/ 8256 w 10000"/>
              <a:gd name="connsiteY8" fmla="*/ 10000 h 10000"/>
              <a:gd name="connsiteX9" fmla="*/ 7082 w 10000"/>
              <a:gd name="connsiteY9" fmla="*/ 9667 h 10000"/>
              <a:gd name="connsiteX10" fmla="*/ 6477 w 10000"/>
              <a:gd name="connsiteY10" fmla="*/ 9833 h 10000"/>
              <a:gd name="connsiteX11" fmla="*/ 5587 w 10000"/>
              <a:gd name="connsiteY11" fmla="*/ 9833 h 10000"/>
              <a:gd name="connsiteX12" fmla="*/ 5018 w 10000"/>
              <a:gd name="connsiteY12" fmla="*/ 8611 h 10000"/>
              <a:gd name="connsiteX13" fmla="*/ 3843 w 10000"/>
              <a:gd name="connsiteY13" fmla="*/ 8250 h 10000"/>
              <a:gd name="connsiteX14" fmla="*/ 3843 w 10000"/>
              <a:gd name="connsiteY14" fmla="*/ 6861 h 10000"/>
              <a:gd name="connsiteX15" fmla="*/ 2669 w 10000"/>
              <a:gd name="connsiteY15" fmla="*/ 7028 h 10000"/>
              <a:gd name="connsiteX16" fmla="*/ 2064 w 10000"/>
              <a:gd name="connsiteY16" fmla="*/ 6139 h 10000"/>
              <a:gd name="connsiteX17" fmla="*/ 0 w 10000"/>
              <a:gd name="connsiteY17" fmla="*/ 4917 h 10000"/>
              <a:gd name="connsiteX18" fmla="*/ 1495 w 10000"/>
              <a:gd name="connsiteY18" fmla="*/ 3333 h 10000"/>
              <a:gd name="connsiteX19" fmla="*/ 890 w 10000"/>
              <a:gd name="connsiteY19" fmla="*/ 2444 h 10000"/>
              <a:gd name="connsiteX20" fmla="*/ 2669 w 10000"/>
              <a:gd name="connsiteY20" fmla="*/ 2278 h 10000"/>
              <a:gd name="connsiteX21" fmla="*/ 2669 w 10000"/>
              <a:gd name="connsiteY21" fmla="*/ 1222 h 10000"/>
              <a:gd name="connsiteX22" fmla="*/ 1779 w 10000"/>
              <a:gd name="connsiteY22" fmla="*/ 528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000" h="10000">
                <a:moveTo>
                  <a:pt x="1779" y="528"/>
                </a:moveTo>
                <a:lnTo>
                  <a:pt x="7651" y="0"/>
                </a:lnTo>
                <a:lnTo>
                  <a:pt x="8541" y="1222"/>
                </a:lnTo>
                <a:lnTo>
                  <a:pt x="9715" y="6333"/>
                </a:lnTo>
                <a:lnTo>
                  <a:pt x="10000" y="7028"/>
                </a:lnTo>
                <a:lnTo>
                  <a:pt x="9441" y="8417"/>
                </a:lnTo>
                <a:cubicBezTo>
                  <a:pt x="9331" y="9215"/>
                  <a:pt x="9551" y="9010"/>
                  <a:pt x="9441" y="9306"/>
                </a:cubicBezTo>
                <a:lnTo>
                  <a:pt x="8256" y="9306"/>
                </a:lnTo>
                <a:lnTo>
                  <a:pt x="8256" y="10000"/>
                </a:lnTo>
                <a:lnTo>
                  <a:pt x="7082" y="9667"/>
                </a:lnTo>
                <a:lnTo>
                  <a:pt x="6477" y="9833"/>
                </a:lnTo>
                <a:lnTo>
                  <a:pt x="5587" y="9833"/>
                </a:lnTo>
                <a:lnTo>
                  <a:pt x="5018" y="8611"/>
                </a:lnTo>
                <a:lnTo>
                  <a:pt x="3843" y="8250"/>
                </a:lnTo>
                <a:lnTo>
                  <a:pt x="3843" y="6861"/>
                </a:lnTo>
                <a:lnTo>
                  <a:pt x="2669" y="7028"/>
                </a:lnTo>
                <a:lnTo>
                  <a:pt x="2064" y="6139"/>
                </a:lnTo>
                <a:lnTo>
                  <a:pt x="0" y="4917"/>
                </a:lnTo>
                <a:lnTo>
                  <a:pt x="1495" y="3333"/>
                </a:lnTo>
                <a:lnTo>
                  <a:pt x="890" y="2444"/>
                </a:lnTo>
                <a:lnTo>
                  <a:pt x="2669" y="2278"/>
                </a:lnTo>
                <a:lnTo>
                  <a:pt x="2669" y="1222"/>
                </a:lnTo>
                <a:lnTo>
                  <a:pt x="1779" y="528"/>
                </a:lnTo>
                <a:close/>
              </a:path>
            </a:pathLst>
          </a:custGeom>
          <a:solidFill>
            <a:srgbClr val="FFFF66"/>
          </a:solidFill>
          <a:ln w="12700" cmpd="sng">
            <a:solidFill>
              <a:schemeClr val="tx1"/>
            </a:solidFill>
            <a:round/>
            <a:headEnd/>
            <a:tailEnd/>
          </a:ln>
        </p:spPr>
        <p:txBody>
          <a:bodyPr/>
          <a:lstStyle/>
          <a:p>
            <a:endParaRPr lang="en-US" dirty="0">
              <a:solidFill>
                <a:schemeClr val="bg1"/>
              </a:solidFill>
            </a:endParaRPr>
          </a:p>
        </p:txBody>
      </p:sp>
      <p:sp>
        <p:nvSpPr>
          <p:cNvPr id="541" name="Rectangle 204"/>
          <p:cNvSpPr>
            <a:spLocks noChangeArrowheads="1"/>
          </p:cNvSpPr>
          <p:nvPr/>
        </p:nvSpPr>
        <p:spPr bwMode="auto">
          <a:xfrm>
            <a:off x="2491920" y="4716318"/>
            <a:ext cx="120226" cy="92333"/>
          </a:xfrm>
          <a:prstGeom prst="rect">
            <a:avLst/>
          </a:prstGeom>
          <a:noFill/>
          <a:ln w="9525">
            <a:noFill/>
            <a:miter lim="800000"/>
            <a:headEnd/>
            <a:tailEnd/>
          </a:ln>
        </p:spPr>
        <p:txBody>
          <a:bodyPr wrap="none" lIns="0" tIns="0" rIns="0" bIns="0">
            <a:spAutoFit/>
          </a:bodyPr>
          <a:lstStyle/>
          <a:p>
            <a:pPr eaLnBrk="0" hangingPunct="0"/>
            <a:r>
              <a:rPr lang="en-US" altLang="en-US" sz="600" dirty="0"/>
              <a:t>NM</a:t>
            </a:r>
            <a:endParaRPr lang="en-US" altLang="en-US" sz="2400" dirty="0"/>
          </a:p>
        </p:txBody>
      </p:sp>
      <p:sp>
        <p:nvSpPr>
          <p:cNvPr id="542" name="Rectangle 209"/>
          <p:cNvSpPr>
            <a:spLocks noChangeArrowheads="1"/>
          </p:cNvSpPr>
          <p:nvPr/>
        </p:nvSpPr>
        <p:spPr bwMode="auto">
          <a:xfrm>
            <a:off x="3242989" y="4585261"/>
            <a:ext cx="110608" cy="92333"/>
          </a:xfrm>
          <a:prstGeom prst="rect">
            <a:avLst/>
          </a:prstGeom>
          <a:noFill/>
          <a:ln w="9525">
            <a:noFill/>
            <a:miter lim="800000"/>
            <a:headEnd/>
            <a:tailEnd/>
          </a:ln>
        </p:spPr>
        <p:txBody>
          <a:bodyPr wrap="none" lIns="0" tIns="0" rIns="0" bIns="0">
            <a:spAutoFit/>
          </a:bodyPr>
          <a:lstStyle/>
          <a:p>
            <a:pPr eaLnBrk="0" hangingPunct="0"/>
            <a:r>
              <a:rPr lang="en-US" altLang="en-US" sz="600" dirty="0"/>
              <a:t>OK</a:t>
            </a:r>
            <a:endParaRPr lang="en-US" altLang="en-US" sz="2400" dirty="0"/>
          </a:p>
        </p:txBody>
      </p:sp>
      <p:sp>
        <p:nvSpPr>
          <p:cNvPr id="543" name="Rectangle 210"/>
          <p:cNvSpPr>
            <a:spLocks noChangeArrowheads="1"/>
          </p:cNvSpPr>
          <p:nvPr/>
        </p:nvSpPr>
        <p:spPr bwMode="auto">
          <a:xfrm>
            <a:off x="3032616" y="4952592"/>
            <a:ext cx="97784" cy="92333"/>
          </a:xfrm>
          <a:prstGeom prst="rect">
            <a:avLst/>
          </a:prstGeom>
          <a:noFill/>
          <a:ln w="9525">
            <a:noFill/>
            <a:miter lim="800000"/>
            <a:headEnd/>
            <a:tailEnd/>
          </a:ln>
        </p:spPr>
        <p:txBody>
          <a:bodyPr wrap="none" lIns="0" tIns="0" rIns="0" bIns="0">
            <a:spAutoFit/>
          </a:bodyPr>
          <a:lstStyle/>
          <a:p>
            <a:pPr eaLnBrk="0" hangingPunct="0"/>
            <a:r>
              <a:rPr lang="en-US" altLang="en-US" sz="600" dirty="0"/>
              <a:t>TX</a:t>
            </a:r>
            <a:endParaRPr lang="en-US" altLang="en-US" sz="2400" dirty="0"/>
          </a:p>
        </p:txBody>
      </p:sp>
      <p:sp>
        <p:nvSpPr>
          <p:cNvPr id="544" name="Rectangle 230"/>
          <p:cNvSpPr>
            <a:spLocks noChangeArrowheads="1"/>
          </p:cNvSpPr>
          <p:nvPr/>
        </p:nvSpPr>
        <p:spPr bwMode="auto">
          <a:xfrm>
            <a:off x="4012512" y="3976121"/>
            <a:ext cx="64120" cy="92333"/>
          </a:xfrm>
          <a:prstGeom prst="rect">
            <a:avLst/>
          </a:prstGeom>
          <a:noFill/>
          <a:ln w="9525">
            <a:noFill/>
            <a:miter lim="800000"/>
            <a:headEnd/>
            <a:tailEnd/>
          </a:ln>
        </p:spPr>
        <p:txBody>
          <a:bodyPr wrap="none" lIns="0" tIns="0" rIns="0" bIns="0">
            <a:spAutoFit/>
          </a:bodyPr>
          <a:lstStyle/>
          <a:p>
            <a:pPr eaLnBrk="0" hangingPunct="0"/>
            <a:r>
              <a:rPr lang="en-US" altLang="en-US" sz="600" dirty="0"/>
              <a:t>IL</a:t>
            </a:r>
            <a:endParaRPr lang="en-US" altLang="en-US" sz="2400" dirty="0"/>
          </a:p>
        </p:txBody>
      </p:sp>
      <p:grpSp>
        <p:nvGrpSpPr>
          <p:cNvPr id="545" name="Group 58"/>
          <p:cNvGrpSpPr>
            <a:grpSpLocks/>
          </p:cNvGrpSpPr>
          <p:nvPr/>
        </p:nvGrpSpPr>
        <p:grpSpPr bwMode="auto">
          <a:xfrm>
            <a:off x="1849728" y="3828451"/>
            <a:ext cx="487180" cy="618370"/>
            <a:chOff x="1076" y="1865"/>
            <a:chExt cx="363" cy="360"/>
          </a:xfrm>
          <a:solidFill>
            <a:srgbClr val="0094D7"/>
          </a:solidFill>
        </p:grpSpPr>
        <p:sp>
          <p:nvSpPr>
            <p:cNvPr id="546" name="Freeform 59"/>
            <p:cNvSpPr>
              <a:spLocks/>
            </p:cNvSpPr>
            <p:nvPr/>
          </p:nvSpPr>
          <p:spPr bwMode="auto">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close/>
                </a:path>
              </a:pathLst>
            </a:custGeom>
            <a:grpFill/>
            <a:ln w="9525">
              <a:solidFill>
                <a:schemeClr val="tx1"/>
              </a:solidFill>
              <a:round/>
              <a:headEnd/>
              <a:tailEnd/>
            </a:ln>
          </p:spPr>
          <p:txBody>
            <a:bodyPr/>
            <a:lstStyle/>
            <a:p>
              <a:endParaRPr lang="en-US" dirty="0">
                <a:solidFill>
                  <a:schemeClr val="bg1"/>
                </a:solidFill>
              </a:endParaRPr>
            </a:p>
          </p:txBody>
        </p:sp>
        <p:sp>
          <p:nvSpPr>
            <p:cNvPr id="547" name="Freeform 60"/>
            <p:cNvSpPr>
              <a:spLocks/>
            </p:cNvSpPr>
            <p:nvPr/>
          </p:nvSpPr>
          <p:spPr bwMode="auto">
            <a:xfrm>
              <a:off x="1076" y="1865"/>
              <a:ext cx="363" cy="360"/>
            </a:xfrm>
            <a:custGeom>
              <a:avLst/>
              <a:gdLst>
                <a:gd name="T0" fmla="*/ 66 w 363"/>
                <a:gd name="T1" fmla="*/ 0 h 360"/>
                <a:gd name="T2" fmla="*/ 247 w 363"/>
                <a:gd name="T3" fmla="*/ 19 h 360"/>
                <a:gd name="T4" fmla="*/ 231 w 363"/>
                <a:gd name="T5" fmla="*/ 88 h 360"/>
                <a:gd name="T6" fmla="*/ 363 w 363"/>
                <a:gd name="T7" fmla="*/ 95 h 360"/>
                <a:gd name="T8" fmla="*/ 330 w 363"/>
                <a:gd name="T9" fmla="*/ 360 h 360"/>
                <a:gd name="T10" fmla="*/ 0 w 363"/>
                <a:gd name="T11" fmla="*/ 335 h 360"/>
                <a:gd name="T12" fmla="*/ 33 w 363"/>
                <a:gd name="T13" fmla="*/ 164 h 360"/>
                <a:gd name="T14" fmla="*/ 66 w 363"/>
                <a:gd name="T15" fmla="*/ 0 h 360"/>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0"/>
                <a:gd name="T26" fmla="*/ 363 w 363"/>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0">
                  <a:moveTo>
                    <a:pt x="66" y="0"/>
                  </a:moveTo>
                  <a:lnTo>
                    <a:pt x="247" y="19"/>
                  </a:lnTo>
                  <a:lnTo>
                    <a:pt x="231" y="88"/>
                  </a:lnTo>
                  <a:lnTo>
                    <a:pt x="363" y="95"/>
                  </a:lnTo>
                  <a:lnTo>
                    <a:pt x="330" y="360"/>
                  </a:lnTo>
                  <a:lnTo>
                    <a:pt x="0" y="335"/>
                  </a:lnTo>
                  <a:lnTo>
                    <a:pt x="33" y="164"/>
                  </a:lnTo>
                  <a:lnTo>
                    <a:pt x="66" y="0"/>
                  </a:lnTo>
                </a:path>
              </a:pathLst>
            </a:custGeom>
            <a:grpFill/>
            <a:ln w="12700">
              <a:solidFill>
                <a:schemeClr val="tx1"/>
              </a:solidFill>
              <a:prstDash val="solid"/>
              <a:round/>
              <a:headEnd/>
              <a:tailEnd/>
            </a:ln>
          </p:spPr>
          <p:txBody>
            <a:bodyPr/>
            <a:lstStyle/>
            <a:p>
              <a:endParaRPr lang="en-US" dirty="0">
                <a:solidFill>
                  <a:schemeClr val="bg1"/>
                </a:solidFill>
              </a:endParaRPr>
            </a:p>
          </p:txBody>
        </p:sp>
      </p:grpSp>
      <p:sp>
        <p:nvSpPr>
          <p:cNvPr id="548" name="Rectangle 194"/>
          <p:cNvSpPr>
            <a:spLocks noChangeArrowheads="1"/>
          </p:cNvSpPr>
          <p:nvPr/>
        </p:nvSpPr>
        <p:spPr bwMode="auto">
          <a:xfrm>
            <a:off x="2039802" y="4142250"/>
            <a:ext cx="10259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UT</a:t>
            </a:r>
            <a:endParaRPr lang="en-US" altLang="en-US" sz="2400" dirty="0">
              <a:solidFill>
                <a:schemeClr val="bg1"/>
              </a:solidFill>
            </a:endParaRPr>
          </a:p>
        </p:txBody>
      </p:sp>
      <p:grpSp>
        <p:nvGrpSpPr>
          <p:cNvPr id="549" name="Group 46"/>
          <p:cNvGrpSpPr>
            <a:grpSpLocks/>
          </p:cNvGrpSpPr>
          <p:nvPr/>
        </p:nvGrpSpPr>
        <p:grpSpPr bwMode="auto">
          <a:xfrm>
            <a:off x="1078359" y="3232232"/>
            <a:ext cx="739997" cy="553764"/>
            <a:chOff x="498" y="1517"/>
            <a:chExt cx="553" cy="323"/>
          </a:xfrm>
          <a:solidFill>
            <a:srgbClr val="0094D7"/>
          </a:solidFill>
        </p:grpSpPr>
        <p:sp>
          <p:nvSpPr>
            <p:cNvPr id="550" name="Freeform 47"/>
            <p:cNvSpPr>
              <a:spLocks/>
            </p:cNvSpPr>
            <p:nvPr/>
          </p:nvSpPr>
          <p:spPr bwMode="auto">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close/>
                </a:path>
              </a:pathLst>
            </a:custGeom>
            <a:grpFill/>
            <a:ln w="9525">
              <a:solidFill>
                <a:schemeClr val="tx1"/>
              </a:solidFill>
              <a:round/>
              <a:headEnd/>
              <a:tailEnd/>
            </a:ln>
          </p:spPr>
          <p:txBody>
            <a:bodyPr/>
            <a:lstStyle/>
            <a:p>
              <a:endParaRPr lang="en-US" dirty="0">
                <a:solidFill>
                  <a:schemeClr val="bg1"/>
                </a:solidFill>
              </a:endParaRPr>
            </a:p>
          </p:txBody>
        </p:sp>
        <p:sp>
          <p:nvSpPr>
            <p:cNvPr id="551" name="Freeform 48"/>
            <p:cNvSpPr>
              <a:spLocks/>
            </p:cNvSpPr>
            <p:nvPr/>
          </p:nvSpPr>
          <p:spPr bwMode="auto">
            <a:xfrm>
              <a:off x="498" y="1517"/>
              <a:ext cx="553" cy="323"/>
            </a:xfrm>
            <a:custGeom>
              <a:avLst/>
              <a:gdLst>
                <a:gd name="T0" fmla="*/ 124 w 553"/>
                <a:gd name="T1" fmla="*/ 0 h 323"/>
                <a:gd name="T2" fmla="*/ 107 w 553"/>
                <a:gd name="T3" fmla="*/ 7 h 323"/>
                <a:gd name="T4" fmla="*/ 99 w 553"/>
                <a:gd name="T5" fmla="*/ 32 h 323"/>
                <a:gd name="T6" fmla="*/ 91 w 553"/>
                <a:gd name="T7" fmla="*/ 57 h 323"/>
                <a:gd name="T8" fmla="*/ 83 w 553"/>
                <a:gd name="T9" fmla="*/ 76 h 323"/>
                <a:gd name="T10" fmla="*/ 74 w 553"/>
                <a:gd name="T11" fmla="*/ 95 h 323"/>
                <a:gd name="T12" fmla="*/ 58 w 553"/>
                <a:gd name="T13" fmla="*/ 120 h 323"/>
                <a:gd name="T14" fmla="*/ 41 w 553"/>
                <a:gd name="T15" fmla="*/ 139 h 323"/>
                <a:gd name="T16" fmla="*/ 25 w 553"/>
                <a:gd name="T17" fmla="*/ 171 h 323"/>
                <a:gd name="T18" fmla="*/ 0 w 553"/>
                <a:gd name="T19" fmla="*/ 196 h 323"/>
                <a:gd name="T20" fmla="*/ 0 w 553"/>
                <a:gd name="T21" fmla="*/ 247 h 323"/>
                <a:gd name="T22" fmla="*/ 314 w 553"/>
                <a:gd name="T23" fmla="*/ 297 h 323"/>
                <a:gd name="T24" fmla="*/ 454 w 553"/>
                <a:gd name="T25" fmla="*/ 323 h 323"/>
                <a:gd name="T26" fmla="*/ 487 w 553"/>
                <a:gd name="T27" fmla="*/ 209 h 323"/>
                <a:gd name="T28" fmla="*/ 504 w 553"/>
                <a:gd name="T29" fmla="*/ 196 h 323"/>
                <a:gd name="T30" fmla="*/ 487 w 553"/>
                <a:gd name="T31" fmla="*/ 177 h 323"/>
                <a:gd name="T32" fmla="*/ 495 w 553"/>
                <a:gd name="T33" fmla="*/ 152 h 323"/>
                <a:gd name="T34" fmla="*/ 553 w 553"/>
                <a:gd name="T35" fmla="*/ 108 h 323"/>
                <a:gd name="T36" fmla="*/ 512 w 553"/>
                <a:gd name="T37" fmla="*/ 70 h 323"/>
                <a:gd name="T38" fmla="*/ 338 w 553"/>
                <a:gd name="T39" fmla="*/ 38 h 323"/>
                <a:gd name="T40" fmla="*/ 322 w 553"/>
                <a:gd name="T41" fmla="*/ 51 h 323"/>
                <a:gd name="T42" fmla="*/ 289 w 553"/>
                <a:gd name="T43" fmla="*/ 32 h 323"/>
                <a:gd name="T44" fmla="*/ 256 w 553"/>
                <a:gd name="T45" fmla="*/ 51 h 323"/>
                <a:gd name="T46" fmla="*/ 231 w 553"/>
                <a:gd name="T47" fmla="*/ 32 h 323"/>
                <a:gd name="T48" fmla="*/ 165 w 553"/>
                <a:gd name="T49" fmla="*/ 32 h 323"/>
                <a:gd name="T50" fmla="*/ 173 w 553"/>
                <a:gd name="T51" fmla="*/ 0 h 323"/>
                <a:gd name="T52" fmla="*/ 124 w 553"/>
                <a:gd name="T53" fmla="*/ 0 h 3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53"/>
                <a:gd name="T82" fmla="*/ 0 h 323"/>
                <a:gd name="T83" fmla="*/ 553 w 553"/>
                <a:gd name="T84" fmla="*/ 323 h 3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53" h="323">
                  <a:moveTo>
                    <a:pt x="124" y="0"/>
                  </a:moveTo>
                  <a:lnTo>
                    <a:pt x="107" y="7"/>
                  </a:lnTo>
                  <a:lnTo>
                    <a:pt x="99" y="32"/>
                  </a:lnTo>
                  <a:lnTo>
                    <a:pt x="91" y="57"/>
                  </a:lnTo>
                  <a:lnTo>
                    <a:pt x="83" y="76"/>
                  </a:lnTo>
                  <a:lnTo>
                    <a:pt x="74" y="95"/>
                  </a:lnTo>
                  <a:lnTo>
                    <a:pt x="58" y="120"/>
                  </a:lnTo>
                  <a:lnTo>
                    <a:pt x="41" y="139"/>
                  </a:lnTo>
                  <a:lnTo>
                    <a:pt x="25" y="171"/>
                  </a:lnTo>
                  <a:lnTo>
                    <a:pt x="0" y="196"/>
                  </a:lnTo>
                  <a:lnTo>
                    <a:pt x="0" y="247"/>
                  </a:lnTo>
                  <a:lnTo>
                    <a:pt x="314" y="297"/>
                  </a:lnTo>
                  <a:lnTo>
                    <a:pt x="454" y="323"/>
                  </a:lnTo>
                  <a:lnTo>
                    <a:pt x="487" y="209"/>
                  </a:lnTo>
                  <a:lnTo>
                    <a:pt x="504" y="196"/>
                  </a:lnTo>
                  <a:lnTo>
                    <a:pt x="487" y="177"/>
                  </a:lnTo>
                  <a:lnTo>
                    <a:pt x="495" y="152"/>
                  </a:lnTo>
                  <a:lnTo>
                    <a:pt x="553" y="108"/>
                  </a:lnTo>
                  <a:lnTo>
                    <a:pt x="512" y="70"/>
                  </a:lnTo>
                  <a:lnTo>
                    <a:pt x="338" y="38"/>
                  </a:lnTo>
                  <a:lnTo>
                    <a:pt x="322" y="51"/>
                  </a:lnTo>
                  <a:lnTo>
                    <a:pt x="289" y="32"/>
                  </a:lnTo>
                  <a:lnTo>
                    <a:pt x="256" y="51"/>
                  </a:lnTo>
                  <a:lnTo>
                    <a:pt x="231" y="32"/>
                  </a:lnTo>
                  <a:lnTo>
                    <a:pt x="165" y="32"/>
                  </a:lnTo>
                  <a:lnTo>
                    <a:pt x="173" y="0"/>
                  </a:lnTo>
                  <a:lnTo>
                    <a:pt x="124" y="0"/>
                  </a:lnTo>
                </a:path>
              </a:pathLst>
            </a:custGeom>
            <a:grpFill/>
            <a:ln w="12700">
              <a:solidFill>
                <a:schemeClr val="tx1"/>
              </a:solidFill>
              <a:prstDash val="solid"/>
              <a:round/>
              <a:headEnd/>
              <a:tailEnd/>
            </a:ln>
          </p:spPr>
          <p:txBody>
            <a:bodyPr/>
            <a:lstStyle/>
            <a:p>
              <a:endParaRPr lang="en-US" dirty="0">
                <a:solidFill>
                  <a:schemeClr val="bg1"/>
                </a:solidFill>
              </a:endParaRPr>
            </a:p>
          </p:txBody>
        </p:sp>
      </p:grpSp>
      <p:sp>
        <p:nvSpPr>
          <p:cNvPr id="552" name="Rectangle 190"/>
          <p:cNvSpPr>
            <a:spLocks noChangeArrowheads="1"/>
          </p:cNvSpPr>
          <p:nvPr/>
        </p:nvSpPr>
        <p:spPr bwMode="auto">
          <a:xfrm>
            <a:off x="1318055" y="3433224"/>
            <a:ext cx="115416"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OR</a:t>
            </a:r>
            <a:endParaRPr lang="en-US" altLang="en-US" sz="2400" dirty="0">
              <a:solidFill>
                <a:schemeClr val="bg1"/>
              </a:solidFill>
            </a:endParaRPr>
          </a:p>
        </p:txBody>
      </p:sp>
      <p:sp>
        <p:nvSpPr>
          <p:cNvPr id="553" name="Rectangle 189"/>
          <p:cNvSpPr>
            <a:spLocks noChangeArrowheads="1"/>
          </p:cNvSpPr>
          <p:nvPr/>
        </p:nvSpPr>
        <p:spPr bwMode="auto">
          <a:xfrm>
            <a:off x="1495778" y="3068549"/>
            <a:ext cx="12343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WA</a:t>
            </a:r>
            <a:endParaRPr lang="en-US" altLang="en-US" sz="2400" dirty="0">
              <a:solidFill>
                <a:schemeClr val="bg1"/>
              </a:solidFill>
            </a:endParaRPr>
          </a:p>
        </p:txBody>
      </p:sp>
      <p:grpSp>
        <p:nvGrpSpPr>
          <p:cNvPr id="554" name="Group 49"/>
          <p:cNvGrpSpPr>
            <a:grpSpLocks/>
          </p:cNvGrpSpPr>
          <p:nvPr/>
        </p:nvGrpSpPr>
        <p:grpSpPr bwMode="auto">
          <a:xfrm>
            <a:off x="1022998" y="3656783"/>
            <a:ext cx="773214" cy="1179517"/>
            <a:chOff x="457" y="1764"/>
            <a:chExt cx="578" cy="689"/>
          </a:xfrm>
          <a:solidFill>
            <a:srgbClr val="BEB9DF"/>
          </a:solidFill>
        </p:grpSpPr>
        <p:sp>
          <p:nvSpPr>
            <p:cNvPr id="555" name="Freeform 50"/>
            <p:cNvSpPr>
              <a:spLocks/>
            </p:cNvSpPr>
            <p:nvPr/>
          </p:nvSpPr>
          <p:spPr bwMode="auto">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close/>
                </a:path>
              </a:pathLst>
            </a:custGeom>
            <a:grpFill/>
            <a:ln w="9525">
              <a:solidFill>
                <a:schemeClr val="tx1"/>
              </a:solidFill>
              <a:round/>
              <a:headEnd/>
              <a:tailEnd/>
            </a:ln>
          </p:spPr>
          <p:txBody>
            <a:bodyPr/>
            <a:lstStyle/>
            <a:p>
              <a:endParaRPr lang="en-US" dirty="0">
                <a:solidFill>
                  <a:schemeClr val="bg1"/>
                </a:solidFill>
              </a:endParaRPr>
            </a:p>
          </p:txBody>
        </p:sp>
        <p:sp>
          <p:nvSpPr>
            <p:cNvPr id="556" name="Freeform 51"/>
            <p:cNvSpPr>
              <a:spLocks/>
            </p:cNvSpPr>
            <p:nvPr/>
          </p:nvSpPr>
          <p:spPr bwMode="auto">
            <a:xfrm>
              <a:off x="457" y="1764"/>
              <a:ext cx="578" cy="689"/>
            </a:xfrm>
            <a:custGeom>
              <a:avLst/>
              <a:gdLst>
                <a:gd name="T0" fmla="*/ 41 w 578"/>
                <a:gd name="T1" fmla="*/ 0 h 689"/>
                <a:gd name="T2" fmla="*/ 313 w 578"/>
                <a:gd name="T3" fmla="*/ 44 h 689"/>
                <a:gd name="T4" fmla="*/ 256 w 578"/>
                <a:gd name="T5" fmla="*/ 246 h 689"/>
                <a:gd name="T6" fmla="*/ 553 w 578"/>
                <a:gd name="T7" fmla="*/ 550 h 689"/>
                <a:gd name="T8" fmla="*/ 578 w 578"/>
                <a:gd name="T9" fmla="*/ 588 h 689"/>
                <a:gd name="T10" fmla="*/ 553 w 578"/>
                <a:gd name="T11" fmla="*/ 607 h 689"/>
                <a:gd name="T12" fmla="*/ 536 w 578"/>
                <a:gd name="T13" fmla="*/ 645 h 689"/>
                <a:gd name="T14" fmla="*/ 520 w 578"/>
                <a:gd name="T15" fmla="*/ 664 h 689"/>
                <a:gd name="T16" fmla="*/ 536 w 578"/>
                <a:gd name="T17" fmla="*/ 683 h 689"/>
                <a:gd name="T18" fmla="*/ 503 w 578"/>
                <a:gd name="T19" fmla="*/ 689 h 689"/>
                <a:gd name="T20" fmla="*/ 330 w 578"/>
                <a:gd name="T21" fmla="*/ 683 h 689"/>
                <a:gd name="T22" fmla="*/ 313 w 578"/>
                <a:gd name="T23" fmla="*/ 645 h 689"/>
                <a:gd name="T24" fmla="*/ 289 w 578"/>
                <a:gd name="T25" fmla="*/ 613 h 689"/>
                <a:gd name="T26" fmla="*/ 264 w 578"/>
                <a:gd name="T27" fmla="*/ 600 h 689"/>
                <a:gd name="T28" fmla="*/ 256 w 578"/>
                <a:gd name="T29" fmla="*/ 581 h 689"/>
                <a:gd name="T30" fmla="*/ 239 w 578"/>
                <a:gd name="T31" fmla="*/ 569 h 689"/>
                <a:gd name="T32" fmla="*/ 223 w 578"/>
                <a:gd name="T33" fmla="*/ 556 h 689"/>
                <a:gd name="T34" fmla="*/ 214 w 578"/>
                <a:gd name="T35" fmla="*/ 537 h 689"/>
                <a:gd name="T36" fmla="*/ 198 w 578"/>
                <a:gd name="T37" fmla="*/ 531 h 689"/>
                <a:gd name="T38" fmla="*/ 165 w 578"/>
                <a:gd name="T39" fmla="*/ 537 h 689"/>
                <a:gd name="T40" fmla="*/ 140 w 578"/>
                <a:gd name="T41" fmla="*/ 524 h 689"/>
                <a:gd name="T42" fmla="*/ 140 w 578"/>
                <a:gd name="T43" fmla="*/ 518 h 689"/>
                <a:gd name="T44" fmla="*/ 140 w 578"/>
                <a:gd name="T45" fmla="*/ 499 h 689"/>
                <a:gd name="T46" fmla="*/ 124 w 578"/>
                <a:gd name="T47" fmla="*/ 480 h 689"/>
                <a:gd name="T48" fmla="*/ 124 w 578"/>
                <a:gd name="T49" fmla="*/ 461 h 689"/>
                <a:gd name="T50" fmla="*/ 107 w 578"/>
                <a:gd name="T51" fmla="*/ 449 h 689"/>
                <a:gd name="T52" fmla="*/ 115 w 578"/>
                <a:gd name="T53" fmla="*/ 430 h 689"/>
                <a:gd name="T54" fmla="*/ 74 w 578"/>
                <a:gd name="T55" fmla="*/ 398 h 689"/>
                <a:gd name="T56" fmla="*/ 74 w 578"/>
                <a:gd name="T57" fmla="*/ 379 h 689"/>
                <a:gd name="T58" fmla="*/ 91 w 578"/>
                <a:gd name="T59" fmla="*/ 366 h 689"/>
                <a:gd name="T60" fmla="*/ 91 w 578"/>
                <a:gd name="T61" fmla="*/ 360 h 689"/>
                <a:gd name="T62" fmla="*/ 74 w 578"/>
                <a:gd name="T63" fmla="*/ 354 h 689"/>
                <a:gd name="T64" fmla="*/ 66 w 578"/>
                <a:gd name="T65" fmla="*/ 335 h 689"/>
                <a:gd name="T66" fmla="*/ 58 w 578"/>
                <a:gd name="T67" fmla="*/ 303 h 689"/>
                <a:gd name="T68" fmla="*/ 82 w 578"/>
                <a:gd name="T69" fmla="*/ 316 h 689"/>
                <a:gd name="T70" fmla="*/ 74 w 578"/>
                <a:gd name="T71" fmla="*/ 297 h 689"/>
                <a:gd name="T72" fmla="*/ 91 w 578"/>
                <a:gd name="T73" fmla="*/ 297 h 689"/>
                <a:gd name="T74" fmla="*/ 91 w 578"/>
                <a:gd name="T75" fmla="*/ 278 h 689"/>
                <a:gd name="T76" fmla="*/ 74 w 578"/>
                <a:gd name="T77" fmla="*/ 265 h 689"/>
                <a:gd name="T78" fmla="*/ 66 w 578"/>
                <a:gd name="T79" fmla="*/ 284 h 689"/>
                <a:gd name="T80" fmla="*/ 41 w 578"/>
                <a:gd name="T81" fmla="*/ 278 h 689"/>
                <a:gd name="T82" fmla="*/ 8 w 578"/>
                <a:gd name="T83" fmla="*/ 202 h 689"/>
                <a:gd name="T84" fmla="*/ 16 w 578"/>
                <a:gd name="T85" fmla="*/ 145 h 689"/>
                <a:gd name="T86" fmla="*/ 0 w 578"/>
                <a:gd name="T87" fmla="*/ 114 h 689"/>
                <a:gd name="T88" fmla="*/ 8 w 578"/>
                <a:gd name="T89" fmla="*/ 88 h 689"/>
                <a:gd name="T90" fmla="*/ 25 w 578"/>
                <a:gd name="T91" fmla="*/ 82 h 689"/>
                <a:gd name="T92" fmla="*/ 41 w 578"/>
                <a:gd name="T93" fmla="*/ 50 h 689"/>
                <a:gd name="T94" fmla="*/ 41 w 578"/>
                <a:gd name="T95" fmla="*/ 0 h 6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8"/>
                <a:gd name="T145" fmla="*/ 0 h 689"/>
                <a:gd name="T146" fmla="*/ 578 w 578"/>
                <a:gd name="T147" fmla="*/ 689 h 6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8" h="689">
                  <a:moveTo>
                    <a:pt x="41" y="0"/>
                  </a:moveTo>
                  <a:lnTo>
                    <a:pt x="313" y="44"/>
                  </a:lnTo>
                  <a:lnTo>
                    <a:pt x="256" y="246"/>
                  </a:lnTo>
                  <a:lnTo>
                    <a:pt x="553" y="550"/>
                  </a:lnTo>
                  <a:lnTo>
                    <a:pt x="578" y="588"/>
                  </a:lnTo>
                  <a:lnTo>
                    <a:pt x="553" y="607"/>
                  </a:lnTo>
                  <a:lnTo>
                    <a:pt x="536" y="645"/>
                  </a:lnTo>
                  <a:lnTo>
                    <a:pt x="520" y="664"/>
                  </a:lnTo>
                  <a:lnTo>
                    <a:pt x="536" y="683"/>
                  </a:lnTo>
                  <a:lnTo>
                    <a:pt x="503" y="689"/>
                  </a:lnTo>
                  <a:lnTo>
                    <a:pt x="330" y="683"/>
                  </a:lnTo>
                  <a:lnTo>
                    <a:pt x="313" y="645"/>
                  </a:lnTo>
                  <a:lnTo>
                    <a:pt x="289" y="613"/>
                  </a:lnTo>
                  <a:lnTo>
                    <a:pt x="264" y="600"/>
                  </a:lnTo>
                  <a:lnTo>
                    <a:pt x="256" y="581"/>
                  </a:lnTo>
                  <a:lnTo>
                    <a:pt x="239" y="569"/>
                  </a:lnTo>
                  <a:lnTo>
                    <a:pt x="223" y="556"/>
                  </a:lnTo>
                  <a:lnTo>
                    <a:pt x="214" y="537"/>
                  </a:lnTo>
                  <a:lnTo>
                    <a:pt x="198" y="531"/>
                  </a:lnTo>
                  <a:lnTo>
                    <a:pt x="165" y="537"/>
                  </a:lnTo>
                  <a:lnTo>
                    <a:pt x="140" y="524"/>
                  </a:lnTo>
                  <a:lnTo>
                    <a:pt x="140" y="518"/>
                  </a:lnTo>
                  <a:lnTo>
                    <a:pt x="140" y="499"/>
                  </a:lnTo>
                  <a:lnTo>
                    <a:pt x="124" y="480"/>
                  </a:lnTo>
                  <a:lnTo>
                    <a:pt x="124" y="461"/>
                  </a:lnTo>
                  <a:lnTo>
                    <a:pt x="107" y="449"/>
                  </a:lnTo>
                  <a:lnTo>
                    <a:pt x="115" y="430"/>
                  </a:lnTo>
                  <a:lnTo>
                    <a:pt x="74" y="398"/>
                  </a:lnTo>
                  <a:lnTo>
                    <a:pt x="74" y="379"/>
                  </a:lnTo>
                  <a:lnTo>
                    <a:pt x="91" y="366"/>
                  </a:lnTo>
                  <a:lnTo>
                    <a:pt x="91" y="360"/>
                  </a:lnTo>
                  <a:lnTo>
                    <a:pt x="74" y="354"/>
                  </a:lnTo>
                  <a:lnTo>
                    <a:pt x="66" y="335"/>
                  </a:lnTo>
                  <a:lnTo>
                    <a:pt x="58" y="303"/>
                  </a:lnTo>
                  <a:lnTo>
                    <a:pt x="82" y="316"/>
                  </a:lnTo>
                  <a:lnTo>
                    <a:pt x="74" y="297"/>
                  </a:lnTo>
                  <a:lnTo>
                    <a:pt x="91" y="297"/>
                  </a:lnTo>
                  <a:lnTo>
                    <a:pt x="91" y="278"/>
                  </a:lnTo>
                  <a:lnTo>
                    <a:pt x="74" y="265"/>
                  </a:lnTo>
                  <a:lnTo>
                    <a:pt x="66" y="284"/>
                  </a:lnTo>
                  <a:lnTo>
                    <a:pt x="41" y="278"/>
                  </a:lnTo>
                  <a:lnTo>
                    <a:pt x="8" y="202"/>
                  </a:lnTo>
                  <a:lnTo>
                    <a:pt x="16" y="145"/>
                  </a:lnTo>
                  <a:lnTo>
                    <a:pt x="0" y="114"/>
                  </a:lnTo>
                  <a:lnTo>
                    <a:pt x="8" y="88"/>
                  </a:lnTo>
                  <a:lnTo>
                    <a:pt x="25" y="82"/>
                  </a:lnTo>
                  <a:lnTo>
                    <a:pt x="41" y="50"/>
                  </a:lnTo>
                  <a:lnTo>
                    <a:pt x="41" y="0"/>
                  </a:lnTo>
                </a:path>
              </a:pathLst>
            </a:custGeom>
            <a:grpFill/>
            <a:ln w="12700">
              <a:solidFill>
                <a:schemeClr val="tx1"/>
              </a:solidFill>
              <a:prstDash val="solid"/>
              <a:round/>
              <a:headEnd/>
              <a:tailEnd/>
            </a:ln>
          </p:spPr>
          <p:txBody>
            <a:bodyPr/>
            <a:lstStyle/>
            <a:p>
              <a:endParaRPr lang="en-US" dirty="0">
                <a:solidFill>
                  <a:schemeClr val="bg1"/>
                </a:solidFill>
              </a:endParaRPr>
            </a:p>
          </p:txBody>
        </p:sp>
      </p:grpSp>
      <p:grpSp>
        <p:nvGrpSpPr>
          <p:cNvPr id="557" name="Group 52"/>
          <p:cNvGrpSpPr>
            <a:grpSpLocks/>
          </p:cNvGrpSpPr>
          <p:nvPr/>
        </p:nvGrpSpPr>
        <p:grpSpPr bwMode="auto">
          <a:xfrm>
            <a:off x="1366238" y="3730618"/>
            <a:ext cx="584986" cy="865718"/>
            <a:chOff x="713" y="1808"/>
            <a:chExt cx="437" cy="506"/>
          </a:xfrm>
          <a:solidFill>
            <a:srgbClr val="BEB9DF"/>
          </a:solidFill>
        </p:grpSpPr>
        <p:sp>
          <p:nvSpPr>
            <p:cNvPr id="558" name="Freeform 53"/>
            <p:cNvSpPr>
              <a:spLocks/>
            </p:cNvSpPr>
            <p:nvPr/>
          </p:nvSpPr>
          <p:spPr bwMode="auto">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close/>
                </a:path>
              </a:pathLst>
            </a:custGeom>
            <a:grpFill/>
            <a:ln w="9525">
              <a:solidFill>
                <a:schemeClr val="tx1"/>
              </a:solidFill>
              <a:round/>
              <a:headEnd/>
              <a:tailEnd/>
            </a:ln>
          </p:spPr>
          <p:txBody>
            <a:bodyPr/>
            <a:lstStyle/>
            <a:p>
              <a:endParaRPr lang="en-US" dirty="0">
                <a:solidFill>
                  <a:schemeClr val="bg1"/>
                </a:solidFill>
              </a:endParaRPr>
            </a:p>
          </p:txBody>
        </p:sp>
        <p:sp>
          <p:nvSpPr>
            <p:cNvPr id="559" name="Freeform 54"/>
            <p:cNvSpPr>
              <a:spLocks/>
            </p:cNvSpPr>
            <p:nvPr/>
          </p:nvSpPr>
          <p:spPr bwMode="auto">
            <a:xfrm>
              <a:off x="713" y="1808"/>
              <a:ext cx="437" cy="506"/>
            </a:xfrm>
            <a:custGeom>
              <a:avLst/>
              <a:gdLst>
                <a:gd name="T0" fmla="*/ 49 w 437"/>
                <a:gd name="T1" fmla="*/ 0 h 506"/>
                <a:gd name="T2" fmla="*/ 0 w 437"/>
                <a:gd name="T3" fmla="*/ 202 h 506"/>
                <a:gd name="T4" fmla="*/ 297 w 437"/>
                <a:gd name="T5" fmla="*/ 506 h 506"/>
                <a:gd name="T6" fmla="*/ 313 w 437"/>
                <a:gd name="T7" fmla="*/ 493 h 506"/>
                <a:gd name="T8" fmla="*/ 313 w 437"/>
                <a:gd name="T9" fmla="*/ 430 h 506"/>
                <a:gd name="T10" fmla="*/ 346 w 437"/>
                <a:gd name="T11" fmla="*/ 436 h 506"/>
                <a:gd name="T12" fmla="*/ 388 w 437"/>
                <a:gd name="T13" fmla="*/ 253 h 506"/>
                <a:gd name="T14" fmla="*/ 412 w 437"/>
                <a:gd name="T15" fmla="*/ 126 h 506"/>
                <a:gd name="T16" fmla="*/ 421 w 437"/>
                <a:gd name="T17" fmla="*/ 89 h 506"/>
                <a:gd name="T18" fmla="*/ 437 w 437"/>
                <a:gd name="T19" fmla="*/ 51 h 506"/>
                <a:gd name="T20" fmla="*/ 239 w 437"/>
                <a:gd name="T21" fmla="*/ 32 h 506"/>
                <a:gd name="T22" fmla="*/ 49 w 437"/>
                <a:gd name="T23" fmla="*/ 0 h 5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7"/>
                <a:gd name="T37" fmla="*/ 0 h 506"/>
                <a:gd name="T38" fmla="*/ 437 w 437"/>
                <a:gd name="T39" fmla="*/ 506 h 5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7" h="506">
                  <a:moveTo>
                    <a:pt x="49" y="0"/>
                  </a:moveTo>
                  <a:lnTo>
                    <a:pt x="0" y="202"/>
                  </a:lnTo>
                  <a:lnTo>
                    <a:pt x="297" y="506"/>
                  </a:lnTo>
                  <a:lnTo>
                    <a:pt x="313" y="493"/>
                  </a:lnTo>
                  <a:lnTo>
                    <a:pt x="313" y="430"/>
                  </a:lnTo>
                  <a:lnTo>
                    <a:pt x="346" y="436"/>
                  </a:lnTo>
                  <a:lnTo>
                    <a:pt x="388" y="253"/>
                  </a:lnTo>
                  <a:lnTo>
                    <a:pt x="412" y="126"/>
                  </a:lnTo>
                  <a:lnTo>
                    <a:pt x="421" y="89"/>
                  </a:lnTo>
                  <a:lnTo>
                    <a:pt x="437" y="51"/>
                  </a:lnTo>
                  <a:lnTo>
                    <a:pt x="239" y="32"/>
                  </a:lnTo>
                  <a:lnTo>
                    <a:pt x="49" y="0"/>
                  </a:lnTo>
                </a:path>
              </a:pathLst>
            </a:custGeom>
            <a:grpFill/>
            <a:ln w="12700">
              <a:solidFill>
                <a:schemeClr val="tx1"/>
              </a:solidFill>
              <a:prstDash val="solid"/>
              <a:round/>
              <a:headEnd/>
              <a:tailEnd/>
            </a:ln>
          </p:spPr>
          <p:txBody>
            <a:bodyPr/>
            <a:lstStyle/>
            <a:p>
              <a:endParaRPr lang="en-US" dirty="0">
                <a:solidFill>
                  <a:schemeClr val="bg1"/>
                </a:solidFill>
              </a:endParaRPr>
            </a:p>
          </p:txBody>
        </p:sp>
      </p:grpSp>
      <p:grpSp>
        <p:nvGrpSpPr>
          <p:cNvPr id="560" name="Group 103"/>
          <p:cNvGrpSpPr>
            <a:grpSpLocks/>
          </p:cNvGrpSpPr>
          <p:nvPr/>
        </p:nvGrpSpPr>
        <p:grpSpPr bwMode="auto">
          <a:xfrm>
            <a:off x="3696952" y="3294992"/>
            <a:ext cx="463190" cy="533459"/>
            <a:chOff x="2454" y="1555"/>
            <a:chExt cx="347" cy="310"/>
          </a:xfrm>
          <a:solidFill>
            <a:schemeClr val="accent4">
              <a:lumMod val="40000"/>
              <a:lumOff val="60000"/>
            </a:schemeClr>
          </a:solidFill>
        </p:grpSpPr>
        <p:sp>
          <p:nvSpPr>
            <p:cNvPr id="561" name="Freeform 104"/>
            <p:cNvSpPr>
              <a:spLocks/>
            </p:cNvSpPr>
            <p:nvPr/>
          </p:nvSpPr>
          <p:spPr bwMode="auto">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close/>
                </a:path>
              </a:pathLst>
            </a:custGeom>
            <a:grpFill/>
            <a:ln w="9525">
              <a:solidFill>
                <a:schemeClr val="tx1"/>
              </a:solidFill>
              <a:round/>
              <a:headEnd/>
              <a:tailEnd/>
            </a:ln>
          </p:spPr>
          <p:txBody>
            <a:bodyPr/>
            <a:lstStyle/>
            <a:p>
              <a:endParaRPr lang="en-US" dirty="0">
                <a:solidFill>
                  <a:schemeClr val="bg1"/>
                </a:solidFill>
              </a:endParaRPr>
            </a:p>
          </p:txBody>
        </p:sp>
        <p:sp>
          <p:nvSpPr>
            <p:cNvPr id="562" name="Freeform 105"/>
            <p:cNvSpPr>
              <a:spLocks/>
            </p:cNvSpPr>
            <p:nvPr/>
          </p:nvSpPr>
          <p:spPr bwMode="auto">
            <a:xfrm>
              <a:off x="2454" y="1555"/>
              <a:ext cx="347" cy="310"/>
            </a:xfrm>
            <a:custGeom>
              <a:avLst/>
              <a:gdLst>
                <a:gd name="T0" fmla="*/ 25 w 347"/>
                <a:gd name="T1" fmla="*/ 25 h 310"/>
                <a:gd name="T2" fmla="*/ 50 w 347"/>
                <a:gd name="T3" fmla="*/ 19 h 310"/>
                <a:gd name="T4" fmla="*/ 74 w 347"/>
                <a:gd name="T5" fmla="*/ 19 h 310"/>
                <a:gd name="T6" fmla="*/ 91 w 347"/>
                <a:gd name="T7" fmla="*/ 0 h 310"/>
                <a:gd name="T8" fmla="*/ 99 w 347"/>
                <a:gd name="T9" fmla="*/ 25 h 310"/>
                <a:gd name="T10" fmla="*/ 140 w 347"/>
                <a:gd name="T11" fmla="*/ 25 h 310"/>
                <a:gd name="T12" fmla="*/ 157 w 347"/>
                <a:gd name="T13" fmla="*/ 44 h 310"/>
                <a:gd name="T14" fmla="*/ 198 w 347"/>
                <a:gd name="T15" fmla="*/ 38 h 310"/>
                <a:gd name="T16" fmla="*/ 223 w 347"/>
                <a:gd name="T17" fmla="*/ 57 h 310"/>
                <a:gd name="T18" fmla="*/ 273 w 347"/>
                <a:gd name="T19" fmla="*/ 63 h 310"/>
                <a:gd name="T20" fmla="*/ 281 w 347"/>
                <a:gd name="T21" fmla="*/ 82 h 310"/>
                <a:gd name="T22" fmla="*/ 306 w 347"/>
                <a:gd name="T23" fmla="*/ 82 h 310"/>
                <a:gd name="T24" fmla="*/ 297 w 347"/>
                <a:gd name="T25" fmla="*/ 95 h 310"/>
                <a:gd name="T26" fmla="*/ 306 w 347"/>
                <a:gd name="T27" fmla="*/ 114 h 310"/>
                <a:gd name="T28" fmla="*/ 289 w 347"/>
                <a:gd name="T29" fmla="*/ 139 h 310"/>
                <a:gd name="T30" fmla="*/ 297 w 347"/>
                <a:gd name="T31" fmla="*/ 146 h 310"/>
                <a:gd name="T32" fmla="*/ 330 w 347"/>
                <a:gd name="T33" fmla="*/ 120 h 310"/>
                <a:gd name="T34" fmla="*/ 330 w 347"/>
                <a:gd name="T35" fmla="*/ 108 h 310"/>
                <a:gd name="T36" fmla="*/ 339 w 347"/>
                <a:gd name="T37" fmla="*/ 108 h 310"/>
                <a:gd name="T38" fmla="*/ 347 w 347"/>
                <a:gd name="T39" fmla="*/ 120 h 310"/>
                <a:gd name="T40" fmla="*/ 322 w 347"/>
                <a:gd name="T41" fmla="*/ 133 h 310"/>
                <a:gd name="T42" fmla="*/ 314 w 347"/>
                <a:gd name="T43" fmla="*/ 171 h 310"/>
                <a:gd name="T44" fmla="*/ 314 w 347"/>
                <a:gd name="T45" fmla="*/ 240 h 310"/>
                <a:gd name="T46" fmla="*/ 330 w 347"/>
                <a:gd name="T47" fmla="*/ 253 h 310"/>
                <a:gd name="T48" fmla="*/ 322 w 347"/>
                <a:gd name="T49" fmla="*/ 291 h 310"/>
                <a:gd name="T50" fmla="*/ 157 w 347"/>
                <a:gd name="T51" fmla="*/ 310 h 310"/>
                <a:gd name="T52" fmla="*/ 116 w 347"/>
                <a:gd name="T53" fmla="*/ 291 h 310"/>
                <a:gd name="T54" fmla="*/ 124 w 347"/>
                <a:gd name="T55" fmla="*/ 266 h 310"/>
                <a:gd name="T56" fmla="*/ 107 w 347"/>
                <a:gd name="T57" fmla="*/ 240 h 310"/>
                <a:gd name="T58" fmla="*/ 91 w 347"/>
                <a:gd name="T59" fmla="*/ 209 h 310"/>
                <a:gd name="T60" fmla="*/ 41 w 347"/>
                <a:gd name="T61" fmla="*/ 177 h 310"/>
                <a:gd name="T62" fmla="*/ 17 w 347"/>
                <a:gd name="T63" fmla="*/ 177 h 310"/>
                <a:gd name="T64" fmla="*/ 17 w 347"/>
                <a:gd name="T65" fmla="*/ 127 h 310"/>
                <a:gd name="T66" fmla="*/ 0 w 347"/>
                <a:gd name="T67" fmla="*/ 114 h 310"/>
                <a:gd name="T68" fmla="*/ 33 w 347"/>
                <a:gd name="T69" fmla="*/ 82 h 310"/>
                <a:gd name="T70" fmla="*/ 25 w 347"/>
                <a:gd name="T71" fmla="*/ 25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7"/>
                <a:gd name="T109" fmla="*/ 0 h 310"/>
                <a:gd name="T110" fmla="*/ 347 w 347"/>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7" h="310">
                  <a:moveTo>
                    <a:pt x="25" y="25"/>
                  </a:moveTo>
                  <a:lnTo>
                    <a:pt x="50" y="19"/>
                  </a:lnTo>
                  <a:lnTo>
                    <a:pt x="74" y="19"/>
                  </a:lnTo>
                  <a:lnTo>
                    <a:pt x="91" y="0"/>
                  </a:lnTo>
                  <a:lnTo>
                    <a:pt x="99" y="25"/>
                  </a:lnTo>
                  <a:lnTo>
                    <a:pt x="140" y="25"/>
                  </a:lnTo>
                  <a:lnTo>
                    <a:pt x="157" y="44"/>
                  </a:lnTo>
                  <a:lnTo>
                    <a:pt x="198" y="38"/>
                  </a:lnTo>
                  <a:lnTo>
                    <a:pt x="223" y="57"/>
                  </a:lnTo>
                  <a:lnTo>
                    <a:pt x="273" y="63"/>
                  </a:lnTo>
                  <a:lnTo>
                    <a:pt x="281" y="82"/>
                  </a:lnTo>
                  <a:lnTo>
                    <a:pt x="306" y="82"/>
                  </a:lnTo>
                  <a:lnTo>
                    <a:pt x="297" y="95"/>
                  </a:lnTo>
                  <a:lnTo>
                    <a:pt x="306" y="114"/>
                  </a:lnTo>
                  <a:lnTo>
                    <a:pt x="289" y="139"/>
                  </a:lnTo>
                  <a:lnTo>
                    <a:pt x="297" y="146"/>
                  </a:lnTo>
                  <a:lnTo>
                    <a:pt x="330" y="120"/>
                  </a:lnTo>
                  <a:lnTo>
                    <a:pt x="330" y="108"/>
                  </a:lnTo>
                  <a:lnTo>
                    <a:pt x="339" y="108"/>
                  </a:lnTo>
                  <a:lnTo>
                    <a:pt x="347" y="120"/>
                  </a:lnTo>
                  <a:lnTo>
                    <a:pt x="322" y="133"/>
                  </a:lnTo>
                  <a:lnTo>
                    <a:pt x="314" y="171"/>
                  </a:lnTo>
                  <a:lnTo>
                    <a:pt x="314" y="240"/>
                  </a:lnTo>
                  <a:lnTo>
                    <a:pt x="330" y="253"/>
                  </a:lnTo>
                  <a:lnTo>
                    <a:pt x="322" y="291"/>
                  </a:lnTo>
                  <a:lnTo>
                    <a:pt x="157" y="310"/>
                  </a:lnTo>
                  <a:lnTo>
                    <a:pt x="116" y="291"/>
                  </a:lnTo>
                  <a:lnTo>
                    <a:pt x="124" y="266"/>
                  </a:lnTo>
                  <a:lnTo>
                    <a:pt x="107" y="240"/>
                  </a:lnTo>
                  <a:lnTo>
                    <a:pt x="91" y="209"/>
                  </a:lnTo>
                  <a:lnTo>
                    <a:pt x="41" y="177"/>
                  </a:lnTo>
                  <a:lnTo>
                    <a:pt x="17" y="177"/>
                  </a:lnTo>
                  <a:lnTo>
                    <a:pt x="17" y="127"/>
                  </a:lnTo>
                  <a:lnTo>
                    <a:pt x="0" y="114"/>
                  </a:lnTo>
                  <a:lnTo>
                    <a:pt x="33" y="82"/>
                  </a:lnTo>
                  <a:lnTo>
                    <a:pt x="25" y="25"/>
                  </a:lnTo>
                </a:path>
              </a:pathLst>
            </a:custGeom>
            <a:solidFill>
              <a:srgbClr val="BEB9DF"/>
            </a:solidFill>
            <a:ln w="12700">
              <a:solidFill>
                <a:schemeClr val="tx1"/>
              </a:solidFill>
              <a:prstDash val="solid"/>
              <a:round/>
              <a:headEnd/>
              <a:tailEnd/>
            </a:ln>
          </p:spPr>
          <p:txBody>
            <a:bodyPr/>
            <a:lstStyle/>
            <a:p>
              <a:endParaRPr lang="en-US" dirty="0">
                <a:solidFill>
                  <a:schemeClr val="bg1"/>
                </a:solidFill>
              </a:endParaRPr>
            </a:p>
          </p:txBody>
        </p:sp>
      </p:grpSp>
      <p:grpSp>
        <p:nvGrpSpPr>
          <p:cNvPr id="563" name="Group 138"/>
          <p:cNvGrpSpPr>
            <a:grpSpLocks/>
          </p:cNvGrpSpPr>
          <p:nvPr/>
        </p:nvGrpSpPr>
        <p:grpSpPr bwMode="auto">
          <a:xfrm>
            <a:off x="4459093" y="4576031"/>
            <a:ext cx="496407" cy="496542"/>
            <a:chOff x="3024" y="2301"/>
            <a:chExt cx="371" cy="291"/>
          </a:xfrm>
          <a:solidFill>
            <a:srgbClr val="BEB9DF"/>
          </a:solidFill>
        </p:grpSpPr>
        <p:sp>
          <p:nvSpPr>
            <p:cNvPr id="564" name="Freeform 139"/>
            <p:cNvSpPr>
              <a:spLocks/>
            </p:cNvSpPr>
            <p:nvPr/>
          </p:nvSpPr>
          <p:spPr bwMode="auto">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close/>
                </a:path>
              </a:pathLst>
            </a:custGeom>
            <a:grpFill/>
            <a:ln w="9525">
              <a:solidFill>
                <a:schemeClr val="tx1"/>
              </a:solidFill>
              <a:round/>
              <a:headEnd/>
              <a:tailEnd/>
            </a:ln>
          </p:spPr>
          <p:txBody>
            <a:bodyPr/>
            <a:lstStyle/>
            <a:p>
              <a:endParaRPr lang="en-US" dirty="0">
                <a:solidFill>
                  <a:schemeClr val="bg1"/>
                </a:solidFill>
              </a:endParaRPr>
            </a:p>
          </p:txBody>
        </p:sp>
        <p:sp>
          <p:nvSpPr>
            <p:cNvPr id="565" name="Freeform 140"/>
            <p:cNvSpPr>
              <a:spLocks/>
            </p:cNvSpPr>
            <p:nvPr/>
          </p:nvSpPr>
          <p:spPr bwMode="auto">
            <a:xfrm>
              <a:off x="3024" y="2301"/>
              <a:ext cx="371" cy="291"/>
            </a:xfrm>
            <a:custGeom>
              <a:avLst/>
              <a:gdLst>
                <a:gd name="T0" fmla="*/ 0 w 371"/>
                <a:gd name="T1" fmla="*/ 13 h 291"/>
                <a:gd name="T2" fmla="*/ 8 w 371"/>
                <a:gd name="T3" fmla="*/ 13 h 291"/>
                <a:gd name="T4" fmla="*/ 90 w 371"/>
                <a:gd name="T5" fmla="*/ 6 h 291"/>
                <a:gd name="T6" fmla="*/ 173 w 371"/>
                <a:gd name="T7" fmla="*/ 0 h 291"/>
                <a:gd name="T8" fmla="*/ 157 w 371"/>
                <a:gd name="T9" fmla="*/ 13 h 291"/>
                <a:gd name="T10" fmla="*/ 181 w 371"/>
                <a:gd name="T11" fmla="*/ 13 h 291"/>
                <a:gd name="T12" fmla="*/ 313 w 371"/>
                <a:gd name="T13" fmla="*/ 101 h 291"/>
                <a:gd name="T14" fmla="*/ 371 w 371"/>
                <a:gd name="T15" fmla="*/ 164 h 291"/>
                <a:gd name="T16" fmla="*/ 371 w 371"/>
                <a:gd name="T17" fmla="*/ 202 h 291"/>
                <a:gd name="T18" fmla="*/ 355 w 371"/>
                <a:gd name="T19" fmla="*/ 209 h 291"/>
                <a:gd name="T20" fmla="*/ 371 w 371"/>
                <a:gd name="T21" fmla="*/ 253 h 291"/>
                <a:gd name="T22" fmla="*/ 330 w 371"/>
                <a:gd name="T23" fmla="*/ 253 h 291"/>
                <a:gd name="T24" fmla="*/ 330 w 371"/>
                <a:gd name="T25" fmla="*/ 285 h 291"/>
                <a:gd name="T26" fmla="*/ 305 w 371"/>
                <a:gd name="T27" fmla="*/ 272 h 291"/>
                <a:gd name="T28" fmla="*/ 107 w 371"/>
                <a:gd name="T29" fmla="*/ 291 h 291"/>
                <a:gd name="T30" fmla="*/ 66 w 371"/>
                <a:gd name="T31" fmla="*/ 228 h 291"/>
                <a:gd name="T32" fmla="*/ 99 w 371"/>
                <a:gd name="T33" fmla="*/ 183 h 291"/>
                <a:gd name="T34" fmla="*/ 57 w 371"/>
                <a:gd name="T35" fmla="*/ 164 h 291"/>
                <a:gd name="T36" fmla="*/ 0 w 371"/>
                <a:gd name="T37" fmla="*/ 13 h 2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1"/>
                <a:gd name="T58" fmla="*/ 0 h 291"/>
                <a:gd name="T59" fmla="*/ 371 w 371"/>
                <a:gd name="T60" fmla="*/ 291 h 2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1" h="291">
                  <a:moveTo>
                    <a:pt x="0" y="13"/>
                  </a:moveTo>
                  <a:lnTo>
                    <a:pt x="8" y="13"/>
                  </a:lnTo>
                  <a:lnTo>
                    <a:pt x="90" y="6"/>
                  </a:lnTo>
                  <a:lnTo>
                    <a:pt x="173" y="0"/>
                  </a:lnTo>
                  <a:lnTo>
                    <a:pt x="157" y="13"/>
                  </a:lnTo>
                  <a:lnTo>
                    <a:pt x="181" y="13"/>
                  </a:lnTo>
                  <a:lnTo>
                    <a:pt x="313" y="101"/>
                  </a:lnTo>
                  <a:lnTo>
                    <a:pt x="371" y="164"/>
                  </a:lnTo>
                  <a:lnTo>
                    <a:pt x="371" y="202"/>
                  </a:lnTo>
                  <a:lnTo>
                    <a:pt x="355" y="209"/>
                  </a:lnTo>
                  <a:lnTo>
                    <a:pt x="371" y="253"/>
                  </a:lnTo>
                  <a:lnTo>
                    <a:pt x="330" y="253"/>
                  </a:lnTo>
                  <a:lnTo>
                    <a:pt x="330" y="285"/>
                  </a:lnTo>
                  <a:lnTo>
                    <a:pt x="305" y="272"/>
                  </a:lnTo>
                  <a:lnTo>
                    <a:pt x="107" y="291"/>
                  </a:lnTo>
                  <a:lnTo>
                    <a:pt x="66" y="228"/>
                  </a:lnTo>
                  <a:lnTo>
                    <a:pt x="99" y="183"/>
                  </a:lnTo>
                  <a:lnTo>
                    <a:pt x="57" y="164"/>
                  </a:lnTo>
                  <a:lnTo>
                    <a:pt x="0" y="13"/>
                  </a:lnTo>
                </a:path>
              </a:pathLst>
            </a:custGeom>
            <a:grpFill/>
            <a:ln w="12700">
              <a:solidFill>
                <a:schemeClr val="tx1"/>
              </a:solidFill>
              <a:prstDash val="solid"/>
              <a:round/>
              <a:headEnd/>
              <a:tailEnd/>
            </a:ln>
          </p:spPr>
          <p:txBody>
            <a:bodyPr/>
            <a:lstStyle/>
            <a:p>
              <a:endParaRPr lang="en-US" dirty="0">
                <a:solidFill>
                  <a:schemeClr val="bg1"/>
                </a:solidFill>
              </a:endParaRPr>
            </a:p>
          </p:txBody>
        </p:sp>
      </p:grpSp>
      <p:sp>
        <p:nvSpPr>
          <p:cNvPr id="566" name="Rectangle 191"/>
          <p:cNvSpPr>
            <a:spLocks noChangeArrowheads="1"/>
          </p:cNvSpPr>
          <p:nvPr/>
        </p:nvSpPr>
        <p:spPr bwMode="auto">
          <a:xfrm>
            <a:off x="1583993" y="3976121"/>
            <a:ext cx="10740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NV</a:t>
            </a:r>
            <a:endParaRPr lang="en-US" altLang="en-US" sz="2400" dirty="0">
              <a:solidFill>
                <a:schemeClr val="bg1"/>
              </a:solidFill>
            </a:endParaRPr>
          </a:p>
        </p:txBody>
      </p:sp>
      <p:sp>
        <p:nvSpPr>
          <p:cNvPr id="567" name="Rectangle 198"/>
          <p:cNvSpPr>
            <a:spLocks noChangeArrowheads="1"/>
          </p:cNvSpPr>
          <p:nvPr/>
        </p:nvSpPr>
        <p:spPr bwMode="auto">
          <a:xfrm>
            <a:off x="1255516" y="4227160"/>
            <a:ext cx="10740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CA</a:t>
            </a:r>
            <a:endParaRPr lang="en-US" altLang="en-US" sz="2400" dirty="0">
              <a:solidFill>
                <a:schemeClr val="bg1"/>
              </a:solidFill>
            </a:endParaRPr>
          </a:p>
        </p:txBody>
      </p:sp>
      <p:sp>
        <p:nvSpPr>
          <p:cNvPr id="568" name="Rectangle 212"/>
          <p:cNvSpPr>
            <a:spLocks noChangeArrowheads="1"/>
          </p:cNvSpPr>
          <p:nvPr/>
        </p:nvSpPr>
        <p:spPr bwMode="auto">
          <a:xfrm>
            <a:off x="4645477" y="4792000"/>
            <a:ext cx="110608"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GA</a:t>
            </a:r>
            <a:endParaRPr lang="en-US" altLang="en-US" sz="2400" dirty="0">
              <a:solidFill>
                <a:schemeClr val="bg1"/>
              </a:solidFill>
            </a:endParaRPr>
          </a:p>
        </p:txBody>
      </p:sp>
      <p:sp>
        <p:nvSpPr>
          <p:cNvPr id="569" name="Rectangle 222"/>
          <p:cNvSpPr>
            <a:spLocks noChangeArrowheads="1"/>
          </p:cNvSpPr>
          <p:nvPr/>
        </p:nvSpPr>
        <p:spPr bwMode="auto">
          <a:xfrm>
            <a:off x="3905480" y="3536802"/>
            <a:ext cx="92974"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WI</a:t>
            </a:r>
            <a:endParaRPr lang="en-US" altLang="en-US" sz="2400" dirty="0">
              <a:solidFill>
                <a:schemeClr val="bg1"/>
              </a:solidFill>
            </a:endParaRPr>
          </a:p>
        </p:txBody>
      </p:sp>
      <p:grpSp>
        <p:nvGrpSpPr>
          <p:cNvPr id="570" name="Group 82"/>
          <p:cNvGrpSpPr>
            <a:grpSpLocks/>
          </p:cNvGrpSpPr>
          <p:nvPr/>
        </p:nvGrpSpPr>
        <p:grpSpPr bwMode="auto">
          <a:xfrm>
            <a:off x="2766882" y="3461121"/>
            <a:ext cx="653265" cy="409785"/>
            <a:chOff x="1761" y="1650"/>
            <a:chExt cx="487" cy="240"/>
          </a:xfrm>
          <a:solidFill>
            <a:srgbClr val="73E600"/>
          </a:solidFill>
        </p:grpSpPr>
        <p:sp>
          <p:nvSpPr>
            <p:cNvPr id="571" name="Freeform 83"/>
            <p:cNvSpPr>
              <a:spLocks/>
            </p:cNvSpPr>
            <p:nvPr/>
          </p:nvSpPr>
          <p:spPr bwMode="auto">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close/>
                </a:path>
              </a:pathLst>
            </a:custGeom>
            <a:grpFill/>
            <a:ln w="9525">
              <a:solidFill>
                <a:schemeClr val="tx1"/>
              </a:solidFill>
              <a:round/>
              <a:headEnd/>
              <a:tailEnd/>
            </a:ln>
          </p:spPr>
          <p:txBody>
            <a:bodyPr/>
            <a:lstStyle/>
            <a:p>
              <a:endParaRPr lang="en-US" dirty="0"/>
            </a:p>
          </p:txBody>
        </p:sp>
        <p:sp>
          <p:nvSpPr>
            <p:cNvPr id="572" name="Freeform 84"/>
            <p:cNvSpPr>
              <a:spLocks/>
            </p:cNvSpPr>
            <p:nvPr/>
          </p:nvSpPr>
          <p:spPr bwMode="auto">
            <a:xfrm>
              <a:off x="1761" y="1650"/>
              <a:ext cx="487" cy="240"/>
            </a:xfrm>
            <a:custGeom>
              <a:avLst/>
              <a:gdLst>
                <a:gd name="T0" fmla="*/ 8 w 487"/>
                <a:gd name="T1" fmla="*/ 0 h 240"/>
                <a:gd name="T2" fmla="*/ 8 w 487"/>
                <a:gd name="T3" fmla="*/ 89 h 240"/>
                <a:gd name="T4" fmla="*/ 0 w 487"/>
                <a:gd name="T5" fmla="*/ 202 h 240"/>
                <a:gd name="T6" fmla="*/ 355 w 487"/>
                <a:gd name="T7" fmla="*/ 202 h 240"/>
                <a:gd name="T8" fmla="*/ 388 w 487"/>
                <a:gd name="T9" fmla="*/ 221 h 240"/>
                <a:gd name="T10" fmla="*/ 421 w 487"/>
                <a:gd name="T11" fmla="*/ 196 h 240"/>
                <a:gd name="T12" fmla="*/ 487 w 487"/>
                <a:gd name="T13" fmla="*/ 240 h 240"/>
                <a:gd name="T14" fmla="*/ 479 w 487"/>
                <a:gd name="T15" fmla="*/ 196 h 240"/>
                <a:gd name="T16" fmla="*/ 487 w 487"/>
                <a:gd name="T17" fmla="*/ 164 h 240"/>
                <a:gd name="T18" fmla="*/ 487 w 487"/>
                <a:gd name="T19" fmla="*/ 57 h 240"/>
                <a:gd name="T20" fmla="*/ 454 w 487"/>
                <a:gd name="T21" fmla="*/ 32 h 240"/>
                <a:gd name="T22" fmla="*/ 470 w 487"/>
                <a:gd name="T23" fmla="*/ 0 h 240"/>
                <a:gd name="T24" fmla="*/ 239 w 487"/>
                <a:gd name="T25" fmla="*/ 0 h 240"/>
                <a:gd name="T26" fmla="*/ 8 w 487"/>
                <a:gd name="T27" fmla="*/ 0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7"/>
                <a:gd name="T43" fmla="*/ 0 h 240"/>
                <a:gd name="T44" fmla="*/ 487 w 487"/>
                <a:gd name="T45" fmla="*/ 240 h 2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7" h="240">
                  <a:moveTo>
                    <a:pt x="8" y="0"/>
                  </a:moveTo>
                  <a:lnTo>
                    <a:pt x="8" y="89"/>
                  </a:lnTo>
                  <a:lnTo>
                    <a:pt x="0" y="202"/>
                  </a:lnTo>
                  <a:lnTo>
                    <a:pt x="355" y="202"/>
                  </a:lnTo>
                  <a:lnTo>
                    <a:pt x="388" y="221"/>
                  </a:lnTo>
                  <a:lnTo>
                    <a:pt x="421" y="196"/>
                  </a:lnTo>
                  <a:lnTo>
                    <a:pt x="487" y="240"/>
                  </a:lnTo>
                  <a:lnTo>
                    <a:pt x="479" y="196"/>
                  </a:lnTo>
                  <a:lnTo>
                    <a:pt x="487" y="164"/>
                  </a:lnTo>
                  <a:lnTo>
                    <a:pt x="487" y="57"/>
                  </a:lnTo>
                  <a:lnTo>
                    <a:pt x="454" y="32"/>
                  </a:lnTo>
                  <a:lnTo>
                    <a:pt x="470" y="0"/>
                  </a:lnTo>
                  <a:lnTo>
                    <a:pt x="239" y="0"/>
                  </a:lnTo>
                  <a:lnTo>
                    <a:pt x="8" y="0"/>
                  </a:lnTo>
                </a:path>
              </a:pathLst>
            </a:custGeom>
            <a:grpFill/>
            <a:ln w="12700">
              <a:solidFill>
                <a:schemeClr val="tx1"/>
              </a:solidFill>
              <a:prstDash val="solid"/>
              <a:round/>
              <a:headEnd/>
              <a:tailEnd/>
            </a:ln>
          </p:spPr>
          <p:txBody>
            <a:bodyPr/>
            <a:lstStyle/>
            <a:p>
              <a:endParaRPr lang="en-US" dirty="0"/>
            </a:p>
          </p:txBody>
        </p:sp>
      </p:grpSp>
      <p:grpSp>
        <p:nvGrpSpPr>
          <p:cNvPr id="573" name="Group 106"/>
          <p:cNvGrpSpPr>
            <a:grpSpLocks/>
          </p:cNvGrpSpPr>
          <p:nvPr/>
        </p:nvGrpSpPr>
        <p:grpSpPr bwMode="auto">
          <a:xfrm>
            <a:off x="3409073" y="3719544"/>
            <a:ext cx="531469" cy="347025"/>
            <a:chOff x="2240" y="1802"/>
            <a:chExt cx="396" cy="202"/>
          </a:xfrm>
          <a:solidFill>
            <a:srgbClr val="73E600"/>
          </a:solidFill>
        </p:grpSpPr>
        <p:sp>
          <p:nvSpPr>
            <p:cNvPr id="574" name="Freeform 107"/>
            <p:cNvSpPr>
              <a:spLocks/>
            </p:cNvSpPr>
            <p:nvPr/>
          </p:nvSpPr>
          <p:spPr bwMode="auto">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close/>
                </a:path>
              </a:pathLst>
            </a:custGeom>
            <a:grpFill/>
            <a:ln w="9525">
              <a:solidFill>
                <a:schemeClr val="tx1"/>
              </a:solidFill>
              <a:round/>
              <a:headEnd/>
              <a:tailEnd/>
            </a:ln>
          </p:spPr>
          <p:txBody>
            <a:bodyPr/>
            <a:lstStyle/>
            <a:p>
              <a:endParaRPr lang="en-US" dirty="0"/>
            </a:p>
          </p:txBody>
        </p:sp>
        <p:sp>
          <p:nvSpPr>
            <p:cNvPr id="575" name="Freeform 108"/>
            <p:cNvSpPr>
              <a:spLocks/>
            </p:cNvSpPr>
            <p:nvPr/>
          </p:nvSpPr>
          <p:spPr bwMode="auto">
            <a:xfrm>
              <a:off x="2240" y="1802"/>
              <a:ext cx="396" cy="202"/>
            </a:xfrm>
            <a:custGeom>
              <a:avLst/>
              <a:gdLst>
                <a:gd name="T0" fmla="*/ 0 w 396"/>
                <a:gd name="T1" fmla="*/ 12 h 202"/>
                <a:gd name="T2" fmla="*/ 0 w 396"/>
                <a:gd name="T3" fmla="*/ 44 h 202"/>
                <a:gd name="T4" fmla="*/ 8 w 396"/>
                <a:gd name="T5" fmla="*/ 82 h 202"/>
                <a:gd name="T6" fmla="*/ 41 w 396"/>
                <a:gd name="T7" fmla="*/ 158 h 202"/>
                <a:gd name="T8" fmla="*/ 66 w 396"/>
                <a:gd name="T9" fmla="*/ 202 h 202"/>
                <a:gd name="T10" fmla="*/ 297 w 396"/>
                <a:gd name="T11" fmla="*/ 189 h 202"/>
                <a:gd name="T12" fmla="*/ 338 w 396"/>
                <a:gd name="T13" fmla="*/ 202 h 202"/>
                <a:gd name="T14" fmla="*/ 363 w 396"/>
                <a:gd name="T15" fmla="*/ 158 h 202"/>
                <a:gd name="T16" fmla="*/ 354 w 396"/>
                <a:gd name="T17" fmla="*/ 132 h 202"/>
                <a:gd name="T18" fmla="*/ 396 w 396"/>
                <a:gd name="T19" fmla="*/ 126 h 202"/>
                <a:gd name="T20" fmla="*/ 396 w 396"/>
                <a:gd name="T21" fmla="*/ 82 h 202"/>
                <a:gd name="T22" fmla="*/ 371 w 396"/>
                <a:gd name="T23" fmla="*/ 63 h 202"/>
                <a:gd name="T24" fmla="*/ 330 w 396"/>
                <a:gd name="T25" fmla="*/ 44 h 202"/>
                <a:gd name="T26" fmla="*/ 338 w 396"/>
                <a:gd name="T27" fmla="*/ 19 h 202"/>
                <a:gd name="T28" fmla="*/ 321 w 396"/>
                <a:gd name="T29" fmla="*/ 0 h 202"/>
                <a:gd name="T30" fmla="*/ 239 w 396"/>
                <a:gd name="T31" fmla="*/ 0 h 202"/>
                <a:gd name="T32" fmla="*/ 148 w 396"/>
                <a:gd name="T33" fmla="*/ 6 h 202"/>
                <a:gd name="T34" fmla="*/ 0 w 396"/>
                <a:gd name="T35" fmla="*/ 12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6"/>
                <a:gd name="T55" fmla="*/ 0 h 202"/>
                <a:gd name="T56" fmla="*/ 396 w 396"/>
                <a:gd name="T57" fmla="*/ 202 h 2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6" h="202">
                  <a:moveTo>
                    <a:pt x="0" y="12"/>
                  </a:moveTo>
                  <a:lnTo>
                    <a:pt x="0" y="44"/>
                  </a:lnTo>
                  <a:lnTo>
                    <a:pt x="8" y="82"/>
                  </a:lnTo>
                  <a:lnTo>
                    <a:pt x="41" y="158"/>
                  </a:lnTo>
                  <a:lnTo>
                    <a:pt x="66" y="202"/>
                  </a:lnTo>
                  <a:lnTo>
                    <a:pt x="297" y="189"/>
                  </a:lnTo>
                  <a:lnTo>
                    <a:pt x="338" y="202"/>
                  </a:lnTo>
                  <a:lnTo>
                    <a:pt x="363" y="158"/>
                  </a:lnTo>
                  <a:lnTo>
                    <a:pt x="354" y="132"/>
                  </a:lnTo>
                  <a:lnTo>
                    <a:pt x="396" y="126"/>
                  </a:lnTo>
                  <a:lnTo>
                    <a:pt x="396" y="82"/>
                  </a:lnTo>
                  <a:lnTo>
                    <a:pt x="371" y="63"/>
                  </a:lnTo>
                  <a:lnTo>
                    <a:pt x="330" y="44"/>
                  </a:lnTo>
                  <a:lnTo>
                    <a:pt x="338" y="19"/>
                  </a:lnTo>
                  <a:lnTo>
                    <a:pt x="321" y="0"/>
                  </a:lnTo>
                  <a:lnTo>
                    <a:pt x="239" y="0"/>
                  </a:lnTo>
                  <a:lnTo>
                    <a:pt x="148" y="6"/>
                  </a:lnTo>
                  <a:lnTo>
                    <a:pt x="0" y="12"/>
                  </a:lnTo>
                </a:path>
              </a:pathLst>
            </a:custGeom>
            <a:grpFill/>
            <a:ln w="12700">
              <a:solidFill>
                <a:schemeClr val="tx1"/>
              </a:solidFill>
              <a:prstDash val="solid"/>
              <a:round/>
              <a:headEnd/>
              <a:tailEnd/>
            </a:ln>
          </p:spPr>
          <p:txBody>
            <a:bodyPr/>
            <a:lstStyle/>
            <a:p>
              <a:endParaRPr lang="en-US" dirty="0"/>
            </a:p>
          </p:txBody>
        </p:sp>
      </p:grpSp>
      <p:sp>
        <p:nvSpPr>
          <p:cNvPr id="576" name="Rectangle 206"/>
          <p:cNvSpPr>
            <a:spLocks noChangeArrowheads="1"/>
          </p:cNvSpPr>
          <p:nvPr/>
        </p:nvSpPr>
        <p:spPr bwMode="auto">
          <a:xfrm>
            <a:off x="3051070" y="3594024"/>
            <a:ext cx="107402" cy="92333"/>
          </a:xfrm>
          <a:prstGeom prst="rect">
            <a:avLst/>
          </a:prstGeom>
          <a:noFill/>
          <a:ln w="9525">
            <a:noFill/>
            <a:miter lim="800000"/>
            <a:headEnd/>
            <a:tailEnd/>
          </a:ln>
        </p:spPr>
        <p:txBody>
          <a:bodyPr wrap="none" lIns="0" tIns="0" rIns="0" bIns="0">
            <a:spAutoFit/>
          </a:bodyPr>
          <a:lstStyle/>
          <a:p>
            <a:pPr eaLnBrk="0" hangingPunct="0"/>
            <a:r>
              <a:rPr lang="en-US" altLang="en-US" sz="600" dirty="0"/>
              <a:t>SD</a:t>
            </a:r>
            <a:endParaRPr lang="en-US" altLang="en-US" sz="2400" dirty="0"/>
          </a:p>
        </p:txBody>
      </p:sp>
      <p:sp>
        <p:nvSpPr>
          <p:cNvPr id="577" name="Rectangle 220"/>
          <p:cNvSpPr>
            <a:spLocks noChangeArrowheads="1"/>
          </p:cNvSpPr>
          <p:nvPr/>
        </p:nvSpPr>
        <p:spPr bwMode="auto">
          <a:xfrm>
            <a:off x="3573311" y="3815529"/>
            <a:ext cx="72136" cy="92333"/>
          </a:xfrm>
          <a:prstGeom prst="rect">
            <a:avLst/>
          </a:prstGeom>
          <a:noFill/>
          <a:ln w="9525">
            <a:noFill/>
            <a:miter lim="800000"/>
            <a:headEnd/>
            <a:tailEnd/>
          </a:ln>
        </p:spPr>
        <p:txBody>
          <a:bodyPr wrap="none" lIns="0" tIns="0" rIns="0" bIns="0">
            <a:spAutoFit/>
          </a:bodyPr>
          <a:lstStyle/>
          <a:p>
            <a:pPr eaLnBrk="0" hangingPunct="0"/>
            <a:r>
              <a:rPr lang="en-US" altLang="en-US" sz="600" dirty="0"/>
              <a:t>IA</a:t>
            </a:r>
            <a:endParaRPr lang="en-US" altLang="en-US" sz="2400" dirty="0"/>
          </a:p>
        </p:txBody>
      </p:sp>
      <p:grpSp>
        <p:nvGrpSpPr>
          <p:cNvPr id="578" name="Group 55"/>
          <p:cNvGrpSpPr>
            <a:grpSpLocks/>
          </p:cNvGrpSpPr>
          <p:nvPr/>
        </p:nvGrpSpPr>
        <p:grpSpPr bwMode="auto">
          <a:xfrm>
            <a:off x="1685489" y="3014417"/>
            <a:ext cx="531469" cy="845413"/>
            <a:chOff x="952" y="1391"/>
            <a:chExt cx="396" cy="493"/>
          </a:xfrm>
          <a:solidFill>
            <a:srgbClr val="C00000"/>
          </a:solidFill>
        </p:grpSpPr>
        <p:sp>
          <p:nvSpPr>
            <p:cNvPr id="579" name="Freeform 56"/>
            <p:cNvSpPr>
              <a:spLocks/>
            </p:cNvSpPr>
            <p:nvPr/>
          </p:nvSpPr>
          <p:spPr bwMode="auto">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close/>
                </a:path>
              </a:pathLst>
            </a:custGeom>
            <a:grpFill/>
            <a:ln w="9525">
              <a:solidFill>
                <a:schemeClr val="tx1"/>
              </a:solidFill>
              <a:round/>
              <a:headEnd/>
              <a:tailEnd/>
            </a:ln>
          </p:spPr>
          <p:txBody>
            <a:bodyPr/>
            <a:lstStyle/>
            <a:p>
              <a:endParaRPr lang="en-US" dirty="0">
                <a:solidFill>
                  <a:schemeClr val="bg1"/>
                </a:solidFill>
              </a:endParaRPr>
            </a:p>
          </p:txBody>
        </p:sp>
        <p:sp>
          <p:nvSpPr>
            <p:cNvPr id="580" name="Freeform 57"/>
            <p:cNvSpPr>
              <a:spLocks/>
            </p:cNvSpPr>
            <p:nvPr/>
          </p:nvSpPr>
          <p:spPr bwMode="auto">
            <a:xfrm>
              <a:off x="952" y="1391"/>
              <a:ext cx="396" cy="493"/>
            </a:xfrm>
            <a:custGeom>
              <a:avLst/>
              <a:gdLst>
                <a:gd name="T0" fmla="*/ 91 w 396"/>
                <a:gd name="T1" fmla="*/ 0 h 493"/>
                <a:gd name="T2" fmla="*/ 58 w 396"/>
                <a:gd name="T3" fmla="*/ 189 h 493"/>
                <a:gd name="T4" fmla="*/ 99 w 396"/>
                <a:gd name="T5" fmla="*/ 234 h 493"/>
                <a:gd name="T6" fmla="*/ 41 w 396"/>
                <a:gd name="T7" fmla="*/ 278 h 493"/>
                <a:gd name="T8" fmla="*/ 33 w 396"/>
                <a:gd name="T9" fmla="*/ 303 h 493"/>
                <a:gd name="T10" fmla="*/ 50 w 396"/>
                <a:gd name="T11" fmla="*/ 322 h 493"/>
                <a:gd name="T12" fmla="*/ 33 w 396"/>
                <a:gd name="T13" fmla="*/ 335 h 493"/>
                <a:gd name="T14" fmla="*/ 0 w 396"/>
                <a:gd name="T15" fmla="*/ 449 h 493"/>
                <a:gd name="T16" fmla="*/ 190 w 396"/>
                <a:gd name="T17" fmla="*/ 474 h 493"/>
                <a:gd name="T18" fmla="*/ 363 w 396"/>
                <a:gd name="T19" fmla="*/ 493 h 493"/>
                <a:gd name="T20" fmla="*/ 388 w 396"/>
                <a:gd name="T21" fmla="*/ 392 h 493"/>
                <a:gd name="T22" fmla="*/ 396 w 396"/>
                <a:gd name="T23" fmla="*/ 335 h 493"/>
                <a:gd name="T24" fmla="*/ 380 w 396"/>
                <a:gd name="T25" fmla="*/ 316 h 493"/>
                <a:gd name="T26" fmla="*/ 338 w 396"/>
                <a:gd name="T27" fmla="*/ 316 h 493"/>
                <a:gd name="T28" fmla="*/ 281 w 396"/>
                <a:gd name="T29" fmla="*/ 322 h 493"/>
                <a:gd name="T30" fmla="*/ 272 w 396"/>
                <a:gd name="T31" fmla="*/ 278 h 493"/>
                <a:gd name="T32" fmla="*/ 206 w 396"/>
                <a:gd name="T33" fmla="*/ 240 h 493"/>
                <a:gd name="T34" fmla="*/ 215 w 396"/>
                <a:gd name="T35" fmla="*/ 215 h 493"/>
                <a:gd name="T36" fmla="*/ 223 w 396"/>
                <a:gd name="T37" fmla="*/ 177 h 493"/>
                <a:gd name="T38" fmla="*/ 140 w 396"/>
                <a:gd name="T39" fmla="*/ 88 h 493"/>
                <a:gd name="T40" fmla="*/ 149 w 396"/>
                <a:gd name="T41" fmla="*/ 6 h 493"/>
                <a:gd name="T42" fmla="*/ 91 w 396"/>
                <a:gd name="T43" fmla="*/ 0 h 4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493"/>
                <a:gd name="T68" fmla="*/ 396 w 396"/>
                <a:gd name="T69" fmla="*/ 493 h 4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493">
                  <a:moveTo>
                    <a:pt x="91" y="0"/>
                  </a:moveTo>
                  <a:lnTo>
                    <a:pt x="58" y="189"/>
                  </a:lnTo>
                  <a:lnTo>
                    <a:pt x="99" y="234"/>
                  </a:lnTo>
                  <a:lnTo>
                    <a:pt x="41" y="278"/>
                  </a:lnTo>
                  <a:lnTo>
                    <a:pt x="33" y="303"/>
                  </a:lnTo>
                  <a:lnTo>
                    <a:pt x="50" y="322"/>
                  </a:lnTo>
                  <a:lnTo>
                    <a:pt x="33" y="335"/>
                  </a:lnTo>
                  <a:lnTo>
                    <a:pt x="0" y="449"/>
                  </a:lnTo>
                  <a:lnTo>
                    <a:pt x="190" y="474"/>
                  </a:lnTo>
                  <a:lnTo>
                    <a:pt x="363" y="493"/>
                  </a:lnTo>
                  <a:lnTo>
                    <a:pt x="388" y="392"/>
                  </a:lnTo>
                  <a:lnTo>
                    <a:pt x="396" y="335"/>
                  </a:lnTo>
                  <a:lnTo>
                    <a:pt x="380" y="316"/>
                  </a:lnTo>
                  <a:lnTo>
                    <a:pt x="338" y="316"/>
                  </a:lnTo>
                  <a:lnTo>
                    <a:pt x="281" y="322"/>
                  </a:lnTo>
                  <a:lnTo>
                    <a:pt x="272" y="278"/>
                  </a:lnTo>
                  <a:lnTo>
                    <a:pt x="206" y="240"/>
                  </a:lnTo>
                  <a:lnTo>
                    <a:pt x="215" y="215"/>
                  </a:lnTo>
                  <a:lnTo>
                    <a:pt x="223" y="177"/>
                  </a:lnTo>
                  <a:lnTo>
                    <a:pt x="140" y="88"/>
                  </a:lnTo>
                  <a:lnTo>
                    <a:pt x="149" y="6"/>
                  </a:lnTo>
                  <a:lnTo>
                    <a:pt x="91" y="0"/>
                  </a:lnTo>
                </a:path>
              </a:pathLst>
            </a:custGeom>
            <a:grpFill/>
            <a:ln w="12700">
              <a:solidFill>
                <a:schemeClr val="tx1"/>
              </a:solidFill>
              <a:prstDash val="solid"/>
              <a:round/>
              <a:headEnd/>
              <a:tailEnd/>
            </a:ln>
          </p:spPr>
          <p:txBody>
            <a:bodyPr/>
            <a:lstStyle/>
            <a:p>
              <a:endParaRPr lang="en-US" dirty="0">
                <a:solidFill>
                  <a:schemeClr val="bg1"/>
                </a:solidFill>
              </a:endParaRPr>
            </a:p>
          </p:txBody>
        </p:sp>
      </p:grpSp>
      <p:sp>
        <p:nvSpPr>
          <p:cNvPr id="581" name="Rectangle 193"/>
          <p:cNvSpPr>
            <a:spLocks noChangeArrowheads="1"/>
          </p:cNvSpPr>
          <p:nvPr/>
        </p:nvSpPr>
        <p:spPr bwMode="auto">
          <a:xfrm>
            <a:off x="1884789" y="3577411"/>
            <a:ext cx="76944"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ID</a:t>
            </a:r>
            <a:endParaRPr lang="en-US" altLang="en-US" sz="2400" dirty="0">
              <a:solidFill>
                <a:schemeClr val="bg1"/>
              </a:solidFill>
            </a:endParaRPr>
          </a:p>
        </p:txBody>
      </p:sp>
      <p:sp>
        <p:nvSpPr>
          <p:cNvPr id="582" name="Freeform 264"/>
          <p:cNvSpPr>
            <a:spLocks/>
          </p:cNvSpPr>
          <p:nvPr/>
        </p:nvSpPr>
        <p:spPr bwMode="auto">
          <a:xfrm>
            <a:off x="1705948" y="3272450"/>
            <a:ext cx="78145" cy="67473"/>
          </a:xfrm>
          <a:custGeom>
            <a:avLst/>
            <a:gdLst>
              <a:gd name="T0" fmla="*/ 21 w 57"/>
              <a:gd name="T1" fmla="*/ 36 h 36"/>
              <a:gd name="T2" fmla="*/ 17 w 57"/>
              <a:gd name="T3" fmla="*/ 0 h 36"/>
              <a:gd name="T4" fmla="*/ 21 w 57"/>
              <a:gd name="T5" fmla="*/ 36 h 36"/>
              <a:gd name="T6" fmla="*/ 0 60000 65536"/>
              <a:gd name="T7" fmla="*/ 0 60000 65536"/>
              <a:gd name="T8" fmla="*/ 0 60000 65536"/>
              <a:gd name="T9" fmla="*/ 0 w 57"/>
              <a:gd name="T10" fmla="*/ 0 h 36"/>
              <a:gd name="T11" fmla="*/ 57 w 57"/>
              <a:gd name="T12" fmla="*/ 36 h 36"/>
              <a:gd name="connsiteX0" fmla="*/ 3967 w 9055"/>
              <a:gd name="connsiteY0" fmla="*/ 10682 h 10682"/>
              <a:gd name="connsiteX1" fmla="*/ 1052 w 9055"/>
              <a:gd name="connsiteY1" fmla="*/ 0 h 10682"/>
              <a:gd name="connsiteX2" fmla="*/ 3967 w 9055"/>
              <a:gd name="connsiteY2" fmla="*/ 10682 h 10682"/>
              <a:gd name="connsiteX0" fmla="*/ 4381 w 8912"/>
              <a:gd name="connsiteY0" fmla="*/ 10000 h 10000"/>
              <a:gd name="connsiteX1" fmla="*/ 1162 w 8912"/>
              <a:gd name="connsiteY1" fmla="*/ 0 h 10000"/>
              <a:gd name="connsiteX2" fmla="*/ 4381 w 8912"/>
              <a:gd name="connsiteY2" fmla="*/ 10000 h 10000"/>
              <a:gd name="connsiteX0" fmla="*/ 5830 w 10000"/>
              <a:gd name="connsiteY0" fmla="*/ 10000 h 10000"/>
              <a:gd name="connsiteX1" fmla="*/ 1304 w 10000"/>
              <a:gd name="connsiteY1" fmla="*/ 0 h 10000"/>
              <a:gd name="connsiteX2" fmla="*/ 5830 w 10000"/>
              <a:gd name="connsiteY2" fmla="*/ 10000 h 10000"/>
              <a:gd name="connsiteX0" fmla="*/ 5830 w 10000"/>
              <a:gd name="connsiteY0" fmla="*/ 10000 h 10000"/>
              <a:gd name="connsiteX1" fmla="*/ 1304 w 10000"/>
              <a:gd name="connsiteY1" fmla="*/ 0 h 10000"/>
              <a:gd name="connsiteX2" fmla="*/ 5830 w 10000"/>
              <a:gd name="connsiteY2" fmla="*/ 10000 h 10000"/>
              <a:gd name="connsiteX0" fmla="*/ 5830 w 10000"/>
              <a:gd name="connsiteY0" fmla="*/ 10000 h 10000"/>
              <a:gd name="connsiteX1" fmla="*/ 1304 w 10000"/>
              <a:gd name="connsiteY1" fmla="*/ 0 h 10000"/>
              <a:gd name="connsiteX2" fmla="*/ 5830 w 10000"/>
              <a:gd name="connsiteY2" fmla="*/ 10000 h 10000"/>
              <a:gd name="connsiteX0" fmla="*/ 6135 w 10000"/>
              <a:gd name="connsiteY0" fmla="*/ 9043 h 9043"/>
              <a:gd name="connsiteX1" fmla="*/ 1304 w 10000"/>
              <a:gd name="connsiteY1" fmla="*/ 0 h 9043"/>
              <a:gd name="connsiteX2" fmla="*/ 6135 w 10000"/>
              <a:gd name="connsiteY2" fmla="*/ 9043 h 9043"/>
            </a:gdLst>
            <a:ahLst/>
            <a:cxnLst>
              <a:cxn ang="0">
                <a:pos x="connsiteX0" y="connsiteY0"/>
              </a:cxn>
              <a:cxn ang="0">
                <a:pos x="connsiteX1" y="connsiteY1"/>
              </a:cxn>
              <a:cxn ang="0">
                <a:pos x="connsiteX2" y="connsiteY2"/>
              </a:cxn>
            </a:cxnLst>
            <a:rect l="l" t="t" r="r" b="b"/>
            <a:pathLst>
              <a:path w="10000" h="9043">
                <a:moveTo>
                  <a:pt x="6135" y="9043"/>
                </a:moveTo>
                <a:cubicBezTo>
                  <a:pt x="656" y="8500"/>
                  <a:pt x="0" y="4421"/>
                  <a:pt x="1304" y="0"/>
                </a:cubicBezTo>
                <a:cubicBezTo>
                  <a:pt x="10000" y="2601"/>
                  <a:pt x="8173" y="2033"/>
                  <a:pt x="6135" y="9043"/>
                </a:cubicBezTo>
                <a:close/>
              </a:path>
            </a:pathLst>
          </a:custGeom>
          <a:solidFill>
            <a:srgbClr val="CC0000"/>
          </a:solidFill>
          <a:ln w="9525" cap="flat" cmpd="sng">
            <a:solidFill>
              <a:srgbClr val="800000"/>
            </a:solidFill>
            <a:prstDash val="solid"/>
            <a:round/>
            <a:headEnd/>
            <a:tailEnd/>
          </a:ln>
        </p:spPr>
        <p:txBody>
          <a:bodyPr/>
          <a:lstStyle/>
          <a:p>
            <a:endParaRPr lang="en-US" dirty="0"/>
          </a:p>
        </p:txBody>
      </p:sp>
      <p:grpSp>
        <p:nvGrpSpPr>
          <p:cNvPr id="583" name="Group 67"/>
          <p:cNvGrpSpPr>
            <a:grpSpLocks/>
          </p:cNvGrpSpPr>
          <p:nvPr/>
        </p:nvGrpSpPr>
        <p:grpSpPr bwMode="auto">
          <a:xfrm>
            <a:off x="2283392" y="3990888"/>
            <a:ext cx="662491" cy="476237"/>
            <a:chOff x="1398" y="1960"/>
            <a:chExt cx="495" cy="278"/>
          </a:xfrm>
          <a:solidFill>
            <a:srgbClr val="BEB9DF"/>
          </a:solidFill>
        </p:grpSpPr>
        <p:sp>
          <p:nvSpPr>
            <p:cNvPr id="584" name="Freeform 68"/>
            <p:cNvSpPr>
              <a:spLocks/>
            </p:cNvSpPr>
            <p:nvPr/>
          </p:nvSpPr>
          <p:spPr bwMode="auto">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close/>
                </a:path>
              </a:pathLst>
            </a:custGeom>
            <a:grpFill/>
            <a:ln w="9525">
              <a:solidFill>
                <a:schemeClr val="tx1"/>
              </a:solidFill>
              <a:round/>
              <a:headEnd/>
              <a:tailEnd/>
            </a:ln>
          </p:spPr>
          <p:txBody>
            <a:bodyPr/>
            <a:lstStyle/>
            <a:p>
              <a:endParaRPr lang="en-US" dirty="0">
                <a:solidFill>
                  <a:schemeClr val="bg1"/>
                </a:solidFill>
              </a:endParaRPr>
            </a:p>
          </p:txBody>
        </p:sp>
        <p:sp>
          <p:nvSpPr>
            <p:cNvPr id="585" name="Freeform 69"/>
            <p:cNvSpPr>
              <a:spLocks/>
            </p:cNvSpPr>
            <p:nvPr/>
          </p:nvSpPr>
          <p:spPr bwMode="auto">
            <a:xfrm>
              <a:off x="1398" y="1960"/>
              <a:ext cx="495" cy="278"/>
            </a:xfrm>
            <a:custGeom>
              <a:avLst/>
              <a:gdLst>
                <a:gd name="T0" fmla="*/ 41 w 495"/>
                <a:gd name="T1" fmla="*/ 0 h 278"/>
                <a:gd name="T2" fmla="*/ 16 w 495"/>
                <a:gd name="T3" fmla="*/ 170 h 278"/>
                <a:gd name="T4" fmla="*/ 0 w 495"/>
                <a:gd name="T5" fmla="*/ 265 h 278"/>
                <a:gd name="T6" fmla="*/ 247 w 495"/>
                <a:gd name="T7" fmla="*/ 272 h 278"/>
                <a:gd name="T8" fmla="*/ 478 w 495"/>
                <a:gd name="T9" fmla="*/ 278 h 278"/>
                <a:gd name="T10" fmla="*/ 487 w 495"/>
                <a:gd name="T11" fmla="*/ 151 h 278"/>
                <a:gd name="T12" fmla="*/ 495 w 495"/>
                <a:gd name="T13" fmla="*/ 19 h 278"/>
                <a:gd name="T14" fmla="*/ 355 w 495"/>
                <a:gd name="T15" fmla="*/ 19 h 278"/>
                <a:gd name="T16" fmla="*/ 41 w 495"/>
                <a:gd name="T17" fmla="*/ 0 h 2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5"/>
                <a:gd name="T28" fmla="*/ 0 h 278"/>
                <a:gd name="T29" fmla="*/ 495 w 495"/>
                <a:gd name="T30" fmla="*/ 278 h 2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5" h="278">
                  <a:moveTo>
                    <a:pt x="41" y="0"/>
                  </a:moveTo>
                  <a:lnTo>
                    <a:pt x="16" y="170"/>
                  </a:lnTo>
                  <a:lnTo>
                    <a:pt x="0" y="265"/>
                  </a:lnTo>
                  <a:lnTo>
                    <a:pt x="247" y="272"/>
                  </a:lnTo>
                  <a:lnTo>
                    <a:pt x="478" y="278"/>
                  </a:lnTo>
                  <a:lnTo>
                    <a:pt x="487" y="151"/>
                  </a:lnTo>
                  <a:lnTo>
                    <a:pt x="495" y="19"/>
                  </a:lnTo>
                  <a:lnTo>
                    <a:pt x="355" y="19"/>
                  </a:lnTo>
                  <a:lnTo>
                    <a:pt x="41" y="0"/>
                  </a:lnTo>
                </a:path>
              </a:pathLst>
            </a:custGeom>
            <a:grpFill/>
            <a:ln w="12700">
              <a:solidFill>
                <a:schemeClr val="tx1"/>
              </a:solidFill>
              <a:prstDash val="solid"/>
              <a:round/>
              <a:headEnd/>
              <a:tailEnd/>
            </a:ln>
          </p:spPr>
          <p:txBody>
            <a:bodyPr/>
            <a:lstStyle/>
            <a:p>
              <a:endParaRPr lang="en-US" dirty="0">
                <a:solidFill>
                  <a:schemeClr val="bg1"/>
                </a:solidFill>
              </a:endParaRPr>
            </a:p>
          </p:txBody>
        </p:sp>
      </p:grpSp>
      <p:sp>
        <p:nvSpPr>
          <p:cNvPr id="586" name="Rectangle 200"/>
          <p:cNvSpPr>
            <a:spLocks noChangeArrowheads="1"/>
          </p:cNvSpPr>
          <p:nvPr/>
        </p:nvSpPr>
        <p:spPr bwMode="auto">
          <a:xfrm>
            <a:off x="2580498" y="4142250"/>
            <a:ext cx="115416"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CO</a:t>
            </a:r>
            <a:endParaRPr lang="en-US" altLang="en-US" sz="2400" dirty="0">
              <a:solidFill>
                <a:schemeClr val="bg1"/>
              </a:solidFill>
            </a:endParaRPr>
          </a:p>
        </p:txBody>
      </p:sp>
      <p:sp>
        <p:nvSpPr>
          <p:cNvPr id="587" name="Freeform 122"/>
          <p:cNvSpPr>
            <a:spLocks/>
          </p:cNvSpPr>
          <p:nvPr/>
        </p:nvSpPr>
        <p:spPr bwMode="auto">
          <a:xfrm>
            <a:off x="4150916" y="3837680"/>
            <a:ext cx="308179" cy="478083"/>
          </a:xfrm>
          <a:custGeom>
            <a:avLst/>
            <a:gdLst>
              <a:gd name="T0" fmla="*/ 0 w 167"/>
              <a:gd name="T1" fmla="*/ 16 h 259"/>
              <a:gd name="T2" fmla="*/ 23 w 167"/>
              <a:gd name="T3" fmla="*/ 30 h 259"/>
              <a:gd name="T4" fmla="*/ 41 w 167"/>
              <a:gd name="T5" fmla="*/ 24 h 259"/>
              <a:gd name="T6" fmla="*/ 47 w 167"/>
              <a:gd name="T7" fmla="*/ 18 h 259"/>
              <a:gd name="T8" fmla="*/ 53 w 167"/>
              <a:gd name="T9" fmla="*/ 7 h 259"/>
              <a:gd name="T10" fmla="*/ 131 w 167"/>
              <a:gd name="T11" fmla="*/ 0 h 259"/>
              <a:gd name="T12" fmla="*/ 167 w 167"/>
              <a:gd name="T13" fmla="*/ 183 h 259"/>
              <a:gd name="T14" fmla="*/ 167 w 167"/>
              <a:gd name="T15" fmla="*/ 183 h 259"/>
              <a:gd name="T16" fmla="*/ 136 w 167"/>
              <a:gd name="T17" fmla="*/ 195 h 259"/>
              <a:gd name="T18" fmla="*/ 119 w 167"/>
              <a:gd name="T19" fmla="*/ 241 h 259"/>
              <a:gd name="T20" fmla="*/ 89 w 167"/>
              <a:gd name="T21" fmla="*/ 236 h 259"/>
              <a:gd name="T22" fmla="*/ 59 w 167"/>
              <a:gd name="T23" fmla="*/ 253 h 259"/>
              <a:gd name="T24" fmla="*/ 9 w 167"/>
              <a:gd name="T25" fmla="*/ 259 h 259"/>
              <a:gd name="T26" fmla="*/ 27 w 167"/>
              <a:gd name="T27" fmla="*/ 213 h 259"/>
              <a:gd name="T28" fmla="*/ 16 w 167"/>
              <a:gd name="T29" fmla="*/ 175 h 259"/>
              <a:gd name="T30" fmla="*/ 0 w 167"/>
              <a:gd name="T31" fmla="*/ 33 h 2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7"/>
              <a:gd name="T49" fmla="*/ 0 h 259"/>
              <a:gd name="T50" fmla="*/ 167 w 167"/>
              <a:gd name="T51" fmla="*/ 259 h 259"/>
              <a:gd name="connsiteX0" fmla="*/ 0 w 10000"/>
              <a:gd name="connsiteY0" fmla="*/ 618 h 10000"/>
              <a:gd name="connsiteX1" fmla="*/ 1377 w 10000"/>
              <a:gd name="connsiteY1" fmla="*/ 1158 h 10000"/>
              <a:gd name="connsiteX2" fmla="*/ 2455 w 10000"/>
              <a:gd name="connsiteY2" fmla="*/ 927 h 10000"/>
              <a:gd name="connsiteX3" fmla="*/ 2814 w 10000"/>
              <a:gd name="connsiteY3" fmla="*/ 695 h 10000"/>
              <a:gd name="connsiteX4" fmla="*/ 3174 w 10000"/>
              <a:gd name="connsiteY4" fmla="*/ 270 h 10000"/>
              <a:gd name="connsiteX5" fmla="*/ 7844 w 10000"/>
              <a:gd name="connsiteY5" fmla="*/ 0 h 10000"/>
              <a:gd name="connsiteX6" fmla="*/ 10000 w 10000"/>
              <a:gd name="connsiteY6" fmla="*/ 7066 h 10000"/>
              <a:gd name="connsiteX7" fmla="*/ 8144 w 10000"/>
              <a:gd name="connsiteY7" fmla="*/ 7529 h 10000"/>
              <a:gd name="connsiteX8" fmla="*/ 7126 w 10000"/>
              <a:gd name="connsiteY8" fmla="*/ 9305 h 10000"/>
              <a:gd name="connsiteX9" fmla="*/ 5329 w 10000"/>
              <a:gd name="connsiteY9" fmla="*/ 9112 h 10000"/>
              <a:gd name="connsiteX10" fmla="*/ 3533 w 10000"/>
              <a:gd name="connsiteY10" fmla="*/ 9768 h 10000"/>
              <a:gd name="connsiteX11" fmla="*/ 539 w 10000"/>
              <a:gd name="connsiteY11" fmla="*/ 10000 h 10000"/>
              <a:gd name="connsiteX12" fmla="*/ 1617 w 10000"/>
              <a:gd name="connsiteY12" fmla="*/ 8224 h 10000"/>
              <a:gd name="connsiteX13" fmla="*/ 958 w 10000"/>
              <a:gd name="connsiteY13" fmla="*/ 6757 h 10000"/>
              <a:gd name="connsiteX14" fmla="*/ 0 w 10000"/>
              <a:gd name="connsiteY14" fmla="*/ 1274 h 10000"/>
              <a:gd name="connsiteX15" fmla="*/ 0 w 10000"/>
              <a:gd name="connsiteY15" fmla="*/ 618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00" h="10000">
                <a:moveTo>
                  <a:pt x="0" y="618"/>
                </a:moveTo>
                <a:lnTo>
                  <a:pt x="1377" y="1158"/>
                </a:lnTo>
                <a:lnTo>
                  <a:pt x="2455" y="927"/>
                </a:lnTo>
                <a:lnTo>
                  <a:pt x="2814" y="695"/>
                </a:lnTo>
                <a:lnTo>
                  <a:pt x="3174" y="270"/>
                </a:lnTo>
                <a:lnTo>
                  <a:pt x="7844" y="0"/>
                </a:lnTo>
                <a:lnTo>
                  <a:pt x="10000" y="7066"/>
                </a:lnTo>
                <a:lnTo>
                  <a:pt x="8144" y="7529"/>
                </a:lnTo>
                <a:lnTo>
                  <a:pt x="7126" y="9305"/>
                </a:lnTo>
                <a:lnTo>
                  <a:pt x="5329" y="9112"/>
                </a:lnTo>
                <a:lnTo>
                  <a:pt x="3533" y="9768"/>
                </a:lnTo>
                <a:lnTo>
                  <a:pt x="539" y="10000"/>
                </a:lnTo>
                <a:lnTo>
                  <a:pt x="1617" y="8224"/>
                </a:lnTo>
                <a:lnTo>
                  <a:pt x="958" y="6757"/>
                </a:lnTo>
                <a:lnTo>
                  <a:pt x="0" y="1274"/>
                </a:lnTo>
                <a:lnTo>
                  <a:pt x="0" y="618"/>
                </a:lnTo>
                <a:close/>
              </a:path>
            </a:pathLst>
          </a:custGeom>
          <a:solidFill>
            <a:srgbClr val="BEB9DF"/>
          </a:solidFill>
          <a:ln w="12700" cmpd="sng">
            <a:solidFill>
              <a:schemeClr val="tx1"/>
            </a:solidFill>
            <a:prstDash val="solid"/>
            <a:round/>
            <a:headEnd/>
            <a:tailEnd/>
          </a:ln>
        </p:spPr>
        <p:txBody>
          <a:bodyPr/>
          <a:lstStyle/>
          <a:p>
            <a:endParaRPr lang="en-US" dirty="0">
              <a:solidFill>
                <a:schemeClr val="bg1">
                  <a:lumMod val="50000"/>
                </a:schemeClr>
              </a:solidFill>
            </a:endParaRPr>
          </a:p>
        </p:txBody>
      </p:sp>
      <p:grpSp>
        <p:nvGrpSpPr>
          <p:cNvPr id="588" name="Group 123"/>
          <p:cNvGrpSpPr>
            <a:grpSpLocks/>
          </p:cNvGrpSpPr>
          <p:nvPr/>
        </p:nvGrpSpPr>
        <p:grpSpPr bwMode="auto">
          <a:xfrm>
            <a:off x="4392661" y="3741694"/>
            <a:ext cx="385684" cy="433782"/>
            <a:chOff x="2974" y="1814"/>
            <a:chExt cx="289" cy="253"/>
          </a:xfrm>
          <a:solidFill>
            <a:srgbClr val="BEB9DF"/>
          </a:solidFill>
        </p:grpSpPr>
        <p:sp>
          <p:nvSpPr>
            <p:cNvPr id="589" name="Freeform 124"/>
            <p:cNvSpPr>
              <a:spLocks/>
            </p:cNvSpPr>
            <p:nvPr/>
          </p:nvSpPr>
          <p:spPr bwMode="auto">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590" name="Freeform 125"/>
            <p:cNvSpPr>
              <a:spLocks/>
            </p:cNvSpPr>
            <p:nvPr/>
          </p:nvSpPr>
          <p:spPr bwMode="auto">
            <a:xfrm>
              <a:off x="2974" y="1814"/>
              <a:ext cx="289" cy="253"/>
            </a:xfrm>
            <a:custGeom>
              <a:avLst/>
              <a:gdLst>
                <a:gd name="T0" fmla="*/ 0 w 289"/>
                <a:gd name="T1" fmla="*/ 57 h 253"/>
                <a:gd name="T2" fmla="*/ 132 w 289"/>
                <a:gd name="T3" fmla="*/ 45 h 253"/>
                <a:gd name="T4" fmla="*/ 157 w 289"/>
                <a:gd name="T5" fmla="*/ 51 h 253"/>
                <a:gd name="T6" fmla="*/ 215 w 289"/>
                <a:gd name="T7" fmla="*/ 26 h 253"/>
                <a:gd name="T8" fmla="*/ 231 w 289"/>
                <a:gd name="T9" fmla="*/ 7 h 253"/>
                <a:gd name="T10" fmla="*/ 264 w 289"/>
                <a:gd name="T11" fmla="*/ 0 h 253"/>
                <a:gd name="T12" fmla="*/ 289 w 289"/>
                <a:gd name="T13" fmla="*/ 95 h 253"/>
                <a:gd name="T14" fmla="*/ 273 w 289"/>
                <a:gd name="T15" fmla="*/ 108 h 253"/>
                <a:gd name="T16" fmla="*/ 273 w 289"/>
                <a:gd name="T17" fmla="*/ 171 h 253"/>
                <a:gd name="T18" fmla="*/ 248 w 289"/>
                <a:gd name="T19" fmla="*/ 177 h 253"/>
                <a:gd name="T20" fmla="*/ 231 w 289"/>
                <a:gd name="T21" fmla="*/ 215 h 253"/>
                <a:gd name="T22" fmla="*/ 207 w 289"/>
                <a:gd name="T23" fmla="*/ 209 h 253"/>
                <a:gd name="T24" fmla="*/ 198 w 289"/>
                <a:gd name="T25" fmla="*/ 253 h 253"/>
                <a:gd name="T26" fmla="*/ 173 w 289"/>
                <a:gd name="T27" fmla="*/ 234 h 253"/>
                <a:gd name="T28" fmla="*/ 107 w 289"/>
                <a:gd name="T29" fmla="*/ 247 h 253"/>
                <a:gd name="T30" fmla="*/ 83 w 289"/>
                <a:gd name="T31" fmla="*/ 228 h 253"/>
                <a:gd name="T32" fmla="*/ 41 w 289"/>
                <a:gd name="T33" fmla="*/ 228 h 253"/>
                <a:gd name="T34" fmla="*/ 25 w 289"/>
                <a:gd name="T35" fmla="*/ 158 h 253"/>
                <a:gd name="T36" fmla="*/ 0 w 289"/>
                <a:gd name="T37" fmla="*/ 57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9"/>
                <a:gd name="T58" fmla="*/ 0 h 253"/>
                <a:gd name="T59" fmla="*/ 289 w 28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9" h="253">
                  <a:moveTo>
                    <a:pt x="0" y="57"/>
                  </a:moveTo>
                  <a:lnTo>
                    <a:pt x="132" y="45"/>
                  </a:lnTo>
                  <a:lnTo>
                    <a:pt x="157" y="51"/>
                  </a:lnTo>
                  <a:lnTo>
                    <a:pt x="215" y="26"/>
                  </a:lnTo>
                  <a:lnTo>
                    <a:pt x="231" y="7"/>
                  </a:lnTo>
                  <a:lnTo>
                    <a:pt x="264" y="0"/>
                  </a:lnTo>
                  <a:lnTo>
                    <a:pt x="289" y="95"/>
                  </a:lnTo>
                  <a:lnTo>
                    <a:pt x="273" y="108"/>
                  </a:lnTo>
                  <a:lnTo>
                    <a:pt x="273" y="171"/>
                  </a:lnTo>
                  <a:lnTo>
                    <a:pt x="248" y="177"/>
                  </a:lnTo>
                  <a:lnTo>
                    <a:pt x="231" y="215"/>
                  </a:lnTo>
                  <a:lnTo>
                    <a:pt x="207" y="209"/>
                  </a:lnTo>
                  <a:lnTo>
                    <a:pt x="198" y="253"/>
                  </a:lnTo>
                  <a:lnTo>
                    <a:pt x="173" y="234"/>
                  </a:lnTo>
                  <a:lnTo>
                    <a:pt x="107" y="247"/>
                  </a:lnTo>
                  <a:lnTo>
                    <a:pt x="83" y="228"/>
                  </a:lnTo>
                  <a:lnTo>
                    <a:pt x="41" y="228"/>
                  </a:lnTo>
                  <a:lnTo>
                    <a:pt x="25" y="158"/>
                  </a:lnTo>
                  <a:lnTo>
                    <a:pt x="0" y="57"/>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grpSp>
        <p:nvGrpSpPr>
          <p:cNvPr id="591" name="Group 126"/>
          <p:cNvGrpSpPr>
            <a:grpSpLocks/>
          </p:cNvGrpSpPr>
          <p:nvPr/>
        </p:nvGrpSpPr>
        <p:grpSpPr bwMode="auto">
          <a:xfrm>
            <a:off x="4049420" y="4131175"/>
            <a:ext cx="675409" cy="369176"/>
            <a:chOff x="2718" y="2042"/>
            <a:chExt cx="504" cy="215"/>
          </a:xfrm>
          <a:solidFill>
            <a:srgbClr val="BEB9DF"/>
          </a:solidFill>
        </p:grpSpPr>
        <p:sp>
          <p:nvSpPr>
            <p:cNvPr id="592" name="Freeform 127"/>
            <p:cNvSpPr>
              <a:spLocks/>
            </p:cNvSpPr>
            <p:nvPr/>
          </p:nvSpPr>
          <p:spPr bwMode="auto">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593" name="Freeform 128"/>
            <p:cNvSpPr>
              <a:spLocks/>
            </p:cNvSpPr>
            <p:nvPr/>
          </p:nvSpPr>
          <p:spPr bwMode="auto">
            <a:xfrm>
              <a:off x="2718" y="2042"/>
              <a:ext cx="504" cy="215"/>
            </a:xfrm>
            <a:custGeom>
              <a:avLst/>
              <a:gdLst>
                <a:gd name="T0" fmla="*/ 0 w 504"/>
                <a:gd name="T1" fmla="*/ 215 h 215"/>
                <a:gd name="T2" fmla="*/ 124 w 504"/>
                <a:gd name="T3" fmla="*/ 202 h 215"/>
                <a:gd name="T4" fmla="*/ 124 w 504"/>
                <a:gd name="T5" fmla="*/ 190 h 215"/>
                <a:gd name="T6" fmla="*/ 421 w 504"/>
                <a:gd name="T7" fmla="*/ 158 h 215"/>
                <a:gd name="T8" fmla="*/ 429 w 504"/>
                <a:gd name="T9" fmla="*/ 145 h 215"/>
                <a:gd name="T10" fmla="*/ 471 w 504"/>
                <a:gd name="T11" fmla="*/ 133 h 215"/>
                <a:gd name="T12" fmla="*/ 471 w 504"/>
                <a:gd name="T13" fmla="*/ 114 h 215"/>
                <a:gd name="T14" fmla="*/ 496 w 504"/>
                <a:gd name="T15" fmla="*/ 107 h 215"/>
                <a:gd name="T16" fmla="*/ 504 w 504"/>
                <a:gd name="T17" fmla="*/ 82 h 215"/>
                <a:gd name="T18" fmla="*/ 463 w 504"/>
                <a:gd name="T19" fmla="*/ 57 h 215"/>
                <a:gd name="T20" fmla="*/ 454 w 504"/>
                <a:gd name="T21" fmla="*/ 25 h 215"/>
                <a:gd name="T22" fmla="*/ 429 w 504"/>
                <a:gd name="T23" fmla="*/ 6 h 215"/>
                <a:gd name="T24" fmla="*/ 363 w 504"/>
                <a:gd name="T25" fmla="*/ 19 h 215"/>
                <a:gd name="T26" fmla="*/ 330 w 504"/>
                <a:gd name="T27" fmla="*/ 0 h 215"/>
                <a:gd name="T28" fmla="*/ 297 w 504"/>
                <a:gd name="T29" fmla="*/ 0 h 215"/>
                <a:gd name="T30" fmla="*/ 306 w 504"/>
                <a:gd name="T31" fmla="*/ 25 h 215"/>
                <a:gd name="T32" fmla="*/ 264 w 504"/>
                <a:gd name="T33" fmla="*/ 38 h 215"/>
                <a:gd name="T34" fmla="*/ 240 w 504"/>
                <a:gd name="T35" fmla="*/ 88 h 215"/>
                <a:gd name="T36" fmla="*/ 198 w 504"/>
                <a:gd name="T37" fmla="*/ 82 h 215"/>
                <a:gd name="T38" fmla="*/ 157 w 504"/>
                <a:gd name="T39" fmla="*/ 101 h 215"/>
                <a:gd name="T40" fmla="*/ 99 w 504"/>
                <a:gd name="T41" fmla="*/ 107 h 215"/>
                <a:gd name="T42" fmla="*/ 99 w 504"/>
                <a:gd name="T43" fmla="*/ 139 h 215"/>
                <a:gd name="T44" fmla="*/ 66 w 504"/>
                <a:gd name="T45" fmla="*/ 139 h 215"/>
                <a:gd name="T46" fmla="*/ 75 w 504"/>
                <a:gd name="T47" fmla="*/ 164 h 215"/>
                <a:gd name="T48" fmla="*/ 42 w 504"/>
                <a:gd name="T49" fmla="*/ 152 h 215"/>
                <a:gd name="T50" fmla="*/ 25 w 504"/>
                <a:gd name="T51" fmla="*/ 158 h 215"/>
                <a:gd name="T52" fmla="*/ 42 w 504"/>
                <a:gd name="T53" fmla="*/ 177 h 215"/>
                <a:gd name="T54" fmla="*/ 9 w 504"/>
                <a:gd name="T55" fmla="*/ 202 h 215"/>
                <a:gd name="T56" fmla="*/ 0 w 504"/>
                <a:gd name="T57" fmla="*/ 215 h 2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4"/>
                <a:gd name="T88" fmla="*/ 0 h 215"/>
                <a:gd name="T89" fmla="*/ 504 w 504"/>
                <a:gd name="T90" fmla="*/ 215 h 2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4" h="215">
                  <a:moveTo>
                    <a:pt x="0" y="215"/>
                  </a:moveTo>
                  <a:lnTo>
                    <a:pt x="124" y="202"/>
                  </a:lnTo>
                  <a:lnTo>
                    <a:pt x="124" y="190"/>
                  </a:lnTo>
                  <a:lnTo>
                    <a:pt x="421" y="158"/>
                  </a:lnTo>
                  <a:lnTo>
                    <a:pt x="429" y="145"/>
                  </a:lnTo>
                  <a:lnTo>
                    <a:pt x="471" y="133"/>
                  </a:lnTo>
                  <a:lnTo>
                    <a:pt x="471" y="114"/>
                  </a:lnTo>
                  <a:lnTo>
                    <a:pt x="496" y="107"/>
                  </a:lnTo>
                  <a:lnTo>
                    <a:pt x="504" y="82"/>
                  </a:lnTo>
                  <a:lnTo>
                    <a:pt x="463" y="57"/>
                  </a:lnTo>
                  <a:lnTo>
                    <a:pt x="454" y="25"/>
                  </a:lnTo>
                  <a:lnTo>
                    <a:pt x="429" y="6"/>
                  </a:lnTo>
                  <a:lnTo>
                    <a:pt x="363" y="19"/>
                  </a:lnTo>
                  <a:lnTo>
                    <a:pt x="330" y="0"/>
                  </a:lnTo>
                  <a:lnTo>
                    <a:pt x="297" y="0"/>
                  </a:lnTo>
                  <a:lnTo>
                    <a:pt x="306" y="25"/>
                  </a:lnTo>
                  <a:lnTo>
                    <a:pt x="264" y="38"/>
                  </a:lnTo>
                  <a:lnTo>
                    <a:pt x="240" y="88"/>
                  </a:lnTo>
                  <a:lnTo>
                    <a:pt x="198" y="82"/>
                  </a:lnTo>
                  <a:lnTo>
                    <a:pt x="157" y="101"/>
                  </a:lnTo>
                  <a:lnTo>
                    <a:pt x="99" y="107"/>
                  </a:lnTo>
                  <a:lnTo>
                    <a:pt x="99" y="139"/>
                  </a:lnTo>
                  <a:lnTo>
                    <a:pt x="66" y="139"/>
                  </a:lnTo>
                  <a:lnTo>
                    <a:pt x="75" y="164"/>
                  </a:lnTo>
                  <a:lnTo>
                    <a:pt x="42" y="152"/>
                  </a:lnTo>
                  <a:lnTo>
                    <a:pt x="25" y="158"/>
                  </a:lnTo>
                  <a:lnTo>
                    <a:pt x="42" y="177"/>
                  </a:lnTo>
                  <a:lnTo>
                    <a:pt x="9" y="202"/>
                  </a:lnTo>
                  <a:lnTo>
                    <a:pt x="0" y="215"/>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sp>
        <p:nvSpPr>
          <p:cNvPr id="594" name="Rectangle 226"/>
          <p:cNvSpPr>
            <a:spLocks noChangeArrowheads="1"/>
          </p:cNvSpPr>
          <p:nvPr/>
        </p:nvSpPr>
        <p:spPr bwMode="auto">
          <a:xfrm>
            <a:off x="4446176" y="4227160"/>
            <a:ext cx="10259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KY</a:t>
            </a:r>
            <a:endParaRPr lang="en-US" altLang="en-US" sz="2400" dirty="0">
              <a:solidFill>
                <a:schemeClr val="bg1"/>
              </a:solidFill>
            </a:endParaRPr>
          </a:p>
        </p:txBody>
      </p:sp>
      <p:sp>
        <p:nvSpPr>
          <p:cNvPr id="595" name="Rectangle 227"/>
          <p:cNvSpPr>
            <a:spLocks noChangeArrowheads="1"/>
          </p:cNvSpPr>
          <p:nvPr/>
        </p:nvSpPr>
        <p:spPr bwMode="auto">
          <a:xfrm>
            <a:off x="4979490" y="4142250"/>
            <a:ext cx="10259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VA</a:t>
            </a:r>
            <a:endParaRPr lang="en-US" altLang="en-US" sz="2400" dirty="0">
              <a:solidFill>
                <a:schemeClr val="bg1"/>
              </a:solidFill>
            </a:endParaRPr>
          </a:p>
        </p:txBody>
      </p:sp>
      <p:sp>
        <p:nvSpPr>
          <p:cNvPr id="596" name="Rectangle 231"/>
          <p:cNvSpPr>
            <a:spLocks noChangeArrowheads="1"/>
          </p:cNvSpPr>
          <p:nvPr/>
        </p:nvSpPr>
        <p:spPr bwMode="auto">
          <a:xfrm>
            <a:off x="4237648" y="3933665"/>
            <a:ext cx="76944"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IN</a:t>
            </a:r>
            <a:endParaRPr lang="en-US" altLang="en-US" sz="2400" dirty="0">
              <a:solidFill>
                <a:schemeClr val="bg1"/>
              </a:solidFill>
            </a:endParaRPr>
          </a:p>
        </p:txBody>
      </p:sp>
      <p:sp>
        <p:nvSpPr>
          <p:cNvPr id="597" name="Rectangle 234"/>
          <p:cNvSpPr>
            <a:spLocks noChangeArrowheads="1"/>
          </p:cNvSpPr>
          <p:nvPr/>
        </p:nvSpPr>
        <p:spPr bwMode="auto">
          <a:xfrm>
            <a:off x="4481238" y="3904132"/>
            <a:ext cx="115416"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OH</a:t>
            </a:r>
            <a:endParaRPr lang="en-US" altLang="en-US" sz="2400" dirty="0">
              <a:solidFill>
                <a:schemeClr val="bg1"/>
              </a:solidFill>
            </a:endParaRPr>
          </a:p>
        </p:txBody>
      </p:sp>
      <p:grpSp>
        <p:nvGrpSpPr>
          <p:cNvPr id="598" name="Group 129"/>
          <p:cNvGrpSpPr>
            <a:grpSpLocks/>
          </p:cNvGrpSpPr>
          <p:nvPr/>
        </p:nvGrpSpPr>
        <p:grpSpPr bwMode="ltGray">
          <a:xfrm>
            <a:off x="4005131" y="4369293"/>
            <a:ext cx="784286" cy="280573"/>
            <a:chOff x="2685" y="2181"/>
            <a:chExt cx="586" cy="164"/>
          </a:xfrm>
          <a:solidFill>
            <a:schemeClr val="accent1">
              <a:lumMod val="40000"/>
              <a:lumOff val="60000"/>
            </a:schemeClr>
          </a:solidFill>
        </p:grpSpPr>
        <p:sp>
          <p:nvSpPr>
            <p:cNvPr id="599" name="Freeform 130"/>
            <p:cNvSpPr>
              <a:spLocks/>
            </p:cNvSpPr>
            <p:nvPr/>
          </p:nvSpPr>
          <p:spPr bwMode="ltGray">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close/>
                </a:path>
              </a:pathLst>
            </a:custGeom>
            <a:grpFill/>
            <a:ln w="9525">
              <a:solidFill>
                <a:schemeClr val="tx1"/>
              </a:solidFill>
              <a:round/>
              <a:headEnd/>
              <a:tailEnd/>
            </a:ln>
          </p:spPr>
          <p:txBody>
            <a:bodyPr/>
            <a:lstStyle/>
            <a:p>
              <a:endParaRPr lang="en-US" dirty="0">
                <a:solidFill>
                  <a:schemeClr val="bg1"/>
                </a:solidFill>
              </a:endParaRPr>
            </a:p>
          </p:txBody>
        </p:sp>
        <p:sp>
          <p:nvSpPr>
            <p:cNvPr id="600" name="Freeform 131"/>
            <p:cNvSpPr>
              <a:spLocks/>
            </p:cNvSpPr>
            <p:nvPr/>
          </p:nvSpPr>
          <p:spPr bwMode="ltGray">
            <a:xfrm>
              <a:off x="2685" y="2181"/>
              <a:ext cx="586" cy="164"/>
            </a:xfrm>
            <a:custGeom>
              <a:avLst/>
              <a:gdLst>
                <a:gd name="T0" fmla="*/ 33 w 586"/>
                <a:gd name="T1" fmla="*/ 76 h 164"/>
                <a:gd name="T2" fmla="*/ 33 w 586"/>
                <a:gd name="T3" fmla="*/ 76 h 164"/>
                <a:gd name="T4" fmla="*/ 25 w 586"/>
                <a:gd name="T5" fmla="*/ 89 h 164"/>
                <a:gd name="T6" fmla="*/ 42 w 586"/>
                <a:gd name="T7" fmla="*/ 114 h 164"/>
                <a:gd name="T8" fmla="*/ 0 w 586"/>
                <a:gd name="T9" fmla="*/ 133 h 164"/>
                <a:gd name="T10" fmla="*/ 9 w 586"/>
                <a:gd name="T11" fmla="*/ 164 h 164"/>
                <a:gd name="T12" fmla="*/ 165 w 586"/>
                <a:gd name="T13" fmla="*/ 152 h 164"/>
                <a:gd name="T14" fmla="*/ 339 w 586"/>
                <a:gd name="T15" fmla="*/ 133 h 164"/>
                <a:gd name="T16" fmla="*/ 438 w 586"/>
                <a:gd name="T17" fmla="*/ 120 h 164"/>
                <a:gd name="T18" fmla="*/ 454 w 586"/>
                <a:gd name="T19" fmla="*/ 82 h 164"/>
                <a:gd name="T20" fmla="*/ 487 w 586"/>
                <a:gd name="T21" fmla="*/ 82 h 164"/>
                <a:gd name="T22" fmla="*/ 586 w 586"/>
                <a:gd name="T23" fmla="*/ 0 h 164"/>
                <a:gd name="T24" fmla="*/ 454 w 586"/>
                <a:gd name="T25" fmla="*/ 19 h 164"/>
                <a:gd name="T26" fmla="*/ 157 w 586"/>
                <a:gd name="T27" fmla="*/ 51 h 164"/>
                <a:gd name="T28" fmla="*/ 157 w 586"/>
                <a:gd name="T29" fmla="*/ 63 h 164"/>
                <a:gd name="T30" fmla="*/ 33 w 586"/>
                <a:gd name="T31" fmla="*/ 76 h 1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6"/>
                <a:gd name="T49" fmla="*/ 0 h 164"/>
                <a:gd name="T50" fmla="*/ 586 w 586"/>
                <a:gd name="T51" fmla="*/ 164 h 1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6" h="164">
                  <a:moveTo>
                    <a:pt x="33" y="76"/>
                  </a:moveTo>
                  <a:lnTo>
                    <a:pt x="33" y="76"/>
                  </a:lnTo>
                  <a:lnTo>
                    <a:pt x="25" y="89"/>
                  </a:lnTo>
                  <a:lnTo>
                    <a:pt x="42" y="114"/>
                  </a:lnTo>
                  <a:lnTo>
                    <a:pt x="0" y="133"/>
                  </a:lnTo>
                  <a:lnTo>
                    <a:pt x="9" y="164"/>
                  </a:lnTo>
                  <a:lnTo>
                    <a:pt x="165" y="152"/>
                  </a:lnTo>
                  <a:lnTo>
                    <a:pt x="339" y="133"/>
                  </a:lnTo>
                  <a:lnTo>
                    <a:pt x="438" y="120"/>
                  </a:lnTo>
                  <a:lnTo>
                    <a:pt x="454" y="82"/>
                  </a:lnTo>
                  <a:lnTo>
                    <a:pt x="487" y="82"/>
                  </a:lnTo>
                  <a:lnTo>
                    <a:pt x="586" y="0"/>
                  </a:lnTo>
                  <a:lnTo>
                    <a:pt x="454" y="19"/>
                  </a:lnTo>
                  <a:lnTo>
                    <a:pt x="157" y="51"/>
                  </a:lnTo>
                  <a:lnTo>
                    <a:pt x="157" y="63"/>
                  </a:lnTo>
                  <a:lnTo>
                    <a:pt x="33" y="76"/>
                  </a:lnTo>
                </a:path>
              </a:pathLst>
            </a:custGeom>
            <a:grpFill/>
            <a:ln w="12700">
              <a:solidFill>
                <a:schemeClr val="tx1"/>
              </a:solidFill>
              <a:prstDash val="solid"/>
              <a:round/>
              <a:headEnd/>
              <a:tailEnd/>
            </a:ln>
          </p:spPr>
          <p:txBody>
            <a:bodyPr/>
            <a:lstStyle/>
            <a:p>
              <a:endParaRPr lang="en-US" dirty="0">
                <a:solidFill>
                  <a:schemeClr val="bg1"/>
                </a:solidFill>
              </a:endParaRPr>
            </a:p>
          </p:txBody>
        </p:sp>
      </p:grpSp>
      <p:sp>
        <p:nvSpPr>
          <p:cNvPr id="601" name="Rectangle 223"/>
          <p:cNvSpPr>
            <a:spLocks noChangeArrowheads="1"/>
          </p:cNvSpPr>
          <p:nvPr/>
        </p:nvSpPr>
        <p:spPr bwMode="auto">
          <a:xfrm>
            <a:off x="4281937" y="4465279"/>
            <a:ext cx="10259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TN</a:t>
            </a:r>
            <a:endParaRPr lang="en-US" altLang="en-US" sz="2400" dirty="0">
              <a:solidFill>
                <a:schemeClr val="bg1"/>
              </a:solidFill>
            </a:endParaRPr>
          </a:p>
        </p:txBody>
      </p:sp>
      <p:grpSp>
        <p:nvGrpSpPr>
          <p:cNvPr id="603" name="Group 159"/>
          <p:cNvGrpSpPr>
            <a:grpSpLocks/>
          </p:cNvGrpSpPr>
          <p:nvPr/>
        </p:nvGrpSpPr>
        <p:grpSpPr bwMode="auto">
          <a:xfrm>
            <a:off x="4745128" y="3643863"/>
            <a:ext cx="529624" cy="335950"/>
            <a:chOff x="3238" y="1757"/>
            <a:chExt cx="396" cy="196"/>
          </a:xfrm>
          <a:solidFill>
            <a:srgbClr val="005D96"/>
          </a:solidFill>
        </p:grpSpPr>
        <p:sp>
          <p:nvSpPr>
            <p:cNvPr id="604" name="Freeform 160"/>
            <p:cNvSpPr>
              <a:spLocks/>
            </p:cNvSpPr>
            <p:nvPr/>
          </p:nvSpPr>
          <p:spPr bwMode="auto">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605" name="Freeform 161"/>
            <p:cNvSpPr>
              <a:spLocks/>
            </p:cNvSpPr>
            <p:nvPr/>
          </p:nvSpPr>
          <p:spPr bwMode="auto">
            <a:xfrm>
              <a:off x="3238" y="1757"/>
              <a:ext cx="396" cy="196"/>
            </a:xfrm>
            <a:custGeom>
              <a:avLst/>
              <a:gdLst>
                <a:gd name="T0" fmla="*/ 42 w 396"/>
                <a:gd name="T1" fmla="*/ 32 h 196"/>
                <a:gd name="T2" fmla="*/ 0 w 396"/>
                <a:gd name="T3" fmla="*/ 57 h 196"/>
                <a:gd name="T4" fmla="*/ 25 w 396"/>
                <a:gd name="T5" fmla="*/ 152 h 196"/>
                <a:gd name="T6" fmla="*/ 42 w 396"/>
                <a:gd name="T7" fmla="*/ 196 h 196"/>
                <a:gd name="T8" fmla="*/ 108 w 396"/>
                <a:gd name="T9" fmla="*/ 196 h 196"/>
                <a:gd name="T10" fmla="*/ 355 w 396"/>
                <a:gd name="T11" fmla="*/ 159 h 196"/>
                <a:gd name="T12" fmla="*/ 372 w 396"/>
                <a:gd name="T13" fmla="*/ 152 h 196"/>
                <a:gd name="T14" fmla="*/ 396 w 396"/>
                <a:gd name="T15" fmla="*/ 108 h 196"/>
                <a:gd name="T16" fmla="*/ 355 w 396"/>
                <a:gd name="T17" fmla="*/ 83 h 196"/>
                <a:gd name="T18" fmla="*/ 380 w 396"/>
                <a:gd name="T19" fmla="*/ 26 h 196"/>
                <a:gd name="T20" fmla="*/ 347 w 396"/>
                <a:gd name="T21" fmla="*/ 19 h 196"/>
                <a:gd name="T22" fmla="*/ 347 w 396"/>
                <a:gd name="T23" fmla="*/ 7 h 196"/>
                <a:gd name="T24" fmla="*/ 339 w 396"/>
                <a:gd name="T25" fmla="*/ 0 h 196"/>
                <a:gd name="T26" fmla="*/ 50 w 396"/>
                <a:gd name="T27" fmla="*/ 45 h 196"/>
                <a:gd name="T28" fmla="*/ 42 w 396"/>
                <a:gd name="T29" fmla="*/ 32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96"/>
                <a:gd name="T46" fmla="*/ 0 h 196"/>
                <a:gd name="T47" fmla="*/ 396 w 396"/>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96" h="196">
                  <a:moveTo>
                    <a:pt x="42" y="32"/>
                  </a:moveTo>
                  <a:lnTo>
                    <a:pt x="0" y="57"/>
                  </a:lnTo>
                  <a:lnTo>
                    <a:pt x="25" y="152"/>
                  </a:lnTo>
                  <a:lnTo>
                    <a:pt x="42" y="196"/>
                  </a:lnTo>
                  <a:lnTo>
                    <a:pt x="108" y="196"/>
                  </a:lnTo>
                  <a:lnTo>
                    <a:pt x="355" y="159"/>
                  </a:lnTo>
                  <a:lnTo>
                    <a:pt x="372" y="152"/>
                  </a:lnTo>
                  <a:lnTo>
                    <a:pt x="396" y="108"/>
                  </a:lnTo>
                  <a:lnTo>
                    <a:pt x="355" y="83"/>
                  </a:lnTo>
                  <a:lnTo>
                    <a:pt x="380" y="26"/>
                  </a:lnTo>
                  <a:lnTo>
                    <a:pt x="347" y="19"/>
                  </a:lnTo>
                  <a:lnTo>
                    <a:pt x="347" y="7"/>
                  </a:lnTo>
                  <a:lnTo>
                    <a:pt x="339" y="0"/>
                  </a:lnTo>
                  <a:lnTo>
                    <a:pt x="50" y="45"/>
                  </a:lnTo>
                  <a:lnTo>
                    <a:pt x="42" y="32"/>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sp>
        <p:nvSpPr>
          <p:cNvPr id="606" name="Rectangle 236"/>
          <p:cNvSpPr>
            <a:spLocks noChangeArrowheads="1"/>
          </p:cNvSpPr>
          <p:nvPr/>
        </p:nvSpPr>
        <p:spPr bwMode="white">
          <a:xfrm>
            <a:off x="4877994" y="3785995"/>
            <a:ext cx="10259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PA</a:t>
            </a:r>
            <a:endParaRPr lang="en-US" altLang="en-US" sz="2400" dirty="0">
              <a:solidFill>
                <a:schemeClr val="bg1"/>
              </a:solidFill>
            </a:endParaRPr>
          </a:p>
        </p:txBody>
      </p:sp>
      <p:sp>
        <p:nvSpPr>
          <p:cNvPr id="607" name="Oval 267"/>
          <p:cNvSpPr>
            <a:spLocks noChangeArrowheads="1"/>
          </p:cNvSpPr>
          <p:nvPr/>
        </p:nvSpPr>
        <p:spPr bwMode="auto">
          <a:xfrm>
            <a:off x="5205051" y="3558462"/>
            <a:ext cx="114300" cy="127000"/>
          </a:xfrm>
          <a:prstGeom prst="ellipse">
            <a:avLst/>
          </a:prstGeom>
          <a:solidFill>
            <a:srgbClr val="BEB9DF"/>
          </a:solidFill>
          <a:ln w="12700">
            <a:noFill/>
            <a:round/>
            <a:headEnd/>
            <a:tailEnd/>
          </a:ln>
        </p:spPr>
        <p:txBody>
          <a:bodyPr wrap="none" anchor="ctr"/>
          <a:lstStyle/>
          <a:p>
            <a:endParaRPr lang="en-US" dirty="0"/>
          </a:p>
        </p:txBody>
      </p:sp>
      <p:sp>
        <p:nvSpPr>
          <p:cNvPr id="183305" name="Text Box 9"/>
          <p:cNvSpPr txBox="1">
            <a:spLocks noChangeArrowheads="1"/>
          </p:cNvSpPr>
          <p:nvPr/>
        </p:nvSpPr>
        <p:spPr bwMode="auto">
          <a:xfrm>
            <a:off x="5861258" y="1298305"/>
            <a:ext cx="1641475" cy="5224507"/>
          </a:xfrm>
          <a:prstGeom prst="rect">
            <a:avLst/>
          </a:prstGeom>
          <a:noFill/>
          <a:ln w="12700">
            <a:noFill/>
            <a:miter lim="800000"/>
            <a:headEnd/>
            <a:tailEnd/>
          </a:ln>
          <a:effectLst/>
        </p:spPr>
        <p:txBody>
          <a:bodyPr>
            <a:spAutoFit/>
          </a:bodyPr>
          <a:lstStyle/>
          <a:p>
            <a:pPr marL="173038" indent="-173038" eaLnBrk="0" hangingPunct="0">
              <a:spcAft>
                <a:spcPct val="20000"/>
              </a:spcAft>
              <a:buClr>
                <a:srgbClr val="417191"/>
              </a:buClr>
              <a:defRPr/>
            </a:pPr>
            <a:r>
              <a:rPr lang="en-US" sz="1000" b="1" dirty="0" smtClean="0"/>
              <a:t>Anthem, </a:t>
            </a:r>
            <a:r>
              <a:rPr lang="en-US" sz="1000" b="1" dirty="0"/>
              <a:t>Inc.</a:t>
            </a:r>
          </a:p>
          <a:p>
            <a:pPr marL="173038" indent="-173038" eaLnBrk="0" hangingPunct="0">
              <a:buClr>
                <a:srgbClr val="417191"/>
              </a:buClr>
              <a:buFontTx/>
              <a:buChar char="•"/>
              <a:defRPr/>
            </a:pPr>
            <a:r>
              <a:rPr lang="en-US" sz="1000" dirty="0"/>
              <a:t>Colorado</a:t>
            </a:r>
          </a:p>
          <a:p>
            <a:pPr marL="173038" indent="-173038" eaLnBrk="0" hangingPunct="0">
              <a:buClr>
                <a:srgbClr val="417191"/>
              </a:buClr>
              <a:buFontTx/>
              <a:buChar char="•"/>
              <a:defRPr/>
            </a:pPr>
            <a:r>
              <a:rPr lang="en-US" sz="1000" dirty="0"/>
              <a:t>Connecticut</a:t>
            </a:r>
          </a:p>
          <a:p>
            <a:pPr marL="173038" indent="-173038" eaLnBrk="0" hangingPunct="0">
              <a:buClr>
                <a:srgbClr val="417191"/>
              </a:buClr>
              <a:buFontTx/>
              <a:buChar char="•"/>
              <a:defRPr/>
            </a:pPr>
            <a:r>
              <a:rPr lang="en-US" sz="1000" dirty="0"/>
              <a:t>Indiana</a:t>
            </a:r>
          </a:p>
          <a:p>
            <a:pPr marL="173038" indent="-173038" eaLnBrk="0" hangingPunct="0">
              <a:buClr>
                <a:srgbClr val="417191"/>
              </a:buClr>
              <a:buFontTx/>
              <a:buChar char="•"/>
              <a:defRPr/>
            </a:pPr>
            <a:r>
              <a:rPr lang="en-US" sz="1000" dirty="0"/>
              <a:t>Kentucky</a:t>
            </a:r>
          </a:p>
          <a:p>
            <a:pPr marL="173038" indent="-173038" eaLnBrk="0" hangingPunct="0">
              <a:buClr>
                <a:srgbClr val="417191"/>
              </a:buClr>
              <a:buFontTx/>
              <a:buChar char="•"/>
              <a:defRPr/>
            </a:pPr>
            <a:r>
              <a:rPr lang="en-US" sz="1000" dirty="0"/>
              <a:t>Maine</a:t>
            </a:r>
          </a:p>
          <a:p>
            <a:pPr marL="173038" indent="-173038" eaLnBrk="0" hangingPunct="0">
              <a:buClr>
                <a:srgbClr val="417191"/>
              </a:buClr>
              <a:buFontTx/>
              <a:buChar char="•"/>
              <a:defRPr/>
            </a:pPr>
            <a:r>
              <a:rPr lang="en-US" sz="1000" dirty="0"/>
              <a:t>Nevada</a:t>
            </a:r>
          </a:p>
          <a:p>
            <a:pPr marL="173038" indent="-173038" eaLnBrk="0" hangingPunct="0">
              <a:buClr>
                <a:srgbClr val="417191"/>
              </a:buClr>
              <a:buFontTx/>
              <a:buChar char="•"/>
              <a:defRPr/>
            </a:pPr>
            <a:r>
              <a:rPr lang="en-US" sz="1000" dirty="0"/>
              <a:t>New Hampshire</a:t>
            </a:r>
          </a:p>
          <a:p>
            <a:pPr marL="173038" indent="-173038" eaLnBrk="0" hangingPunct="0">
              <a:buClr>
                <a:srgbClr val="417191"/>
              </a:buClr>
              <a:buFontTx/>
              <a:buChar char="•"/>
              <a:defRPr/>
            </a:pPr>
            <a:r>
              <a:rPr lang="en-US" sz="1000" dirty="0"/>
              <a:t>New York (Empire)</a:t>
            </a:r>
          </a:p>
          <a:p>
            <a:pPr marL="173038" indent="-173038" eaLnBrk="0" hangingPunct="0">
              <a:buClr>
                <a:srgbClr val="417191"/>
              </a:buClr>
              <a:buFontTx/>
              <a:buChar char="•"/>
              <a:defRPr/>
            </a:pPr>
            <a:r>
              <a:rPr lang="en-US" sz="1000" dirty="0"/>
              <a:t>Ohio </a:t>
            </a:r>
          </a:p>
          <a:p>
            <a:pPr marL="173038" indent="-173038" eaLnBrk="0" hangingPunct="0">
              <a:buClr>
                <a:srgbClr val="417191"/>
              </a:buClr>
              <a:buFontTx/>
              <a:buChar char="•"/>
              <a:defRPr/>
            </a:pPr>
            <a:r>
              <a:rPr lang="en-US" sz="1000" dirty="0"/>
              <a:t>Virginia </a:t>
            </a:r>
            <a:r>
              <a:rPr lang="en-US" sz="900" dirty="0"/>
              <a:t>(except </a:t>
            </a:r>
            <a:br>
              <a:rPr lang="en-US" sz="900" dirty="0"/>
            </a:br>
            <a:r>
              <a:rPr lang="en-US" sz="900" dirty="0"/>
              <a:t>parts of  2 counties)</a:t>
            </a:r>
            <a:endParaRPr lang="en-US" sz="1000" dirty="0"/>
          </a:p>
          <a:p>
            <a:pPr marL="173038" indent="-173038" eaLnBrk="0" hangingPunct="0">
              <a:buClr>
                <a:srgbClr val="417191"/>
              </a:buClr>
              <a:buFontTx/>
              <a:buChar char="•"/>
              <a:defRPr/>
            </a:pPr>
            <a:r>
              <a:rPr lang="en-US" sz="1000" dirty="0"/>
              <a:t>California </a:t>
            </a:r>
          </a:p>
          <a:p>
            <a:pPr marL="173038" indent="-173038" eaLnBrk="0" hangingPunct="0">
              <a:buClr>
                <a:srgbClr val="417191"/>
              </a:buClr>
              <a:buFontTx/>
              <a:buChar char="•"/>
              <a:defRPr/>
            </a:pPr>
            <a:r>
              <a:rPr lang="en-US" sz="1000" dirty="0"/>
              <a:t>Georgia </a:t>
            </a:r>
          </a:p>
          <a:p>
            <a:pPr marL="173038" indent="-173038" eaLnBrk="0" hangingPunct="0">
              <a:buClr>
                <a:srgbClr val="417191"/>
              </a:buClr>
              <a:buFontTx/>
              <a:buChar char="•"/>
              <a:defRPr/>
            </a:pPr>
            <a:r>
              <a:rPr lang="en-US" sz="1000" dirty="0"/>
              <a:t>Missouri (St. Louis)</a:t>
            </a:r>
          </a:p>
          <a:p>
            <a:pPr marL="173038" indent="-173038" eaLnBrk="0" hangingPunct="0">
              <a:buClr>
                <a:srgbClr val="417191"/>
              </a:buClr>
              <a:buFontTx/>
              <a:buChar char="•"/>
              <a:defRPr/>
            </a:pPr>
            <a:r>
              <a:rPr lang="en-US" sz="1000" dirty="0"/>
              <a:t>Wisconsin</a:t>
            </a:r>
            <a:endParaRPr lang="en-US" sz="1000" b="1" dirty="0"/>
          </a:p>
          <a:p>
            <a:pPr marL="173038" indent="-173038" eaLnBrk="0" hangingPunct="0">
              <a:spcBef>
                <a:spcPct val="50000"/>
              </a:spcBef>
              <a:buClr>
                <a:srgbClr val="417191"/>
              </a:buClr>
              <a:defRPr/>
            </a:pPr>
            <a:r>
              <a:rPr lang="en-US" sz="1000" b="1" dirty="0"/>
              <a:t>CareFirst </a:t>
            </a:r>
            <a:endParaRPr lang="en-US" sz="1000" dirty="0"/>
          </a:p>
          <a:p>
            <a:pPr marL="173038" indent="-173038" eaLnBrk="0" hangingPunct="0">
              <a:spcBef>
                <a:spcPct val="15000"/>
              </a:spcBef>
              <a:buClr>
                <a:srgbClr val="417191"/>
              </a:buClr>
              <a:buFontTx/>
              <a:buChar char="•"/>
              <a:defRPr/>
            </a:pPr>
            <a:r>
              <a:rPr lang="en-US" sz="1000" dirty="0"/>
              <a:t>Maryland</a:t>
            </a:r>
          </a:p>
          <a:p>
            <a:pPr marL="173038" indent="-173038" eaLnBrk="0" hangingPunct="0">
              <a:buClr>
                <a:srgbClr val="417191"/>
              </a:buClr>
              <a:buFontTx/>
              <a:buChar char="•"/>
              <a:defRPr/>
            </a:pPr>
            <a:r>
              <a:rPr lang="en-US" sz="1000" dirty="0"/>
              <a:t>Washington, </a:t>
            </a:r>
            <a:r>
              <a:rPr lang="en-US" sz="1000" dirty="0" smtClean="0"/>
              <a:t>D.C.</a:t>
            </a:r>
            <a:endParaRPr lang="en-US" sz="1000" dirty="0"/>
          </a:p>
          <a:p>
            <a:pPr marL="173038" indent="-173038" eaLnBrk="0" hangingPunct="0">
              <a:buClr>
                <a:srgbClr val="417191"/>
              </a:buClr>
              <a:buFontTx/>
              <a:buChar char="•"/>
              <a:defRPr/>
            </a:pPr>
            <a:r>
              <a:rPr lang="en-US" sz="1000" dirty="0"/>
              <a:t>Virginia </a:t>
            </a:r>
            <a:r>
              <a:rPr lang="en-US" sz="900" dirty="0"/>
              <a:t>(parts of </a:t>
            </a:r>
            <a:br>
              <a:rPr lang="en-US" sz="900" dirty="0"/>
            </a:br>
            <a:r>
              <a:rPr lang="en-US" sz="900" dirty="0"/>
              <a:t>2 counties)</a:t>
            </a:r>
            <a:endParaRPr lang="en-US" sz="1000" dirty="0"/>
          </a:p>
          <a:p>
            <a:pPr marL="173038" indent="-173038" eaLnBrk="0" hangingPunct="0">
              <a:lnSpc>
                <a:spcPct val="95000"/>
              </a:lnSpc>
              <a:spcBef>
                <a:spcPct val="70000"/>
              </a:spcBef>
              <a:buClr>
                <a:srgbClr val="417191"/>
              </a:buClr>
              <a:defRPr/>
            </a:pPr>
            <a:r>
              <a:rPr lang="en-US" sz="1000" b="1" dirty="0"/>
              <a:t>Health Care Service</a:t>
            </a:r>
          </a:p>
          <a:p>
            <a:pPr marL="173038" indent="-173038" eaLnBrk="0" hangingPunct="0">
              <a:lnSpc>
                <a:spcPct val="95000"/>
              </a:lnSpc>
              <a:spcAft>
                <a:spcPct val="20000"/>
              </a:spcAft>
              <a:buClr>
                <a:srgbClr val="417191"/>
              </a:buClr>
              <a:defRPr/>
            </a:pPr>
            <a:r>
              <a:rPr lang="en-US" sz="1000" b="1" dirty="0"/>
              <a:t>Corporation</a:t>
            </a:r>
          </a:p>
          <a:p>
            <a:pPr marL="173038" indent="-173038" eaLnBrk="0" hangingPunct="0">
              <a:spcBef>
                <a:spcPct val="10000"/>
              </a:spcBef>
              <a:buClr>
                <a:srgbClr val="417191"/>
              </a:buClr>
              <a:buFontTx/>
              <a:buChar char="•"/>
              <a:defRPr/>
            </a:pPr>
            <a:r>
              <a:rPr lang="en-US" sz="1000" dirty="0"/>
              <a:t>Illinois</a:t>
            </a:r>
          </a:p>
          <a:p>
            <a:pPr marL="173038" indent="-173038" eaLnBrk="0" hangingPunct="0">
              <a:buClr>
                <a:srgbClr val="417191"/>
              </a:buClr>
              <a:buFontTx/>
              <a:buChar char="•"/>
              <a:defRPr/>
            </a:pPr>
            <a:r>
              <a:rPr lang="en-US" sz="1000" dirty="0" smtClean="0"/>
              <a:t>Montana</a:t>
            </a:r>
          </a:p>
          <a:p>
            <a:pPr marL="173038" indent="-173038" eaLnBrk="0" hangingPunct="0">
              <a:buClr>
                <a:srgbClr val="417191"/>
              </a:buClr>
              <a:buFontTx/>
              <a:buChar char="•"/>
              <a:defRPr/>
            </a:pPr>
            <a:r>
              <a:rPr lang="en-US" sz="1000" dirty="0" smtClean="0"/>
              <a:t>New </a:t>
            </a:r>
            <a:r>
              <a:rPr lang="en-US" sz="1000" dirty="0"/>
              <a:t>Mexico </a:t>
            </a:r>
          </a:p>
          <a:p>
            <a:pPr marL="173038" indent="-173038" eaLnBrk="0" hangingPunct="0">
              <a:buClr>
                <a:srgbClr val="417191"/>
              </a:buClr>
              <a:buFontTx/>
              <a:buChar char="•"/>
              <a:defRPr/>
            </a:pPr>
            <a:r>
              <a:rPr lang="en-US" sz="1000" dirty="0"/>
              <a:t>Oklahoma</a:t>
            </a:r>
          </a:p>
          <a:p>
            <a:pPr marL="173038" indent="-173038" eaLnBrk="0" hangingPunct="0">
              <a:buClr>
                <a:srgbClr val="417191"/>
              </a:buClr>
              <a:buFontTx/>
              <a:buChar char="•"/>
              <a:defRPr/>
            </a:pPr>
            <a:r>
              <a:rPr lang="en-US" sz="1000" dirty="0"/>
              <a:t>Texas</a:t>
            </a:r>
          </a:p>
          <a:p>
            <a:pPr marL="173038" indent="-173038" eaLnBrk="0" hangingPunct="0">
              <a:spcBef>
                <a:spcPct val="60000"/>
              </a:spcBef>
              <a:spcAft>
                <a:spcPct val="20000"/>
              </a:spcAft>
              <a:buClr>
                <a:srgbClr val="417191"/>
              </a:buClr>
              <a:defRPr/>
            </a:pPr>
            <a:r>
              <a:rPr lang="en-US" sz="1000" b="1" dirty="0"/>
              <a:t>BCBS of Tennessee</a:t>
            </a:r>
          </a:p>
          <a:p>
            <a:pPr marL="173038" indent="-173038" eaLnBrk="0" hangingPunct="0">
              <a:buClr>
                <a:srgbClr val="417191"/>
              </a:buClr>
              <a:buFontTx/>
              <a:buChar char="•"/>
              <a:defRPr/>
            </a:pPr>
            <a:r>
              <a:rPr lang="en-US" sz="1000" dirty="0"/>
              <a:t>Tennessee</a:t>
            </a:r>
          </a:p>
          <a:p>
            <a:pPr marL="173038" indent="-173038" eaLnBrk="0" hangingPunct="0">
              <a:buClr>
                <a:srgbClr val="417191"/>
              </a:buClr>
              <a:buFontTx/>
              <a:buChar char="•"/>
              <a:defRPr/>
            </a:pPr>
            <a:r>
              <a:rPr lang="en-US" sz="1000" dirty="0"/>
              <a:t>Georgia </a:t>
            </a:r>
            <a:r>
              <a:rPr lang="en-US" sz="900" dirty="0"/>
              <a:t>(3 counties)</a:t>
            </a:r>
          </a:p>
        </p:txBody>
      </p:sp>
      <p:sp>
        <p:nvSpPr>
          <p:cNvPr id="265" name="Freeform 120"/>
          <p:cNvSpPr>
            <a:spLocks/>
          </p:cNvSpPr>
          <p:nvPr/>
        </p:nvSpPr>
        <p:spPr bwMode="auto">
          <a:xfrm>
            <a:off x="3502403" y="4056870"/>
            <a:ext cx="287384" cy="457363"/>
          </a:xfrm>
          <a:custGeom>
            <a:avLst/>
            <a:gdLst>
              <a:gd name="T0" fmla="*/ 0 w 454"/>
              <a:gd name="T1" fmla="*/ 13 h 291"/>
              <a:gd name="T2" fmla="*/ 198 w 454"/>
              <a:gd name="T3" fmla="*/ 0 h 291"/>
              <a:gd name="T4" fmla="*/ 239 w 454"/>
              <a:gd name="T5" fmla="*/ 0 h 291"/>
              <a:gd name="T6" fmla="*/ 272 w 454"/>
              <a:gd name="T7" fmla="*/ 7 h 291"/>
              <a:gd name="T8" fmla="*/ 255 w 454"/>
              <a:gd name="T9" fmla="*/ 32 h 291"/>
              <a:gd name="T10" fmla="*/ 313 w 454"/>
              <a:gd name="T11" fmla="*/ 76 h 291"/>
              <a:gd name="T12" fmla="*/ 330 w 454"/>
              <a:gd name="T13" fmla="*/ 108 h 291"/>
              <a:gd name="T14" fmla="*/ 363 w 454"/>
              <a:gd name="T15" fmla="*/ 102 h 291"/>
              <a:gd name="T16" fmla="*/ 363 w 454"/>
              <a:gd name="T17" fmla="*/ 146 h 291"/>
              <a:gd name="T18" fmla="*/ 396 w 454"/>
              <a:gd name="T19" fmla="*/ 165 h 291"/>
              <a:gd name="T20" fmla="*/ 412 w 454"/>
              <a:gd name="T21" fmla="*/ 203 h 291"/>
              <a:gd name="T22" fmla="*/ 437 w 454"/>
              <a:gd name="T23" fmla="*/ 209 h 291"/>
              <a:gd name="T24" fmla="*/ 454 w 454"/>
              <a:gd name="T25" fmla="*/ 228 h 291"/>
              <a:gd name="T26" fmla="*/ 421 w 454"/>
              <a:gd name="T27" fmla="*/ 253 h 291"/>
              <a:gd name="T28" fmla="*/ 412 w 454"/>
              <a:gd name="T29" fmla="*/ 279 h 291"/>
              <a:gd name="T30" fmla="*/ 371 w 454"/>
              <a:gd name="T31" fmla="*/ 291 h 291"/>
              <a:gd name="T32" fmla="*/ 379 w 454"/>
              <a:gd name="T33" fmla="*/ 260 h 291"/>
              <a:gd name="T34" fmla="*/ 206 w 454"/>
              <a:gd name="T35" fmla="*/ 266 h 291"/>
              <a:gd name="T36" fmla="*/ 82 w 454"/>
              <a:gd name="T37" fmla="*/ 279 h 291"/>
              <a:gd name="T38" fmla="*/ 82 w 454"/>
              <a:gd name="T39" fmla="*/ 247 h 291"/>
              <a:gd name="T40" fmla="*/ 74 w 454"/>
              <a:gd name="T41" fmla="*/ 158 h 291"/>
              <a:gd name="T42" fmla="*/ 66 w 454"/>
              <a:gd name="T43" fmla="*/ 108 h 291"/>
              <a:gd name="T44" fmla="*/ 24 w 454"/>
              <a:gd name="T45" fmla="*/ 83 h 291"/>
              <a:gd name="T46" fmla="*/ 41 w 454"/>
              <a:gd name="T47" fmla="*/ 64 h 291"/>
              <a:gd name="T48" fmla="*/ 24 w 454"/>
              <a:gd name="T49" fmla="*/ 51 h 291"/>
              <a:gd name="T50" fmla="*/ 0 w 454"/>
              <a:gd name="T51" fmla="*/ 13 h 2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54"/>
              <a:gd name="T79" fmla="*/ 0 h 291"/>
              <a:gd name="T80" fmla="*/ 454 w 454"/>
              <a:gd name="T81" fmla="*/ 291 h 291"/>
              <a:gd name="connsiteX0" fmla="*/ 0 w 10000"/>
              <a:gd name="connsiteY0" fmla="*/ 447 h 10000"/>
              <a:gd name="connsiteX1" fmla="*/ 2596 w 10000"/>
              <a:gd name="connsiteY1" fmla="*/ 99 h 10000"/>
              <a:gd name="connsiteX2" fmla="*/ 5264 w 10000"/>
              <a:gd name="connsiteY2" fmla="*/ 0 h 10000"/>
              <a:gd name="connsiteX3" fmla="*/ 5991 w 10000"/>
              <a:gd name="connsiteY3" fmla="*/ 241 h 10000"/>
              <a:gd name="connsiteX4" fmla="*/ 5617 w 10000"/>
              <a:gd name="connsiteY4" fmla="*/ 1100 h 10000"/>
              <a:gd name="connsiteX5" fmla="*/ 6894 w 10000"/>
              <a:gd name="connsiteY5" fmla="*/ 2612 h 10000"/>
              <a:gd name="connsiteX6" fmla="*/ 7269 w 10000"/>
              <a:gd name="connsiteY6" fmla="*/ 3711 h 10000"/>
              <a:gd name="connsiteX7" fmla="*/ 7996 w 10000"/>
              <a:gd name="connsiteY7" fmla="*/ 3505 h 10000"/>
              <a:gd name="connsiteX8" fmla="*/ 7996 w 10000"/>
              <a:gd name="connsiteY8" fmla="*/ 5017 h 10000"/>
              <a:gd name="connsiteX9" fmla="*/ 8722 w 10000"/>
              <a:gd name="connsiteY9" fmla="*/ 5670 h 10000"/>
              <a:gd name="connsiteX10" fmla="*/ 9075 w 10000"/>
              <a:gd name="connsiteY10" fmla="*/ 6976 h 10000"/>
              <a:gd name="connsiteX11" fmla="*/ 9626 w 10000"/>
              <a:gd name="connsiteY11" fmla="*/ 7182 h 10000"/>
              <a:gd name="connsiteX12" fmla="*/ 10000 w 10000"/>
              <a:gd name="connsiteY12" fmla="*/ 7835 h 10000"/>
              <a:gd name="connsiteX13" fmla="*/ 9273 w 10000"/>
              <a:gd name="connsiteY13" fmla="*/ 8694 h 10000"/>
              <a:gd name="connsiteX14" fmla="*/ 9075 w 10000"/>
              <a:gd name="connsiteY14" fmla="*/ 9588 h 10000"/>
              <a:gd name="connsiteX15" fmla="*/ 8172 w 10000"/>
              <a:gd name="connsiteY15" fmla="*/ 10000 h 10000"/>
              <a:gd name="connsiteX16" fmla="*/ 8348 w 10000"/>
              <a:gd name="connsiteY16" fmla="*/ 8935 h 10000"/>
              <a:gd name="connsiteX17" fmla="*/ 4537 w 10000"/>
              <a:gd name="connsiteY17" fmla="*/ 9141 h 10000"/>
              <a:gd name="connsiteX18" fmla="*/ 1806 w 10000"/>
              <a:gd name="connsiteY18" fmla="*/ 9588 h 10000"/>
              <a:gd name="connsiteX19" fmla="*/ 1806 w 10000"/>
              <a:gd name="connsiteY19" fmla="*/ 8488 h 10000"/>
              <a:gd name="connsiteX20" fmla="*/ 1630 w 10000"/>
              <a:gd name="connsiteY20" fmla="*/ 5430 h 10000"/>
              <a:gd name="connsiteX21" fmla="*/ 1454 w 10000"/>
              <a:gd name="connsiteY21" fmla="*/ 3711 h 10000"/>
              <a:gd name="connsiteX22" fmla="*/ 529 w 10000"/>
              <a:gd name="connsiteY22" fmla="*/ 2852 h 10000"/>
              <a:gd name="connsiteX23" fmla="*/ 903 w 10000"/>
              <a:gd name="connsiteY23" fmla="*/ 2199 h 10000"/>
              <a:gd name="connsiteX24" fmla="*/ 529 w 10000"/>
              <a:gd name="connsiteY24" fmla="*/ 1753 h 10000"/>
              <a:gd name="connsiteX25" fmla="*/ 0 w 10000"/>
              <a:gd name="connsiteY25" fmla="*/ 447 h 10000"/>
              <a:gd name="connsiteX0" fmla="*/ 0 w 10000"/>
              <a:gd name="connsiteY0" fmla="*/ 348 h 9901"/>
              <a:gd name="connsiteX1" fmla="*/ 2596 w 10000"/>
              <a:gd name="connsiteY1" fmla="*/ 0 h 9901"/>
              <a:gd name="connsiteX2" fmla="*/ 5991 w 10000"/>
              <a:gd name="connsiteY2" fmla="*/ 142 h 9901"/>
              <a:gd name="connsiteX3" fmla="*/ 5617 w 10000"/>
              <a:gd name="connsiteY3" fmla="*/ 1001 h 9901"/>
              <a:gd name="connsiteX4" fmla="*/ 6894 w 10000"/>
              <a:gd name="connsiteY4" fmla="*/ 2513 h 9901"/>
              <a:gd name="connsiteX5" fmla="*/ 7269 w 10000"/>
              <a:gd name="connsiteY5" fmla="*/ 3612 h 9901"/>
              <a:gd name="connsiteX6" fmla="*/ 7996 w 10000"/>
              <a:gd name="connsiteY6" fmla="*/ 3406 h 9901"/>
              <a:gd name="connsiteX7" fmla="*/ 7996 w 10000"/>
              <a:gd name="connsiteY7" fmla="*/ 4918 h 9901"/>
              <a:gd name="connsiteX8" fmla="*/ 8722 w 10000"/>
              <a:gd name="connsiteY8" fmla="*/ 5571 h 9901"/>
              <a:gd name="connsiteX9" fmla="*/ 9075 w 10000"/>
              <a:gd name="connsiteY9" fmla="*/ 6877 h 9901"/>
              <a:gd name="connsiteX10" fmla="*/ 9626 w 10000"/>
              <a:gd name="connsiteY10" fmla="*/ 7083 h 9901"/>
              <a:gd name="connsiteX11" fmla="*/ 10000 w 10000"/>
              <a:gd name="connsiteY11" fmla="*/ 7736 h 9901"/>
              <a:gd name="connsiteX12" fmla="*/ 9273 w 10000"/>
              <a:gd name="connsiteY12" fmla="*/ 8595 h 9901"/>
              <a:gd name="connsiteX13" fmla="*/ 9075 w 10000"/>
              <a:gd name="connsiteY13" fmla="*/ 9489 h 9901"/>
              <a:gd name="connsiteX14" fmla="*/ 8172 w 10000"/>
              <a:gd name="connsiteY14" fmla="*/ 9901 h 9901"/>
              <a:gd name="connsiteX15" fmla="*/ 8348 w 10000"/>
              <a:gd name="connsiteY15" fmla="*/ 8836 h 9901"/>
              <a:gd name="connsiteX16" fmla="*/ 4537 w 10000"/>
              <a:gd name="connsiteY16" fmla="*/ 9042 h 9901"/>
              <a:gd name="connsiteX17" fmla="*/ 1806 w 10000"/>
              <a:gd name="connsiteY17" fmla="*/ 9489 h 9901"/>
              <a:gd name="connsiteX18" fmla="*/ 1806 w 10000"/>
              <a:gd name="connsiteY18" fmla="*/ 8389 h 9901"/>
              <a:gd name="connsiteX19" fmla="*/ 1630 w 10000"/>
              <a:gd name="connsiteY19" fmla="*/ 5331 h 9901"/>
              <a:gd name="connsiteX20" fmla="*/ 1454 w 10000"/>
              <a:gd name="connsiteY20" fmla="*/ 3612 h 9901"/>
              <a:gd name="connsiteX21" fmla="*/ 529 w 10000"/>
              <a:gd name="connsiteY21" fmla="*/ 2753 h 9901"/>
              <a:gd name="connsiteX22" fmla="*/ 903 w 10000"/>
              <a:gd name="connsiteY22" fmla="*/ 2100 h 9901"/>
              <a:gd name="connsiteX23" fmla="*/ 529 w 10000"/>
              <a:gd name="connsiteY23" fmla="*/ 1654 h 9901"/>
              <a:gd name="connsiteX24" fmla="*/ 0 w 10000"/>
              <a:gd name="connsiteY24" fmla="*/ 348 h 9901"/>
              <a:gd name="connsiteX0" fmla="*/ 0 w 10000"/>
              <a:gd name="connsiteY0" fmla="*/ 351 h 10000"/>
              <a:gd name="connsiteX1" fmla="*/ 2596 w 10000"/>
              <a:gd name="connsiteY1" fmla="*/ 0 h 10000"/>
              <a:gd name="connsiteX2" fmla="*/ 5617 w 10000"/>
              <a:gd name="connsiteY2" fmla="*/ 1011 h 10000"/>
              <a:gd name="connsiteX3" fmla="*/ 6894 w 10000"/>
              <a:gd name="connsiteY3" fmla="*/ 2538 h 10000"/>
              <a:gd name="connsiteX4" fmla="*/ 7269 w 10000"/>
              <a:gd name="connsiteY4" fmla="*/ 3648 h 10000"/>
              <a:gd name="connsiteX5" fmla="*/ 7996 w 10000"/>
              <a:gd name="connsiteY5" fmla="*/ 3440 h 10000"/>
              <a:gd name="connsiteX6" fmla="*/ 7996 w 10000"/>
              <a:gd name="connsiteY6" fmla="*/ 4967 h 10000"/>
              <a:gd name="connsiteX7" fmla="*/ 8722 w 10000"/>
              <a:gd name="connsiteY7" fmla="*/ 5627 h 10000"/>
              <a:gd name="connsiteX8" fmla="*/ 9075 w 10000"/>
              <a:gd name="connsiteY8" fmla="*/ 6946 h 10000"/>
              <a:gd name="connsiteX9" fmla="*/ 9626 w 10000"/>
              <a:gd name="connsiteY9" fmla="*/ 7154 h 10000"/>
              <a:gd name="connsiteX10" fmla="*/ 10000 w 10000"/>
              <a:gd name="connsiteY10" fmla="*/ 7813 h 10000"/>
              <a:gd name="connsiteX11" fmla="*/ 9273 w 10000"/>
              <a:gd name="connsiteY11" fmla="*/ 8681 h 10000"/>
              <a:gd name="connsiteX12" fmla="*/ 9075 w 10000"/>
              <a:gd name="connsiteY12" fmla="*/ 9584 h 10000"/>
              <a:gd name="connsiteX13" fmla="*/ 8172 w 10000"/>
              <a:gd name="connsiteY13" fmla="*/ 10000 h 10000"/>
              <a:gd name="connsiteX14" fmla="*/ 8348 w 10000"/>
              <a:gd name="connsiteY14" fmla="*/ 8924 h 10000"/>
              <a:gd name="connsiteX15" fmla="*/ 4537 w 10000"/>
              <a:gd name="connsiteY15" fmla="*/ 9132 h 10000"/>
              <a:gd name="connsiteX16" fmla="*/ 1806 w 10000"/>
              <a:gd name="connsiteY16" fmla="*/ 9584 h 10000"/>
              <a:gd name="connsiteX17" fmla="*/ 1806 w 10000"/>
              <a:gd name="connsiteY17" fmla="*/ 8473 h 10000"/>
              <a:gd name="connsiteX18" fmla="*/ 1630 w 10000"/>
              <a:gd name="connsiteY18" fmla="*/ 5384 h 10000"/>
              <a:gd name="connsiteX19" fmla="*/ 1454 w 10000"/>
              <a:gd name="connsiteY19" fmla="*/ 3648 h 10000"/>
              <a:gd name="connsiteX20" fmla="*/ 529 w 10000"/>
              <a:gd name="connsiteY20" fmla="*/ 2781 h 10000"/>
              <a:gd name="connsiteX21" fmla="*/ 903 w 10000"/>
              <a:gd name="connsiteY21" fmla="*/ 2121 h 10000"/>
              <a:gd name="connsiteX22" fmla="*/ 529 w 10000"/>
              <a:gd name="connsiteY22" fmla="*/ 1671 h 10000"/>
              <a:gd name="connsiteX23" fmla="*/ 0 w 10000"/>
              <a:gd name="connsiteY23" fmla="*/ 351 h 10000"/>
              <a:gd name="connsiteX0" fmla="*/ 0 w 10000"/>
              <a:gd name="connsiteY0" fmla="*/ 351 h 10000"/>
              <a:gd name="connsiteX1" fmla="*/ 2596 w 10000"/>
              <a:gd name="connsiteY1" fmla="*/ 0 h 10000"/>
              <a:gd name="connsiteX2" fmla="*/ 6894 w 10000"/>
              <a:gd name="connsiteY2" fmla="*/ 2538 h 10000"/>
              <a:gd name="connsiteX3" fmla="*/ 7269 w 10000"/>
              <a:gd name="connsiteY3" fmla="*/ 3648 h 10000"/>
              <a:gd name="connsiteX4" fmla="*/ 7996 w 10000"/>
              <a:gd name="connsiteY4" fmla="*/ 3440 h 10000"/>
              <a:gd name="connsiteX5" fmla="*/ 7996 w 10000"/>
              <a:gd name="connsiteY5" fmla="*/ 4967 h 10000"/>
              <a:gd name="connsiteX6" fmla="*/ 8722 w 10000"/>
              <a:gd name="connsiteY6" fmla="*/ 5627 h 10000"/>
              <a:gd name="connsiteX7" fmla="*/ 9075 w 10000"/>
              <a:gd name="connsiteY7" fmla="*/ 6946 h 10000"/>
              <a:gd name="connsiteX8" fmla="*/ 9626 w 10000"/>
              <a:gd name="connsiteY8" fmla="*/ 7154 h 10000"/>
              <a:gd name="connsiteX9" fmla="*/ 10000 w 10000"/>
              <a:gd name="connsiteY9" fmla="*/ 7813 h 10000"/>
              <a:gd name="connsiteX10" fmla="*/ 9273 w 10000"/>
              <a:gd name="connsiteY10" fmla="*/ 8681 h 10000"/>
              <a:gd name="connsiteX11" fmla="*/ 9075 w 10000"/>
              <a:gd name="connsiteY11" fmla="*/ 9584 h 10000"/>
              <a:gd name="connsiteX12" fmla="*/ 8172 w 10000"/>
              <a:gd name="connsiteY12" fmla="*/ 10000 h 10000"/>
              <a:gd name="connsiteX13" fmla="*/ 8348 w 10000"/>
              <a:gd name="connsiteY13" fmla="*/ 8924 h 10000"/>
              <a:gd name="connsiteX14" fmla="*/ 4537 w 10000"/>
              <a:gd name="connsiteY14" fmla="*/ 9132 h 10000"/>
              <a:gd name="connsiteX15" fmla="*/ 1806 w 10000"/>
              <a:gd name="connsiteY15" fmla="*/ 9584 h 10000"/>
              <a:gd name="connsiteX16" fmla="*/ 1806 w 10000"/>
              <a:gd name="connsiteY16" fmla="*/ 8473 h 10000"/>
              <a:gd name="connsiteX17" fmla="*/ 1630 w 10000"/>
              <a:gd name="connsiteY17" fmla="*/ 5384 h 10000"/>
              <a:gd name="connsiteX18" fmla="*/ 1454 w 10000"/>
              <a:gd name="connsiteY18" fmla="*/ 3648 h 10000"/>
              <a:gd name="connsiteX19" fmla="*/ 529 w 10000"/>
              <a:gd name="connsiteY19" fmla="*/ 2781 h 10000"/>
              <a:gd name="connsiteX20" fmla="*/ 903 w 10000"/>
              <a:gd name="connsiteY20" fmla="*/ 2121 h 10000"/>
              <a:gd name="connsiteX21" fmla="*/ 529 w 10000"/>
              <a:gd name="connsiteY21" fmla="*/ 1671 h 10000"/>
              <a:gd name="connsiteX22" fmla="*/ 0 w 10000"/>
              <a:gd name="connsiteY22" fmla="*/ 351 h 10000"/>
              <a:gd name="connsiteX0" fmla="*/ 0 w 10000"/>
              <a:gd name="connsiteY0" fmla="*/ 351 h 10000"/>
              <a:gd name="connsiteX1" fmla="*/ 2596 w 10000"/>
              <a:gd name="connsiteY1" fmla="*/ 0 h 10000"/>
              <a:gd name="connsiteX2" fmla="*/ 6894 w 10000"/>
              <a:gd name="connsiteY2" fmla="*/ 2538 h 10000"/>
              <a:gd name="connsiteX3" fmla="*/ 7269 w 10000"/>
              <a:gd name="connsiteY3" fmla="*/ 3648 h 10000"/>
              <a:gd name="connsiteX4" fmla="*/ 7996 w 10000"/>
              <a:gd name="connsiteY4" fmla="*/ 3440 h 10000"/>
              <a:gd name="connsiteX5" fmla="*/ 7996 w 10000"/>
              <a:gd name="connsiteY5" fmla="*/ 4967 h 10000"/>
              <a:gd name="connsiteX6" fmla="*/ 8722 w 10000"/>
              <a:gd name="connsiteY6" fmla="*/ 5627 h 10000"/>
              <a:gd name="connsiteX7" fmla="*/ 9075 w 10000"/>
              <a:gd name="connsiteY7" fmla="*/ 6946 h 10000"/>
              <a:gd name="connsiteX8" fmla="*/ 9626 w 10000"/>
              <a:gd name="connsiteY8" fmla="*/ 7154 h 10000"/>
              <a:gd name="connsiteX9" fmla="*/ 10000 w 10000"/>
              <a:gd name="connsiteY9" fmla="*/ 7813 h 10000"/>
              <a:gd name="connsiteX10" fmla="*/ 9273 w 10000"/>
              <a:gd name="connsiteY10" fmla="*/ 8681 h 10000"/>
              <a:gd name="connsiteX11" fmla="*/ 9075 w 10000"/>
              <a:gd name="connsiteY11" fmla="*/ 9584 h 10000"/>
              <a:gd name="connsiteX12" fmla="*/ 8172 w 10000"/>
              <a:gd name="connsiteY12" fmla="*/ 10000 h 10000"/>
              <a:gd name="connsiteX13" fmla="*/ 8348 w 10000"/>
              <a:gd name="connsiteY13" fmla="*/ 8924 h 10000"/>
              <a:gd name="connsiteX14" fmla="*/ 3988 w 10000"/>
              <a:gd name="connsiteY14" fmla="*/ 9182 h 10000"/>
              <a:gd name="connsiteX15" fmla="*/ 1806 w 10000"/>
              <a:gd name="connsiteY15" fmla="*/ 9584 h 10000"/>
              <a:gd name="connsiteX16" fmla="*/ 1806 w 10000"/>
              <a:gd name="connsiteY16" fmla="*/ 8473 h 10000"/>
              <a:gd name="connsiteX17" fmla="*/ 1630 w 10000"/>
              <a:gd name="connsiteY17" fmla="*/ 5384 h 10000"/>
              <a:gd name="connsiteX18" fmla="*/ 1454 w 10000"/>
              <a:gd name="connsiteY18" fmla="*/ 3648 h 10000"/>
              <a:gd name="connsiteX19" fmla="*/ 529 w 10000"/>
              <a:gd name="connsiteY19" fmla="*/ 2781 h 10000"/>
              <a:gd name="connsiteX20" fmla="*/ 903 w 10000"/>
              <a:gd name="connsiteY20" fmla="*/ 2121 h 10000"/>
              <a:gd name="connsiteX21" fmla="*/ 529 w 10000"/>
              <a:gd name="connsiteY21" fmla="*/ 1671 h 10000"/>
              <a:gd name="connsiteX22" fmla="*/ 0 w 10000"/>
              <a:gd name="connsiteY22" fmla="*/ 351 h 10000"/>
              <a:gd name="connsiteX0" fmla="*/ 0 w 10000"/>
              <a:gd name="connsiteY0" fmla="*/ 351 h 10000"/>
              <a:gd name="connsiteX1" fmla="*/ 2596 w 10000"/>
              <a:gd name="connsiteY1" fmla="*/ 0 h 10000"/>
              <a:gd name="connsiteX2" fmla="*/ 6894 w 10000"/>
              <a:gd name="connsiteY2" fmla="*/ 2538 h 10000"/>
              <a:gd name="connsiteX3" fmla="*/ 7269 w 10000"/>
              <a:gd name="connsiteY3" fmla="*/ 3648 h 10000"/>
              <a:gd name="connsiteX4" fmla="*/ 7996 w 10000"/>
              <a:gd name="connsiteY4" fmla="*/ 3440 h 10000"/>
              <a:gd name="connsiteX5" fmla="*/ 7996 w 10000"/>
              <a:gd name="connsiteY5" fmla="*/ 4967 h 10000"/>
              <a:gd name="connsiteX6" fmla="*/ 8722 w 10000"/>
              <a:gd name="connsiteY6" fmla="*/ 5627 h 10000"/>
              <a:gd name="connsiteX7" fmla="*/ 9075 w 10000"/>
              <a:gd name="connsiteY7" fmla="*/ 6946 h 10000"/>
              <a:gd name="connsiteX8" fmla="*/ 9626 w 10000"/>
              <a:gd name="connsiteY8" fmla="*/ 7154 h 10000"/>
              <a:gd name="connsiteX9" fmla="*/ 10000 w 10000"/>
              <a:gd name="connsiteY9" fmla="*/ 7813 h 10000"/>
              <a:gd name="connsiteX10" fmla="*/ 9273 w 10000"/>
              <a:gd name="connsiteY10" fmla="*/ 8681 h 10000"/>
              <a:gd name="connsiteX11" fmla="*/ 9075 w 10000"/>
              <a:gd name="connsiteY11" fmla="*/ 9584 h 10000"/>
              <a:gd name="connsiteX12" fmla="*/ 8172 w 10000"/>
              <a:gd name="connsiteY12" fmla="*/ 10000 h 10000"/>
              <a:gd name="connsiteX13" fmla="*/ 3988 w 10000"/>
              <a:gd name="connsiteY13" fmla="*/ 9182 h 10000"/>
              <a:gd name="connsiteX14" fmla="*/ 1806 w 10000"/>
              <a:gd name="connsiteY14" fmla="*/ 9584 h 10000"/>
              <a:gd name="connsiteX15" fmla="*/ 1806 w 10000"/>
              <a:gd name="connsiteY15" fmla="*/ 8473 h 10000"/>
              <a:gd name="connsiteX16" fmla="*/ 1630 w 10000"/>
              <a:gd name="connsiteY16" fmla="*/ 5384 h 10000"/>
              <a:gd name="connsiteX17" fmla="*/ 1454 w 10000"/>
              <a:gd name="connsiteY17" fmla="*/ 3648 h 10000"/>
              <a:gd name="connsiteX18" fmla="*/ 529 w 10000"/>
              <a:gd name="connsiteY18" fmla="*/ 2781 h 10000"/>
              <a:gd name="connsiteX19" fmla="*/ 903 w 10000"/>
              <a:gd name="connsiteY19" fmla="*/ 2121 h 10000"/>
              <a:gd name="connsiteX20" fmla="*/ 529 w 10000"/>
              <a:gd name="connsiteY20" fmla="*/ 1671 h 10000"/>
              <a:gd name="connsiteX21" fmla="*/ 0 w 10000"/>
              <a:gd name="connsiteY21" fmla="*/ 351 h 10000"/>
              <a:gd name="connsiteX0" fmla="*/ 0 w 10000"/>
              <a:gd name="connsiteY0" fmla="*/ 351 h 9584"/>
              <a:gd name="connsiteX1" fmla="*/ 2596 w 10000"/>
              <a:gd name="connsiteY1" fmla="*/ 0 h 9584"/>
              <a:gd name="connsiteX2" fmla="*/ 6894 w 10000"/>
              <a:gd name="connsiteY2" fmla="*/ 2538 h 9584"/>
              <a:gd name="connsiteX3" fmla="*/ 7269 w 10000"/>
              <a:gd name="connsiteY3" fmla="*/ 3648 h 9584"/>
              <a:gd name="connsiteX4" fmla="*/ 7996 w 10000"/>
              <a:gd name="connsiteY4" fmla="*/ 3440 h 9584"/>
              <a:gd name="connsiteX5" fmla="*/ 7996 w 10000"/>
              <a:gd name="connsiteY5" fmla="*/ 4967 h 9584"/>
              <a:gd name="connsiteX6" fmla="*/ 8722 w 10000"/>
              <a:gd name="connsiteY6" fmla="*/ 5627 h 9584"/>
              <a:gd name="connsiteX7" fmla="*/ 9075 w 10000"/>
              <a:gd name="connsiteY7" fmla="*/ 6946 h 9584"/>
              <a:gd name="connsiteX8" fmla="*/ 9626 w 10000"/>
              <a:gd name="connsiteY8" fmla="*/ 7154 h 9584"/>
              <a:gd name="connsiteX9" fmla="*/ 10000 w 10000"/>
              <a:gd name="connsiteY9" fmla="*/ 7813 h 9584"/>
              <a:gd name="connsiteX10" fmla="*/ 9273 w 10000"/>
              <a:gd name="connsiteY10" fmla="*/ 8681 h 9584"/>
              <a:gd name="connsiteX11" fmla="*/ 9075 w 10000"/>
              <a:gd name="connsiteY11" fmla="*/ 9584 h 9584"/>
              <a:gd name="connsiteX12" fmla="*/ 3988 w 10000"/>
              <a:gd name="connsiteY12" fmla="*/ 9182 h 9584"/>
              <a:gd name="connsiteX13" fmla="*/ 1806 w 10000"/>
              <a:gd name="connsiteY13" fmla="*/ 9584 h 9584"/>
              <a:gd name="connsiteX14" fmla="*/ 1806 w 10000"/>
              <a:gd name="connsiteY14" fmla="*/ 8473 h 9584"/>
              <a:gd name="connsiteX15" fmla="*/ 1630 w 10000"/>
              <a:gd name="connsiteY15" fmla="*/ 5384 h 9584"/>
              <a:gd name="connsiteX16" fmla="*/ 1454 w 10000"/>
              <a:gd name="connsiteY16" fmla="*/ 3648 h 9584"/>
              <a:gd name="connsiteX17" fmla="*/ 529 w 10000"/>
              <a:gd name="connsiteY17" fmla="*/ 2781 h 9584"/>
              <a:gd name="connsiteX18" fmla="*/ 903 w 10000"/>
              <a:gd name="connsiteY18" fmla="*/ 2121 h 9584"/>
              <a:gd name="connsiteX19" fmla="*/ 529 w 10000"/>
              <a:gd name="connsiteY19" fmla="*/ 1671 h 9584"/>
              <a:gd name="connsiteX20" fmla="*/ 0 w 10000"/>
              <a:gd name="connsiteY20" fmla="*/ 351 h 9584"/>
              <a:gd name="connsiteX0" fmla="*/ 0 w 10000"/>
              <a:gd name="connsiteY0" fmla="*/ 366 h 10000"/>
              <a:gd name="connsiteX1" fmla="*/ 2596 w 10000"/>
              <a:gd name="connsiteY1" fmla="*/ 0 h 10000"/>
              <a:gd name="connsiteX2" fmla="*/ 6894 w 10000"/>
              <a:gd name="connsiteY2" fmla="*/ 2648 h 10000"/>
              <a:gd name="connsiteX3" fmla="*/ 7269 w 10000"/>
              <a:gd name="connsiteY3" fmla="*/ 3806 h 10000"/>
              <a:gd name="connsiteX4" fmla="*/ 7996 w 10000"/>
              <a:gd name="connsiteY4" fmla="*/ 3589 h 10000"/>
              <a:gd name="connsiteX5" fmla="*/ 7996 w 10000"/>
              <a:gd name="connsiteY5" fmla="*/ 5183 h 10000"/>
              <a:gd name="connsiteX6" fmla="*/ 8722 w 10000"/>
              <a:gd name="connsiteY6" fmla="*/ 5871 h 10000"/>
              <a:gd name="connsiteX7" fmla="*/ 9075 w 10000"/>
              <a:gd name="connsiteY7" fmla="*/ 7247 h 10000"/>
              <a:gd name="connsiteX8" fmla="*/ 9626 w 10000"/>
              <a:gd name="connsiteY8" fmla="*/ 7465 h 10000"/>
              <a:gd name="connsiteX9" fmla="*/ 10000 w 10000"/>
              <a:gd name="connsiteY9" fmla="*/ 8152 h 10000"/>
              <a:gd name="connsiteX10" fmla="*/ 9273 w 10000"/>
              <a:gd name="connsiteY10" fmla="*/ 9058 h 10000"/>
              <a:gd name="connsiteX11" fmla="*/ 3988 w 10000"/>
              <a:gd name="connsiteY11" fmla="*/ 9581 h 10000"/>
              <a:gd name="connsiteX12" fmla="*/ 1806 w 10000"/>
              <a:gd name="connsiteY12" fmla="*/ 10000 h 10000"/>
              <a:gd name="connsiteX13" fmla="*/ 1806 w 10000"/>
              <a:gd name="connsiteY13" fmla="*/ 8841 h 10000"/>
              <a:gd name="connsiteX14" fmla="*/ 1630 w 10000"/>
              <a:gd name="connsiteY14" fmla="*/ 5618 h 10000"/>
              <a:gd name="connsiteX15" fmla="*/ 1454 w 10000"/>
              <a:gd name="connsiteY15" fmla="*/ 3806 h 10000"/>
              <a:gd name="connsiteX16" fmla="*/ 529 w 10000"/>
              <a:gd name="connsiteY16" fmla="*/ 2902 h 10000"/>
              <a:gd name="connsiteX17" fmla="*/ 903 w 10000"/>
              <a:gd name="connsiteY17" fmla="*/ 2213 h 10000"/>
              <a:gd name="connsiteX18" fmla="*/ 529 w 10000"/>
              <a:gd name="connsiteY18" fmla="*/ 1744 h 10000"/>
              <a:gd name="connsiteX19" fmla="*/ 0 w 10000"/>
              <a:gd name="connsiteY19" fmla="*/ 366 h 10000"/>
              <a:gd name="connsiteX0" fmla="*/ 0 w 10000"/>
              <a:gd name="connsiteY0" fmla="*/ 366 h 10000"/>
              <a:gd name="connsiteX1" fmla="*/ 2596 w 10000"/>
              <a:gd name="connsiteY1" fmla="*/ 0 h 10000"/>
              <a:gd name="connsiteX2" fmla="*/ 6894 w 10000"/>
              <a:gd name="connsiteY2" fmla="*/ 2648 h 10000"/>
              <a:gd name="connsiteX3" fmla="*/ 7269 w 10000"/>
              <a:gd name="connsiteY3" fmla="*/ 3806 h 10000"/>
              <a:gd name="connsiteX4" fmla="*/ 7996 w 10000"/>
              <a:gd name="connsiteY4" fmla="*/ 3589 h 10000"/>
              <a:gd name="connsiteX5" fmla="*/ 7996 w 10000"/>
              <a:gd name="connsiteY5" fmla="*/ 5183 h 10000"/>
              <a:gd name="connsiteX6" fmla="*/ 8722 w 10000"/>
              <a:gd name="connsiteY6" fmla="*/ 5871 h 10000"/>
              <a:gd name="connsiteX7" fmla="*/ 9075 w 10000"/>
              <a:gd name="connsiteY7" fmla="*/ 7247 h 10000"/>
              <a:gd name="connsiteX8" fmla="*/ 9626 w 10000"/>
              <a:gd name="connsiteY8" fmla="*/ 7465 h 10000"/>
              <a:gd name="connsiteX9" fmla="*/ 10000 w 10000"/>
              <a:gd name="connsiteY9" fmla="*/ 8152 h 10000"/>
              <a:gd name="connsiteX10" fmla="*/ 3988 w 10000"/>
              <a:gd name="connsiteY10" fmla="*/ 9581 h 10000"/>
              <a:gd name="connsiteX11" fmla="*/ 1806 w 10000"/>
              <a:gd name="connsiteY11" fmla="*/ 10000 h 10000"/>
              <a:gd name="connsiteX12" fmla="*/ 1806 w 10000"/>
              <a:gd name="connsiteY12" fmla="*/ 8841 h 10000"/>
              <a:gd name="connsiteX13" fmla="*/ 1630 w 10000"/>
              <a:gd name="connsiteY13" fmla="*/ 5618 h 10000"/>
              <a:gd name="connsiteX14" fmla="*/ 1454 w 10000"/>
              <a:gd name="connsiteY14" fmla="*/ 3806 h 10000"/>
              <a:gd name="connsiteX15" fmla="*/ 529 w 10000"/>
              <a:gd name="connsiteY15" fmla="*/ 2902 h 10000"/>
              <a:gd name="connsiteX16" fmla="*/ 903 w 10000"/>
              <a:gd name="connsiteY16" fmla="*/ 2213 h 10000"/>
              <a:gd name="connsiteX17" fmla="*/ 529 w 10000"/>
              <a:gd name="connsiteY17" fmla="*/ 1744 h 10000"/>
              <a:gd name="connsiteX18" fmla="*/ 0 w 10000"/>
              <a:gd name="connsiteY18" fmla="*/ 366 h 10000"/>
              <a:gd name="connsiteX0" fmla="*/ 0 w 9626"/>
              <a:gd name="connsiteY0" fmla="*/ 366 h 10000"/>
              <a:gd name="connsiteX1" fmla="*/ 2596 w 9626"/>
              <a:gd name="connsiteY1" fmla="*/ 0 h 10000"/>
              <a:gd name="connsiteX2" fmla="*/ 6894 w 9626"/>
              <a:gd name="connsiteY2" fmla="*/ 2648 h 10000"/>
              <a:gd name="connsiteX3" fmla="*/ 7269 w 9626"/>
              <a:gd name="connsiteY3" fmla="*/ 3806 h 10000"/>
              <a:gd name="connsiteX4" fmla="*/ 7996 w 9626"/>
              <a:gd name="connsiteY4" fmla="*/ 3589 h 10000"/>
              <a:gd name="connsiteX5" fmla="*/ 7996 w 9626"/>
              <a:gd name="connsiteY5" fmla="*/ 5183 h 10000"/>
              <a:gd name="connsiteX6" fmla="*/ 8722 w 9626"/>
              <a:gd name="connsiteY6" fmla="*/ 5871 h 10000"/>
              <a:gd name="connsiteX7" fmla="*/ 9075 w 9626"/>
              <a:gd name="connsiteY7" fmla="*/ 7247 h 10000"/>
              <a:gd name="connsiteX8" fmla="*/ 9626 w 9626"/>
              <a:gd name="connsiteY8" fmla="*/ 7465 h 10000"/>
              <a:gd name="connsiteX9" fmla="*/ 3988 w 9626"/>
              <a:gd name="connsiteY9" fmla="*/ 9581 h 10000"/>
              <a:gd name="connsiteX10" fmla="*/ 1806 w 9626"/>
              <a:gd name="connsiteY10" fmla="*/ 10000 h 10000"/>
              <a:gd name="connsiteX11" fmla="*/ 1806 w 9626"/>
              <a:gd name="connsiteY11" fmla="*/ 8841 h 10000"/>
              <a:gd name="connsiteX12" fmla="*/ 1630 w 9626"/>
              <a:gd name="connsiteY12" fmla="*/ 5618 h 10000"/>
              <a:gd name="connsiteX13" fmla="*/ 1454 w 9626"/>
              <a:gd name="connsiteY13" fmla="*/ 3806 h 10000"/>
              <a:gd name="connsiteX14" fmla="*/ 529 w 9626"/>
              <a:gd name="connsiteY14" fmla="*/ 2902 h 10000"/>
              <a:gd name="connsiteX15" fmla="*/ 903 w 9626"/>
              <a:gd name="connsiteY15" fmla="*/ 2213 h 10000"/>
              <a:gd name="connsiteX16" fmla="*/ 529 w 9626"/>
              <a:gd name="connsiteY16" fmla="*/ 1744 h 10000"/>
              <a:gd name="connsiteX17" fmla="*/ 0 w 9626"/>
              <a:gd name="connsiteY17" fmla="*/ 366 h 10000"/>
              <a:gd name="connsiteX0" fmla="*/ 0 w 9428"/>
              <a:gd name="connsiteY0" fmla="*/ 366 h 10000"/>
              <a:gd name="connsiteX1" fmla="*/ 2697 w 9428"/>
              <a:gd name="connsiteY1" fmla="*/ 0 h 10000"/>
              <a:gd name="connsiteX2" fmla="*/ 7162 w 9428"/>
              <a:gd name="connsiteY2" fmla="*/ 2648 h 10000"/>
              <a:gd name="connsiteX3" fmla="*/ 7551 w 9428"/>
              <a:gd name="connsiteY3" fmla="*/ 3806 h 10000"/>
              <a:gd name="connsiteX4" fmla="*/ 8307 w 9428"/>
              <a:gd name="connsiteY4" fmla="*/ 3589 h 10000"/>
              <a:gd name="connsiteX5" fmla="*/ 8307 w 9428"/>
              <a:gd name="connsiteY5" fmla="*/ 5183 h 10000"/>
              <a:gd name="connsiteX6" fmla="*/ 9061 w 9428"/>
              <a:gd name="connsiteY6" fmla="*/ 5871 h 10000"/>
              <a:gd name="connsiteX7" fmla="*/ 9428 w 9428"/>
              <a:gd name="connsiteY7" fmla="*/ 7247 h 10000"/>
              <a:gd name="connsiteX8" fmla="*/ 4143 w 9428"/>
              <a:gd name="connsiteY8" fmla="*/ 9581 h 10000"/>
              <a:gd name="connsiteX9" fmla="*/ 1876 w 9428"/>
              <a:gd name="connsiteY9" fmla="*/ 10000 h 10000"/>
              <a:gd name="connsiteX10" fmla="*/ 1876 w 9428"/>
              <a:gd name="connsiteY10" fmla="*/ 8841 h 10000"/>
              <a:gd name="connsiteX11" fmla="*/ 1693 w 9428"/>
              <a:gd name="connsiteY11" fmla="*/ 5618 h 10000"/>
              <a:gd name="connsiteX12" fmla="*/ 1510 w 9428"/>
              <a:gd name="connsiteY12" fmla="*/ 3806 h 10000"/>
              <a:gd name="connsiteX13" fmla="*/ 550 w 9428"/>
              <a:gd name="connsiteY13" fmla="*/ 2902 h 10000"/>
              <a:gd name="connsiteX14" fmla="*/ 938 w 9428"/>
              <a:gd name="connsiteY14" fmla="*/ 2213 h 10000"/>
              <a:gd name="connsiteX15" fmla="*/ 550 w 9428"/>
              <a:gd name="connsiteY15" fmla="*/ 1744 h 10000"/>
              <a:gd name="connsiteX16" fmla="*/ 0 w 9428"/>
              <a:gd name="connsiteY16" fmla="*/ 366 h 10000"/>
              <a:gd name="connsiteX0" fmla="*/ 0 w 9611"/>
              <a:gd name="connsiteY0" fmla="*/ 366 h 10000"/>
              <a:gd name="connsiteX1" fmla="*/ 2861 w 9611"/>
              <a:gd name="connsiteY1" fmla="*/ 0 h 10000"/>
              <a:gd name="connsiteX2" fmla="*/ 7597 w 9611"/>
              <a:gd name="connsiteY2" fmla="*/ 2648 h 10000"/>
              <a:gd name="connsiteX3" fmla="*/ 8009 w 9611"/>
              <a:gd name="connsiteY3" fmla="*/ 3806 h 10000"/>
              <a:gd name="connsiteX4" fmla="*/ 8811 w 9611"/>
              <a:gd name="connsiteY4" fmla="*/ 3589 h 10000"/>
              <a:gd name="connsiteX5" fmla="*/ 8811 w 9611"/>
              <a:gd name="connsiteY5" fmla="*/ 5183 h 10000"/>
              <a:gd name="connsiteX6" fmla="*/ 9611 w 9611"/>
              <a:gd name="connsiteY6" fmla="*/ 5871 h 10000"/>
              <a:gd name="connsiteX7" fmla="*/ 4394 w 9611"/>
              <a:gd name="connsiteY7" fmla="*/ 9581 h 10000"/>
              <a:gd name="connsiteX8" fmla="*/ 1990 w 9611"/>
              <a:gd name="connsiteY8" fmla="*/ 10000 h 10000"/>
              <a:gd name="connsiteX9" fmla="*/ 1990 w 9611"/>
              <a:gd name="connsiteY9" fmla="*/ 8841 h 10000"/>
              <a:gd name="connsiteX10" fmla="*/ 1796 w 9611"/>
              <a:gd name="connsiteY10" fmla="*/ 5618 h 10000"/>
              <a:gd name="connsiteX11" fmla="*/ 1602 w 9611"/>
              <a:gd name="connsiteY11" fmla="*/ 3806 h 10000"/>
              <a:gd name="connsiteX12" fmla="*/ 583 w 9611"/>
              <a:gd name="connsiteY12" fmla="*/ 2902 h 10000"/>
              <a:gd name="connsiteX13" fmla="*/ 995 w 9611"/>
              <a:gd name="connsiteY13" fmla="*/ 2213 h 10000"/>
              <a:gd name="connsiteX14" fmla="*/ 583 w 9611"/>
              <a:gd name="connsiteY14" fmla="*/ 1744 h 10000"/>
              <a:gd name="connsiteX15" fmla="*/ 0 w 9611"/>
              <a:gd name="connsiteY15" fmla="*/ 366 h 10000"/>
              <a:gd name="connsiteX0" fmla="*/ 0 w 9168"/>
              <a:gd name="connsiteY0" fmla="*/ 366 h 10000"/>
              <a:gd name="connsiteX1" fmla="*/ 2977 w 9168"/>
              <a:gd name="connsiteY1" fmla="*/ 0 h 10000"/>
              <a:gd name="connsiteX2" fmla="*/ 7904 w 9168"/>
              <a:gd name="connsiteY2" fmla="*/ 2648 h 10000"/>
              <a:gd name="connsiteX3" fmla="*/ 8333 w 9168"/>
              <a:gd name="connsiteY3" fmla="*/ 3806 h 10000"/>
              <a:gd name="connsiteX4" fmla="*/ 9168 w 9168"/>
              <a:gd name="connsiteY4" fmla="*/ 3589 h 10000"/>
              <a:gd name="connsiteX5" fmla="*/ 9168 w 9168"/>
              <a:gd name="connsiteY5" fmla="*/ 5183 h 10000"/>
              <a:gd name="connsiteX6" fmla="*/ 4572 w 9168"/>
              <a:gd name="connsiteY6" fmla="*/ 9581 h 10000"/>
              <a:gd name="connsiteX7" fmla="*/ 2071 w 9168"/>
              <a:gd name="connsiteY7" fmla="*/ 10000 h 10000"/>
              <a:gd name="connsiteX8" fmla="*/ 2071 w 9168"/>
              <a:gd name="connsiteY8" fmla="*/ 8841 h 10000"/>
              <a:gd name="connsiteX9" fmla="*/ 1869 w 9168"/>
              <a:gd name="connsiteY9" fmla="*/ 5618 h 10000"/>
              <a:gd name="connsiteX10" fmla="*/ 1667 w 9168"/>
              <a:gd name="connsiteY10" fmla="*/ 3806 h 10000"/>
              <a:gd name="connsiteX11" fmla="*/ 607 w 9168"/>
              <a:gd name="connsiteY11" fmla="*/ 2902 h 10000"/>
              <a:gd name="connsiteX12" fmla="*/ 1035 w 9168"/>
              <a:gd name="connsiteY12" fmla="*/ 2213 h 10000"/>
              <a:gd name="connsiteX13" fmla="*/ 607 w 9168"/>
              <a:gd name="connsiteY13" fmla="*/ 1744 h 10000"/>
              <a:gd name="connsiteX14" fmla="*/ 0 w 9168"/>
              <a:gd name="connsiteY14" fmla="*/ 366 h 10000"/>
              <a:gd name="connsiteX0" fmla="*/ 0 w 10000"/>
              <a:gd name="connsiteY0" fmla="*/ 366 h 10000"/>
              <a:gd name="connsiteX1" fmla="*/ 3247 w 10000"/>
              <a:gd name="connsiteY1" fmla="*/ 0 h 10000"/>
              <a:gd name="connsiteX2" fmla="*/ 8621 w 10000"/>
              <a:gd name="connsiteY2" fmla="*/ 2648 h 10000"/>
              <a:gd name="connsiteX3" fmla="*/ 9089 w 10000"/>
              <a:gd name="connsiteY3" fmla="*/ 3806 h 10000"/>
              <a:gd name="connsiteX4" fmla="*/ 10000 w 10000"/>
              <a:gd name="connsiteY4" fmla="*/ 3589 h 10000"/>
              <a:gd name="connsiteX5" fmla="*/ 4987 w 10000"/>
              <a:gd name="connsiteY5" fmla="*/ 9581 h 10000"/>
              <a:gd name="connsiteX6" fmla="*/ 2259 w 10000"/>
              <a:gd name="connsiteY6" fmla="*/ 10000 h 10000"/>
              <a:gd name="connsiteX7" fmla="*/ 2259 w 10000"/>
              <a:gd name="connsiteY7" fmla="*/ 8841 h 10000"/>
              <a:gd name="connsiteX8" fmla="*/ 2039 w 10000"/>
              <a:gd name="connsiteY8" fmla="*/ 5618 h 10000"/>
              <a:gd name="connsiteX9" fmla="*/ 1818 w 10000"/>
              <a:gd name="connsiteY9" fmla="*/ 3806 h 10000"/>
              <a:gd name="connsiteX10" fmla="*/ 662 w 10000"/>
              <a:gd name="connsiteY10" fmla="*/ 2902 h 10000"/>
              <a:gd name="connsiteX11" fmla="*/ 1129 w 10000"/>
              <a:gd name="connsiteY11" fmla="*/ 2213 h 10000"/>
              <a:gd name="connsiteX12" fmla="*/ 662 w 10000"/>
              <a:gd name="connsiteY12" fmla="*/ 1744 h 10000"/>
              <a:gd name="connsiteX13" fmla="*/ 0 w 10000"/>
              <a:gd name="connsiteY13" fmla="*/ 366 h 10000"/>
              <a:gd name="connsiteX0" fmla="*/ 0 w 9089"/>
              <a:gd name="connsiteY0" fmla="*/ 366 h 10000"/>
              <a:gd name="connsiteX1" fmla="*/ 3247 w 9089"/>
              <a:gd name="connsiteY1" fmla="*/ 0 h 10000"/>
              <a:gd name="connsiteX2" fmla="*/ 8621 w 9089"/>
              <a:gd name="connsiteY2" fmla="*/ 2648 h 10000"/>
              <a:gd name="connsiteX3" fmla="*/ 9089 w 9089"/>
              <a:gd name="connsiteY3" fmla="*/ 3806 h 10000"/>
              <a:gd name="connsiteX4" fmla="*/ 4987 w 9089"/>
              <a:gd name="connsiteY4" fmla="*/ 9581 h 10000"/>
              <a:gd name="connsiteX5" fmla="*/ 2259 w 9089"/>
              <a:gd name="connsiteY5" fmla="*/ 10000 h 10000"/>
              <a:gd name="connsiteX6" fmla="*/ 2259 w 9089"/>
              <a:gd name="connsiteY6" fmla="*/ 8841 h 10000"/>
              <a:gd name="connsiteX7" fmla="*/ 2039 w 9089"/>
              <a:gd name="connsiteY7" fmla="*/ 5618 h 10000"/>
              <a:gd name="connsiteX8" fmla="*/ 1818 w 9089"/>
              <a:gd name="connsiteY8" fmla="*/ 3806 h 10000"/>
              <a:gd name="connsiteX9" fmla="*/ 662 w 9089"/>
              <a:gd name="connsiteY9" fmla="*/ 2902 h 10000"/>
              <a:gd name="connsiteX10" fmla="*/ 1129 w 9089"/>
              <a:gd name="connsiteY10" fmla="*/ 2213 h 10000"/>
              <a:gd name="connsiteX11" fmla="*/ 662 w 9089"/>
              <a:gd name="connsiteY11" fmla="*/ 1744 h 10000"/>
              <a:gd name="connsiteX12" fmla="*/ 0 w 9089"/>
              <a:gd name="connsiteY12" fmla="*/ 366 h 10000"/>
              <a:gd name="connsiteX0" fmla="*/ 0 w 9485"/>
              <a:gd name="connsiteY0" fmla="*/ 366 h 10000"/>
              <a:gd name="connsiteX1" fmla="*/ 3572 w 9485"/>
              <a:gd name="connsiteY1" fmla="*/ 0 h 10000"/>
              <a:gd name="connsiteX2" fmla="*/ 9485 w 9485"/>
              <a:gd name="connsiteY2" fmla="*/ 2648 h 10000"/>
              <a:gd name="connsiteX3" fmla="*/ 5487 w 9485"/>
              <a:gd name="connsiteY3" fmla="*/ 9581 h 10000"/>
              <a:gd name="connsiteX4" fmla="*/ 2485 w 9485"/>
              <a:gd name="connsiteY4" fmla="*/ 10000 h 10000"/>
              <a:gd name="connsiteX5" fmla="*/ 2485 w 9485"/>
              <a:gd name="connsiteY5" fmla="*/ 8841 h 10000"/>
              <a:gd name="connsiteX6" fmla="*/ 2243 w 9485"/>
              <a:gd name="connsiteY6" fmla="*/ 5618 h 10000"/>
              <a:gd name="connsiteX7" fmla="*/ 2000 w 9485"/>
              <a:gd name="connsiteY7" fmla="*/ 3806 h 10000"/>
              <a:gd name="connsiteX8" fmla="*/ 728 w 9485"/>
              <a:gd name="connsiteY8" fmla="*/ 2902 h 10000"/>
              <a:gd name="connsiteX9" fmla="*/ 1242 w 9485"/>
              <a:gd name="connsiteY9" fmla="*/ 2213 h 10000"/>
              <a:gd name="connsiteX10" fmla="*/ 728 w 9485"/>
              <a:gd name="connsiteY10" fmla="*/ 1744 h 10000"/>
              <a:gd name="connsiteX11" fmla="*/ 0 w 9485"/>
              <a:gd name="connsiteY11" fmla="*/ 366 h 10000"/>
              <a:gd name="connsiteX0" fmla="*/ 0 w 5785"/>
              <a:gd name="connsiteY0" fmla="*/ 366 h 10000"/>
              <a:gd name="connsiteX1" fmla="*/ 3766 w 5785"/>
              <a:gd name="connsiteY1" fmla="*/ 0 h 10000"/>
              <a:gd name="connsiteX2" fmla="*/ 5785 w 5785"/>
              <a:gd name="connsiteY2" fmla="*/ 9581 h 10000"/>
              <a:gd name="connsiteX3" fmla="*/ 2620 w 5785"/>
              <a:gd name="connsiteY3" fmla="*/ 10000 h 10000"/>
              <a:gd name="connsiteX4" fmla="*/ 2620 w 5785"/>
              <a:gd name="connsiteY4" fmla="*/ 8841 h 10000"/>
              <a:gd name="connsiteX5" fmla="*/ 2365 w 5785"/>
              <a:gd name="connsiteY5" fmla="*/ 5618 h 10000"/>
              <a:gd name="connsiteX6" fmla="*/ 2109 w 5785"/>
              <a:gd name="connsiteY6" fmla="*/ 3806 h 10000"/>
              <a:gd name="connsiteX7" fmla="*/ 768 w 5785"/>
              <a:gd name="connsiteY7" fmla="*/ 2902 h 10000"/>
              <a:gd name="connsiteX8" fmla="*/ 1309 w 5785"/>
              <a:gd name="connsiteY8" fmla="*/ 2213 h 10000"/>
              <a:gd name="connsiteX9" fmla="*/ 768 w 5785"/>
              <a:gd name="connsiteY9" fmla="*/ 1744 h 10000"/>
              <a:gd name="connsiteX10" fmla="*/ 0 w 5785"/>
              <a:gd name="connsiteY10" fmla="*/ 366 h 10000"/>
              <a:gd name="connsiteX0" fmla="*/ 0 w 10000"/>
              <a:gd name="connsiteY0" fmla="*/ 366 h 10000"/>
              <a:gd name="connsiteX1" fmla="*/ 7887 w 10000"/>
              <a:gd name="connsiteY1" fmla="*/ 0 h 10000"/>
              <a:gd name="connsiteX2" fmla="*/ 10000 w 10000"/>
              <a:gd name="connsiteY2" fmla="*/ 9581 h 10000"/>
              <a:gd name="connsiteX3" fmla="*/ 4529 w 10000"/>
              <a:gd name="connsiteY3" fmla="*/ 10000 h 10000"/>
              <a:gd name="connsiteX4" fmla="*/ 4529 w 10000"/>
              <a:gd name="connsiteY4" fmla="*/ 8841 h 10000"/>
              <a:gd name="connsiteX5" fmla="*/ 4088 w 10000"/>
              <a:gd name="connsiteY5" fmla="*/ 5618 h 10000"/>
              <a:gd name="connsiteX6" fmla="*/ 3646 w 10000"/>
              <a:gd name="connsiteY6" fmla="*/ 3806 h 10000"/>
              <a:gd name="connsiteX7" fmla="*/ 1328 w 10000"/>
              <a:gd name="connsiteY7" fmla="*/ 2902 h 10000"/>
              <a:gd name="connsiteX8" fmla="*/ 2263 w 10000"/>
              <a:gd name="connsiteY8" fmla="*/ 2213 h 10000"/>
              <a:gd name="connsiteX9" fmla="*/ 1328 w 10000"/>
              <a:gd name="connsiteY9" fmla="*/ 1744 h 10000"/>
              <a:gd name="connsiteX10" fmla="*/ 0 w 10000"/>
              <a:gd name="connsiteY10" fmla="*/ 366 h 10000"/>
              <a:gd name="connsiteX0" fmla="*/ 0 w 10000"/>
              <a:gd name="connsiteY0" fmla="*/ 366 h 10000"/>
              <a:gd name="connsiteX1" fmla="*/ 8674 w 10000"/>
              <a:gd name="connsiteY1" fmla="*/ 0 h 10000"/>
              <a:gd name="connsiteX2" fmla="*/ 10000 w 10000"/>
              <a:gd name="connsiteY2" fmla="*/ 9581 h 10000"/>
              <a:gd name="connsiteX3" fmla="*/ 4529 w 10000"/>
              <a:gd name="connsiteY3" fmla="*/ 10000 h 10000"/>
              <a:gd name="connsiteX4" fmla="*/ 4529 w 10000"/>
              <a:gd name="connsiteY4" fmla="*/ 8841 h 10000"/>
              <a:gd name="connsiteX5" fmla="*/ 4088 w 10000"/>
              <a:gd name="connsiteY5" fmla="*/ 5618 h 10000"/>
              <a:gd name="connsiteX6" fmla="*/ 3646 w 10000"/>
              <a:gd name="connsiteY6" fmla="*/ 3806 h 10000"/>
              <a:gd name="connsiteX7" fmla="*/ 1328 w 10000"/>
              <a:gd name="connsiteY7" fmla="*/ 2902 h 10000"/>
              <a:gd name="connsiteX8" fmla="*/ 2263 w 10000"/>
              <a:gd name="connsiteY8" fmla="*/ 2213 h 10000"/>
              <a:gd name="connsiteX9" fmla="*/ 1328 w 10000"/>
              <a:gd name="connsiteY9" fmla="*/ 1744 h 10000"/>
              <a:gd name="connsiteX10" fmla="*/ 0 w 10000"/>
              <a:gd name="connsiteY10" fmla="*/ 366 h 10000"/>
              <a:gd name="connsiteX0" fmla="*/ 0 w 11967"/>
              <a:gd name="connsiteY0" fmla="*/ 366 h 10000"/>
              <a:gd name="connsiteX1" fmla="*/ 8674 w 11967"/>
              <a:gd name="connsiteY1" fmla="*/ 0 h 10000"/>
              <a:gd name="connsiteX2" fmla="*/ 11967 w 11967"/>
              <a:gd name="connsiteY2" fmla="*/ 9581 h 10000"/>
              <a:gd name="connsiteX3" fmla="*/ 4529 w 11967"/>
              <a:gd name="connsiteY3" fmla="*/ 10000 h 10000"/>
              <a:gd name="connsiteX4" fmla="*/ 4529 w 11967"/>
              <a:gd name="connsiteY4" fmla="*/ 8841 h 10000"/>
              <a:gd name="connsiteX5" fmla="*/ 4088 w 11967"/>
              <a:gd name="connsiteY5" fmla="*/ 5618 h 10000"/>
              <a:gd name="connsiteX6" fmla="*/ 3646 w 11967"/>
              <a:gd name="connsiteY6" fmla="*/ 3806 h 10000"/>
              <a:gd name="connsiteX7" fmla="*/ 1328 w 11967"/>
              <a:gd name="connsiteY7" fmla="*/ 2902 h 10000"/>
              <a:gd name="connsiteX8" fmla="*/ 2263 w 11967"/>
              <a:gd name="connsiteY8" fmla="*/ 2213 h 10000"/>
              <a:gd name="connsiteX9" fmla="*/ 1328 w 11967"/>
              <a:gd name="connsiteY9" fmla="*/ 1744 h 10000"/>
              <a:gd name="connsiteX10" fmla="*/ 0 w 11967"/>
              <a:gd name="connsiteY10" fmla="*/ 366 h 10000"/>
              <a:gd name="connsiteX0" fmla="*/ 0 w 11082"/>
              <a:gd name="connsiteY0" fmla="*/ 366 h 10000"/>
              <a:gd name="connsiteX1" fmla="*/ 8674 w 11082"/>
              <a:gd name="connsiteY1" fmla="*/ 0 h 10000"/>
              <a:gd name="connsiteX2" fmla="*/ 11082 w 11082"/>
              <a:gd name="connsiteY2" fmla="*/ 9581 h 10000"/>
              <a:gd name="connsiteX3" fmla="*/ 4529 w 11082"/>
              <a:gd name="connsiteY3" fmla="*/ 10000 h 10000"/>
              <a:gd name="connsiteX4" fmla="*/ 4529 w 11082"/>
              <a:gd name="connsiteY4" fmla="*/ 8841 h 10000"/>
              <a:gd name="connsiteX5" fmla="*/ 4088 w 11082"/>
              <a:gd name="connsiteY5" fmla="*/ 5618 h 10000"/>
              <a:gd name="connsiteX6" fmla="*/ 3646 w 11082"/>
              <a:gd name="connsiteY6" fmla="*/ 3806 h 10000"/>
              <a:gd name="connsiteX7" fmla="*/ 1328 w 11082"/>
              <a:gd name="connsiteY7" fmla="*/ 2902 h 10000"/>
              <a:gd name="connsiteX8" fmla="*/ 2263 w 11082"/>
              <a:gd name="connsiteY8" fmla="*/ 2213 h 10000"/>
              <a:gd name="connsiteX9" fmla="*/ 1328 w 11082"/>
              <a:gd name="connsiteY9" fmla="*/ 1744 h 10000"/>
              <a:gd name="connsiteX10" fmla="*/ 0 w 11082"/>
              <a:gd name="connsiteY10" fmla="*/ 366 h 10000"/>
              <a:gd name="connsiteX0" fmla="*/ 0 w 11082"/>
              <a:gd name="connsiteY0" fmla="*/ 366 h 10000"/>
              <a:gd name="connsiteX1" fmla="*/ 8674 w 11082"/>
              <a:gd name="connsiteY1" fmla="*/ 0 h 10000"/>
              <a:gd name="connsiteX2" fmla="*/ 11082 w 11082"/>
              <a:gd name="connsiteY2" fmla="*/ 9581 h 10000"/>
              <a:gd name="connsiteX3" fmla="*/ 4529 w 11082"/>
              <a:gd name="connsiteY3" fmla="*/ 10000 h 10000"/>
              <a:gd name="connsiteX4" fmla="*/ 4529 w 11082"/>
              <a:gd name="connsiteY4" fmla="*/ 8841 h 10000"/>
              <a:gd name="connsiteX5" fmla="*/ 4088 w 11082"/>
              <a:gd name="connsiteY5" fmla="*/ 5618 h 10000"/>
              <a:gd name="connsiteX6" fmla="*/ 3646 w 11082"/>
              <a:gd name="connsiteY6" fmla="*/ 3806 h 10000"/>
              <a:gd name="connsiteX7" fmla="*/ 1328 w 11082"/>
              <a:gd name="connsiteY7" fmla="*/ 2902 h 10000"/>
              <a:gd name="connsiteX8" fmla="*/ 2263 w 11082"/>
              <a:gd name="connsiteY8" fmla="*/ 2213 h 10000"/>
              <a:gd name="connsiteX9" fmla="*/ 1328 w 11082"/>
              <a:gd name="connsiteY9" fmla="*/ 1744 h 10000"/>
              <a:gd name="connsiteX10" fmla="*/ 295 w 11082"/>
              <a:gd name="connsiteY10" fmla="*/ 366 h 10000"/>
              <a:gd name="connsiteX0" fmla="*/ 0 w 11672"/>
              <a:gd name="connsiteY0" fmla="*/ 366 h 10000"/>
              <a:gd name="connsiteX1" fmla="*/ 8674 w 11672"/>
              <a:gd name="connsiteY1" fmla="*/ 0 h 10000"/>
              <a:gd name="connsiteX2" fmla="*/ 11672 w 11672"/>
              <a:gd name="connsiteY2" fmla="*/ 9581 h 10000"/>
              <a:gd name="connsiteX3" fmla="*/ 4529 w 11672"/>
              <a:gd name="connsiteY3" fmla="*/ 10000 h 10000"/>
              <a:gd name="connsiteX4" fmla="*/ 4529 w 11672"/>
              <a:gd name="connsiteY4" fmla="*/ 8841 h 10000"/>
              <a:gd name="connsiteX5" fmla="*/ 4088 w 11672"/>
              <a:gd name="connsiteY5" fmla="*/ 5618 h 10000"/>
              <a:gd name="connsiteX6" fmla="*/ 3646 w 11672"/>
              <a:gd name="connsiteY6" fmla="*/ 3806 h 10000"/>
              <a:gd name="connsiteX7" fmla="*/ 1328 w 11672"/>
              <a:gd name="connsiteY7" fmla="*/ 2902 h 10000"/>
              <a:gd name="connsiteX8" fmla="*/ 2263 w 11672"/>
              <a:gd name="connsiteY8" fmla="*/ 2213 h 10000"/>
              <a:gd name="connsiteX9" fmla="*/ 1328 w 11672"/>
              <a:gd name="connsiteY9" fmla="*/ 1744 h 10000"/>
              <a:gd name="connsiteX10" fmla="*/ 295 w 11672"/>
              <a:gd name="connsiteY10" fmla="*/ 366 h 10000"/>
              <a:gd name="connsiteX0" fmla="*/ 0 w 11672"/>
              <a:gd name="connsiteY0" fmla="*/ 366 h 10000"/>
              <a:gd name="connsiteX1" fmla="*/ 8674 w 11672"/>
              <a:gd name="connsiteY1" fmla="*/ 0 h 10000"/>
              <a:gd name="connsiteX2" fmla="*/ 11672 w 11672"/>
              <a:gd name="connsiteY2" fmla="*/ 9581 h 10000"/>
              <a:gd name="connsiteX3" fmla="*/ 4529 w 11672"/>
              <a:gd name="connsiteY3" fmla="*/ 10000 h 10000"/>
              <a:gd name="connsiteX4" fmla="*/ 4529 w 11672"/>
              <a:gd name="connsiteY4" fmla="*/ 8841 h 10000"/>
              <a:gd name="connsiteX5" fmla="*/ 4246 w 11672"/>
              <a:gd name="connsiteY5" fmla="*/ 7623 h 10000"/>
              <a:gd name="connsiteX6" fmla="*/ 4088 w 11672"/>
              <a:gd name="connsiteY6" fmla="*/ 5618 h 10000"/>
              <a:gd name="connsiteX7" fmla="*/ 3646 w 11672"/>
              <a:gd name="connsiteY7" fmla="*/ 3806 h 10000"/>
              <a:gd name="connsiteX8" fmla="*/ 1328 w 11672"/>
              <a:gd name="connsiteY8" fmla="*/ 2902 h 10000"/>
              <a:gd name="connsiteX9" fmla="*/ 2263 w 11672"/>
              <a:gd name="connsiteY9" fmla="*/ 2213 h 10000"/>
              <a:gd name="connsiteX10" fmla="*/ 1328 w 11672"/>
              <a:gd name="connsiteY10" fmla="*/ 1744 h 10000"/>
              <a:gd name="connsiteX11" fmla="*/ 295 w 11672"/>
              <a:gd name="connsiteY11" fmla="*/ 366 h 10000"/>
              <a:gd name="connsiteX0" fmla="*/ 0 w 11672"/>
              <a:gd name="connsiteY0" fmla="*/ 366 h 10000"/>
              <a:gd name="connsiteX1" fmla="*/ 8674 w 11672"/>
              <a:gd name="connsiteY1" fmla="*/ 0 h 10000"/>
              <a:gd name="connsiteX2" fmla="*/ 11672 w 11672"/>
              <a:gd name="connsiteY2" fmla="*/ 9581 h 10000"/>
              <a:gd name="connsiteX3" fmla="*/ 4529 w 11672"/>
              <a:gd name="connsiteY3" fmla="*/ 10000 h 10000"/>
              <a:gd name="connsiteX4" fmla="*/ 4529 w 11672"/>
              <a:gd name="connsiteY4" fmla="*/ 8841 h 10000"/>
              <a:gd name="connsiteX5" fmla="*/ 4246 w 11672"/>
              <a:gd name="connsiteY5" fmla="*/ 7623 h 10000"/>
              <a:gd name="connsiteX6" fmla="*/ 4088 w 11672"/>
              <a:gd name="connsiteY6" fmla="*/ 5618 h 10000"/>
              <a:gd name="connsiteX7" fmla="*/ 3646 w 11672"/>
              <a:gd name="connsiteY7" fmla="*/ 3806 h 10000"/>
              <a:gd name="connsiteX8" fmla="*/ 1328 w 11672"/>
              <a:gd name="connsiteY8" fmla="*/ 2902 h 10000"/>
              <a:gd name="connsiteX9" fmla="*/ 2263 w 11672"/>
              <a:gd name="connsiteY9" fmla="*/ 2213 h 10000"/>
              <a:gd name="connsiteX10" fmla="*/ 1426 w 11672"/>
              <a:gd name="connsiteY10" fmla="*/ 1223 h 10000"/>
              <a:gd name="connsiteX11" fmla="*/ 295 w 11672"/>
              <a:gd name="connsiteY11" fmla="*/ 366 h 10000"/>
              <a:gd name="connsiteX0" fmla="*/ 0 w 11672"/>
              <a:gd name="connsiteY0" fmla="*/ 366 h 10000"/>
              <a:gd name="connsiteX1" fmla="*/ 8674 w 11672"/>
              <a:gd name="connsiteY1" fmla="*/ 0 h 10000"/>
              <a:gd name="connsiteX2" fmla="*/ 11672 w 11672"/>
              <a:gd name="connsiteY2" fmla="*/ 9581 h 10000"/>
              <a:gd name="connsiteX3" fmla="*/ 4529 w 11672"/>
              <a:gd name="connsiteY3" fmla="*/ 10000 h 10000"/>
              <a:gd name="connsiteX4" fmla="*/ 4529 w 11672"/>
              <a:gd name="connsiteY4" fmla="*/ 8841 h 10000"/>
              <a:gd name="connsiteX5" fmla="*/ 4246 w 11672"/>
              <a:gd name="connsiteY5" fmla="*/ 7623 h 10000"/>
              <a:gd name="connsiteX6" fmla="*/ 4088 w 11672"/>
              <a:gd name="connsiteY6" fmla="*/ 5618 h 10000"/>
              <a:gd name="connsiteX7" fmla="*/ 3646 w 11672"/>
              <a:gd name="connsiteY7" fmla="*/ 3806 h 10000"/>
              <a:gd name="connsiteX8" fmla="*/ 1328 w 11672"/>
              <a:gd name="connsiteY8" fmla="*/ 2902 h 10000"/>
              <a:gd name="connsiteX9" fmla="*/ 2263 w 11672"/>
              <a:gd name="connsiteY9" fmla="*/ 2213 h 10000"/>
              <a:gd name="connsiteX10" fmla="*/ 934 w 11672"/>
              <a:gd name="connsiteY10" fmla="*/ 1275 h 10000"/>
              <a:gd name="connsiteX11" fmla="*/ 295 w 11672"/>
              <a:gd name="connsiteY11" fmla="*/ 366 h 10000"/>
              <a:gd name="connsiteX0" fmla="*/ 0 w 11672"/>
              <a:gd name="connsiteY0" fmla="*/ 366 h 10000"/>
              <a:gd name="connsiteX1" fmla="*/ 8674 w 11672"/>
              <a:gd name="connsiteY1" fmla="*/ 0 h 10000"/>
              <a:gd name="connsiteX2" fmla="*/ 11672 w 11672"/>
              <a:gd name="connsiteY2" fmla="*/ 9581 h 10000"/>
              <a:gd name="connsiteX3" fmla="*/ 4529 w 11672"/>
              <a:gd name="connsiteY3" fmla="*/ 10000 h 10000"/>
              <a:gd name="connsiteX4" fmla="*/ 4529 w 11672"/>
              <a:gd name="connsiteY4" fmla="*/ 8841 h 10000"/>
              <a:gd name="connsiteX5" fmla="*/ 4246 w 11672"/>
              <a:gd name="connsiteY5" fmla="*/ 7623 h 10000"/>
              <a:gd name="connsiteX6" fmla="*/ 4088 w 11672"/>
              <a:gd name="connsiteY6" fmla="*/ 5618 h 10000"/>
              <a:gd name="connsiteX7" fmla="*/ 3646 w 11672"/>
              <a:gd name="connsiteY7" fmla="*/ 3806 h 10000"/>
              <a:gd name="connsiteX8" fmla="*/ 1328 w 11672"/>
              <a:gd name="connsiteY8" fmla="*/ 2902 h 10000"/>
              <a:gd name="connsiteX9" fmla="*/ 1968 w 11672"/>
              <a:gd name="connsiteY9" fmla="*/ 2109 h 10000"/>
              <a:gd name="connsiteX10" fmla="*/ 934 w 11672"/>
              <a:gd name="connsiteY10" fmla="*/ 1275 h 10000"/>
              <a:gd name="connsiteX11" fmla="*/ 295 w 11672"/>
              <a:gd name="connsiteY11" fmla="*/ 366 h 10000"/>
              <a:gd name="connsiteX0" fmla="*/ 0 w 11672"/>
              <a:gd name="connsiteY0" fmla="*/ 366 h 10000"/>
              <a:gd name="connsiteX1" fmla="*/ 8674 w 11672"/>
              <a:gd name="connsiteY1" fmla="*/ 0 h 10000"/>
              <a:gd name="connsiteX2" fmla="*/ 11672 w 11672"/>
              <a:gd name="connsiteY2" fmla="*/ 9581 h 10000"/>
              <a:gd name="connsiteX3" fmla="*/ 4529 w 11672"/>
              <a:gd name="connsiteY3" fmla="*/ 10000 h 10000"/>
              <a:gd name="connsiteX4" fmla="*/ 4529 w 11672"/>
              <a:gd name="connsiteY4" fmla="*/ 8841 h 10000"/>
              <a:gd name="connsiteX5" fmla="*/ 4246 w 11672"/>
              <a:gd name="connsiteY5" fmla="*/ 7623 h 10000"/>
              <a:gd name="connsiteX6" fmla="*/ 3793 w 11672"/>
              <a:gd name="connsiteY6" fmla="*/ 5462 h 10000"/>
              <a:gd name="connsiteX7" fmla="*/ 3646 w 11672"/>
              <a:gd name="connsiteY7" fmla="*/ 3806 h 10000"/>
              <a:gd name="connsiteX8" fmla="*/ 1328 w 11672"/>
              <a:gd name="connsiteY8" fmla="*/ 2902 h 10000"/>
              <a:gd name="connsiteX9" fmla="*/ 1968 w 11672"/>
              <a:gd name="connsiteY9" fmla="*/ 2109 h 10000"/>
              <a:gd name="connsiteX10" fmla="*/ 934 w 11672"/>
              <a:gd name="connsiteY10" fmla="*/ 1275 h 10000"/>
              <a:gd name="connsiteX11" fmla="*/ 295 w 11672"/>
              <a:gd name="connsiteY11" fmla="*/ 366 h 10000"/>
              <a:gd name="connsiteX0" fmla="*/ 0 w 11672"/>
              <a:gd name="connsiteY0" fmla="*/ 366 h 10000"/>
              <a:gd name="connsiteX1" fmla="*/ 8674 w 11672"/>
              <a:gd name="connsiteY1" fmla="*/ 0 h 10000"/>
              <a:gd name="connsiteX2" fmla="*/ 11672 w 11672"/>
              <a:gd name="connsiteY2" fmla="*/ 9581 h 10000"/>
              <a:gd name="connsiteX3" fmla="*/ 4529 w 11672"/>
              <a:gd name="connsiteY3" fmla="*/ 10000 h 10000"/>
              <a:gd name="connsiteX4" fmla="*/ 4529 w 11672"/>
              <a:gd name="connsiteY4" fmla="*/ 8841 h 10000"/>
              <a:gd name="connsiteX5" fmla="*/ 4246 w 11672"/>
              <a:gd name="connsiteY5" fmla="*/ 7623 h 10000"/>
              <a:gd name="connsiteX6" fmla="*/ 3793 w 11672"/>
              <a:gd name="connsiteY6" fmla="*/ 5462 h 10000"/>
              <a:gd name="connsiteX7" fmla="*/ 3351 w 11672"/>
              <a:gd name="connsiteY7" fmla="*/ 3702 h 10000"/>
              <a:gd name="connsiteX8" fmla="*/ 1328 w 11672"/>
              <a:gd name="connsiteY8" fmla="*/ 2902 h 10000"/>
              <a:gd name="connsiteX9" fmla="*/ 1968 w 11672"/>
              <a:gd name="connsiteY9" fmla="*/ 2109 h 10000"/>
              <a:gd name="connsiteX10" fmla="*/ 934 w 11672"/>
              <a:gd name="connsiteY10" fmla="*/ 1275 h 10000"/>
              <a:gd name="connsiteX11" fmla="*/ 295 w 11672"/>
              <a:gd name="connsiteY11" fmla="*/ 366 h 10000"/>
              <a:gd name="connsiteX0" fmla="*/ 0 w 11672"/>
              <a:gd name="connsiteY0" fmla="*/ 366 h 10000"/>
              <a:gd name="connsiteX1" fmla="*/ 8674 w 11672"/>
              <a:gd name="connsiteY1" fmla="*/ 0 h 10000"/>
              <a:gd name="connsiteX2" fmla="*/ 11672 w 11672"/>
              <a:gd name="connsiteY2" fmla="*/ 9581 h 10000"/>
              <a:gd name="connsiteX3" fmla="*/ 4529 w 11672"/>
              <a:gd name="connsiteY3" fmla="*/ 10000 h 10000"/>
              <a:gd name="connsiteX4" fmla="*/ 4332 w 11672"/>
              <a:gd name="connsiteY4" fmla="*/ 8633 h 10000"/>
              <a:gd name="connsiteX5" fmla="*/ 4246 w 11672"/>
              <a:gd name="connsiteY5" fmla="*/ 7623 h 10000"/>
              <a:gd name="connsiteX6" fmla="*/ 3793 w 11672"/>
              <a:gd name="connsiteY6" fmla="*/ 5462 h 10000"/>
              <a:gd name="connsiteX7" fmla="*/ 3351 w 11672"/>
              <a:gd name="connsiteY7" fmla="*/ 3702 h 10000"/>
              <a:gd name="connsiteX8" fmla="*/ 1328 w 11672"/>
              <a:gd name="connsiteY8" fmla="*/ 2902 h 10000"/>
              <a:gd name="connsiteX9" fmla="*/ 1968 w 11672"/>
              <a:gd name="connsiteY9" fmla="*/ 2109 h 10000"/>
              <a:gd name="connsiteX10" fmla="*/ 934 w 11672"/>
              <a:gd name="connsiteY10" fmla="*/ 1275 h 10000"/>
              <a:gd name="connsiteX11" fmla="*/ 295 w 11672"/>
              <a:gd name="connsiteY11" fmla="*/ 366 h 10000"/>
              <a:gd name="connsiteX0" fmla="*/ 197 w 11869"/>
              <a:gd name="connsiteY0" fmla="*/ 366 h 10000"/>
              <a:gd name="connsiteX1" fmla="*/ 8871 w 11869"/>
              <a:gd name="connsiteY1" fmla="*/ 0 h 10000"/>
              <a:gd name="connsiteX2" fmla="*/ 11869 w 11869"/>
              <a:gd name="connsiteY2" fmla="*/ 9581 h 10000"/>
              <a:gd name="connsiteX3" fmla="*/ 4726 w 11869"/>
              <a:gd name="connsiteY3" fmla="*/ 10000 h 10000"/>
              <a:gd name="connsiteX4" fmla="*/ 4529 w 11869"/>
              <a:gd name="connsiteY4" fmla="*/ 8633 h 10000"/>
              <a:gd name="connsiteX5" fmla="*/ 4443 w 11869"/>
              <a:gd name="connsiteY5" fmla="*/ 7623 h 10000"/>
              <a:gd name="connsiteX6" fmla="*/ 3990 w 11869"/>
              <a:gd name="connsiteY6" fmla="*/ 5462 h 10000"/>
              <a:gd name="connsiteX7" fmla="*/ 3548 w 11869"/>
              <a:gd name="connsiteY7" fmla="*/ 3702 h 10000"/>
              <a:gd name="connsiteX8" fmla="*/ 1525 w 11869"/>
              <a:gd name="connsiteY8" fmla="*/ 2902 h 10000"/>
              <a:gd name="connsiteX9" fmla="*/ 2165 w 11869"/>
              <a:gd name="connsiteY9" fmla="*/ 2109 h 10000"/>
              <a:gd name="connsiteX10" fmla="*/ 1131 w 11869"/>
              <a:gd name="connsiteY10" fmla="*/ 1275 h 10000"/>
              <a:gd name="connsiteX11" fmla="*/ 0 w 11869"/>
              <a:gd name="connsiteY11" fmla="*/ 47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869" h="10000">
                <a:moveTo>
                  <a:pt x="197" y="366"/>
                </a:moveTo>
                <a:lnTo>
                  <a:pt x="8871" y="0"/>
                </a:lnTo>
                <a:lnTo>
                  <a:pt x="11869" y="9581"/>
                </a:lnTo>
                <a:lnTo>
                  <a:pt x="4726" y="10000"/>
                </a:lnTo>
                <a:cubicBezTo>
                  <a:pt x="4660" y="9544"/>
                  <a:pt x="4595" y="9089"/>
                  <a:pt x="4529" y="8633"/>
                </a:cubicBezTo>
                <a:cubicBezTo>
                  <a:pt x="4435" y="8227"/>
                  <a:pt x="4537" y="8029"/>
                  <a:pt x="4443" y="7623"/>
                </a:cubicBezTo>
                <a:cubicBezTo>
                  <a:pt x="4358" y="6660"/>
                  <a:pt x="4075" y="6425"/>
                  <a:pt x="3990" y="5462"/>
                </a:cubicBezTo>
                <a:cubicBezTo>
                  <a:pt x="3840" y="4859"/>
                  <a:pt x="3695" y="4306"/>
                  <a:pt x="3548" y="3702"/>
                </a:cubicBezTo>
                <a:lnTo>
                  <a:pt x="1525" y="2902"/>
                </a:lnTo>
                <a:lnTo>
                  <a:pt x="2165" y="2109"/>
                </a:lnTo>
                <a:lnTo>
                  <a:pt x="1131" y="1275"/>
                </a:lnTo>
                <a:lnTo>
                  <a:pt x="0" y="470"/>
                </a:lnTo>
              </a:path>
            </a:pathLst>
          </a:custGeom>
          <a:solidFill>
            <a:srgbClr val="CC9900"/>
          </a:solidFill>
          <a:ln w="6350">
            <a:noFill/>
            <a:prstDash val="solid"/>
            <a:round/>
            <a:headEnd/>
            <a:tailEnd/>
          </a:ln>
        </p:spPr>
        <p:txBody>
          <a:bodyPr/>
          <a:lstStyle/>
          <a:p>
            <a:endParaRPr lang="en-US" dirty="0">
              <a:solidFill>
                <a:schemeClr val="bg1">
                  <a:lumMod val="50000"/>
                </a:schemeClr>
              </a:solidFill>
            </a:endParaRPr>
          </a:p>
        </p:txBody>
      </p:sp>
      <p:sp>
        <p:nvSpPr>
          <p:cNvPr id="486" name="Rectangle 218"/>
          <p:cNvSpPr>
            <a:spLocks noChangeArrowheads="1"/>
          </p:cNvSpPr>
          <p:nvPr/>
        </p:nvSpPr>
        <p:spPr bwMode="auto">
          <a:xfrm>
            <a:off x="3696952" y="4227160"/>
            <a:ext cx="123432" cy="92333"/>
          </a:xfrm>
          <a:prstGeom prst="rect">
            <a:avLst/>
          </a:prstGeom>
          <a:noFill/>
          <a:ln w="9525">
            <a:noFill/>
            <a:miter lim="800000"/>
            <a:headEnd/>
            <a:tailEnd/>
          </a:ln>
        </p:spPr>
        <p:txBody>
          <a:bodyPr wrap="none" lIns="0" tIns="0" rIns="0" bIns="0">
            <a:spAutoFit/>
          </a:bodyPr>
          <a:lstStyle/>
          <a:p>
            <a:pPr eaLnBrk="0" hangingPunct="0"/>
            <a:r>
              <a:rPr lang="en-US" altLang="en-US" sz="600" dirty="0">
                <a:solidFill>
                  <a:schemeClr val="bg1"/>
                </a:solidFill>
              </a:rPr>
              <a:t>MO</a:t>
            </a:r>
            <a:endParaRPr lang="en-US" altLang="en-US" sz="2400" dirty="0">
              <a:solidFill>
                <a:schemeClr val="bg1"/>
              </a:solidFill>
            </a:endParaRPr>
          </a:p>
        </p:txBody>
      </p:sp>
      <p:grpSp>
        <p:nvGrpSpPr>
          <p:cNvPr id="449" name="Group 174"/>
          <p:cNvGrpSpPr>
            <a:grpSpLocks/>
          </p:cNvGrpSpPr>
          <p:nvPr/>
        </p:nvGrpSpPr>
        <p:grpSpPr bwMode="auto">
          <a:xfrm>
            <a:off x="5331958" y="3566335"/>
            <a:ext cx="179002" cy="132904"/>
            <a:chOff x="3676" y="1713"/>
            <a:chExt cx="132" cy="76"/>
          </a:xfrm>
          <a:solidFill>
            <a:srgbClr val="BEB9DF"/>
          </a:solidFill>
        </p:grpSpPr>
        <p:sp>
          <p:nvSpPr>
            <p:cNvPr id="450" name="Freeform 175"/>
            <p:cNvSpPr>
              <a:spLocks/>
            </p:cNvSpPr>
            <p:nvPr/>
          </p:nvSpPr>
          <p:spPr bwMode="auto">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451" name="Freeform 176"/>
            <p:cNvSpPr>
              <a:spLocks/>
            </p:cNvSpPr>
            <p:nvPr/>
          </p:nvSpPr>
          <p:spPr bwMode="auto">
            <a:xfrm>
              <a:off x="3676" y="1713"/>
              <a:ext cx="132" cy="76"/>
            </a:xfrm>
            <a:custGeom>
              <a:avLst/>
              <a:gdLst>
                <a:gd name="T0" fmla="*/ 0 w 132"/>
                <a:gd name="T1" fmla="*/ 19 h 76"/>
                <a:gd name="T2" fmla="*/ 99 w 132"/>
                <a:gd name="T3" fmla="*/ 0 h 76"/>
                <a:gd name="T4" fmla="*/ 132 w 132"/>
                <a:gd name="T5" fmla="*/ 32 h 76"/>
                <a:gd name="T6" fmla="*/ 115 w 132"/>
                <a:gd name="T7" fmla="*/ 51 h 76"/>
                <a:gd name="T8" fmla="*/ 82 w 132"/>
                <a:gd name="T9" fmla="*/ 44 h 76"/>
                <a:gd name="T10" fmla="*/ 33 w 132"/>
                <a:gd name="T11" fmla="*/ 76 h 76"/>
                <a:gd name="T12" fmla="*/ 8 w 132"/>
                <a:gd name="T13" fmla="*/ 57 h 76"/>
                <a:gd name="T14" fmla="*/ 0 w 132"/>
                <a:gd name="T15" fmla="*/ 19 h 76"/>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76"/>
                <a:gd name="T26" fmla="*/ 132 w 13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76">
                  <a:moveTo>
                    <a:pt x="0" y="19"/>
                  </a:moveTo>
                  <a:lnTo>
                    <a:pt x="99" y="0"/>
                  </a:lnTo>
                  <a:lnTo>
                    <a:pt x="132" y="32"/>
                  </a:lnTo>
                  <a:lnTo>
                    <a:pt x="115" y="51"/>
                  </a:lnTo>
                  <a:lnTo>
                    <a:pt x="82" y="44"/>
                  </a:lnTo>
                  <a:lnTo>
                    <a:pt x="33" y="76"/>
                  </a:lnTo>
                  <a:lnTo>
                    <a:pt x="8" y="57"/>
                  </a:lnTo>
                  <a:lnTo>
                    <a:pt x="0" y="19"/>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sp>
        <p:nvSpPr>
          <p:cNvPr id="269" name="Rectangle 268"/>
          <p:cNvSpPr>
            <a:spLocks noChangeAspect="1"/>
          </p:cNvSpPr>
          <p:nvPr/>
        </p:nvSpPr>
        <p:spPr>
          <a:xfrm>
            <a:off x="5756871" y="3896315"/>
            <a:ext cx="117450" cy="119391"/>
          </a:xfrm>
          <a:prstGeom prst="rect">
            <a:avLst/>
          </a:prstGeom>
          <a:solidFill>
            <a:srgbClr val="FF99C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0" name="Rectangle 269"/>
          <p:cNvSpPr>
            <a:spLocks noChangeAspect="1"/>
          </p:cNvSpPr>
          <p:nvPr/>
        </p:nvSpPr>
        <p:spPr>
          <a:xfrm>
            <a:off x="7265798" y="5837309"/>
            <a:ext cx="117450" cy="119391"/>
          </a:xfrm>
          <a:prstGeom prst="rect">
            <a:avLst/>
          </a:prstGeom>
          <a:solidFill>
            <a:srgbClr val="33CC33"/>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1" name="Rectangle 270"/>
          <p:cNvSpPr>
            <a:spLocks noChangeAspect="1"/>
          </p:cNvSpPr>
          <p:nvPr/>
        </p:nvSpPr>
        <p:spPr>
          <a:xfrm>
            <a:off x="5756869" y="1348551"/>
            <a:ext cx="117450" cy="119391"/>
          </a:xfrm>
          <a:prstGeom prst="rect">
            <a:avLst/>
          </a:prstGeom>
          <a:solidFill>
            <a:srgbClr val="BEB9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2" name="Rectangle 271"/>
          <p:cNvSpPr>
            <a:spLocks noChangeAspect="1"/>
          </p:cNvSpPr>
          <p:nvPr/>
        </p:nvSpPr>
        <p:spPr>
          <a:xfrm>
            <a:off x="7255749" y="1348874"/>
            <a:ext cx="117450" cy="119391"/>
          </a:xfrm>
          <a:prstGeom prst="rect">
            <a:avLst/>
          </a:prstGeom>
          <a:solidFill>
            <a:srgbClr val="CC99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3" name="Rectangle 272"/>
          <p:cNvSpPr>
            <a:spLocks noChangeAspect="1"/>
          </p:cNvSpPr>
          <p:nvPr/>
        </p:nvSpPr>
        <p:spPr>
          <a:xfrm>
            <a:off x="5765243" y="4776541"/>
            <a:ext cx="117450" cy="119391"/>
          </a:xfrm>
          <a:prstGeom prst="rect">
            <a:avLst/>
          </a:prstGeom>
          <a:solidFill>
            <a:srgbClr val="FFFF6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4" name="Rectangle 273"/>
          <p:cNvSpPr>
            <a:spLocks noChangeAspect="1"/>
          </p:cNvSpPr>
          <p:nvPr/>
        </p:nvSpPr>
        <p:spPr>
          <a:xfrm>
            <a:off x="7267472" y="5045166"/>
            <a:ext cx="117450" cy="119391"/>
          </a:xfrm>
          <a:prstGeom prst="rect">
            <a:avLst/>
          </a:prstGeom>
          <a:solidFill>
            <a:srgbClr val="C0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5" name="Rectangle 274"/>
          <p:cNvSpPr>
            <a:spLocks noChangeAspect="1"/>
          </p:cNvSpPr>
          <p:nvPr/>
        </p:nvSpPr>
        <p:spPr>
          <a:xfrm>
            <a:off x="7249052" y="3133665"/>
            <a:ext cx="117450" cy="119391"/>
          </a:xfrm>
          <a:prstGeom prst="rect">
            <a:avLst/>
          </a:prstGeom>
          <a:solidFill>
            <a:srgbClr val="FF99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6" name="Rectangle 275"/>
          <p:cNvSpPr>
            <a:spLocks noChangeAspect="1"/>
          </p:cNvSpPr>
          <p:nvPr/>
        </p:nvSpPr>
        <p:spPr>
          <a:xfrm>
            <a:off x="7240677" y="2198020"/>
            <a:ext cx="117450" cy="119391"/>
          </a:xfrm>
          <a:prstGeom prst="rect">
            <a:avLst/>
          </a:prstGeom>
          <a:solidFill>
            <a:srgbClr val="005D9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7" name="Rectangle 276"/>
          <p:cNvSpPr>
            <a:spLocks noChangeAspect="1"/>
          </p:cNvSpPr>
          <p:nvPr/>
        </p:nvSpPr>
        <p:spPr>
          <a:xfrm>
            <a:off x="7260773" y="3949399"/>
            <a:ext cx="117450" cy="119391"/>
          </a:xfrm>
          <a:prstGeom prst="rect">
            <a:avLst/>
          </a:prstGeom>
          <a:solidFill>
            <a:srgbClr val="0094D7"/>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1" name="Oval 266"/>
          <p:cNvSpPr>
            <a:spLocks noChangeAspect="1" noChangeArrowheads="1"/>
          </p:cNvSpPr>
          <p:nvPr/>
        </p:nvSpPr>
        <p:spPr bwMode="auto">
          <a:xfrm>
            <a:off x="5064915" y="4086413"/>
            <a:ext cx="53436" cy="48578"/>
          </a:xfrm>
          <a:prstGeom prst="ellipse">
            <a:avLst/>
          </a:prstGeom>
          <a:solidFill>
            <a:srgbClr val="FF99CC"/>
          </a:solidFill>
          <a:ln w="9525">
            <a:noFill/>
            <a:round/>
            <a:headEnd/>
            <a:tailEnd/>
          </a:ln>
        </p:spPr>
        <p:txBody>
          <a:bodyPr wrap="none" anchor="ctr"/>
          <a:lstStyle/>
          <a:p>
            <a:endParaRPr lang="en-US" dirty="0"/>
          </a:p>
        </p:txBody>
      </p:sp>
      <p:sp>
        <p:nvSpPr>
          <p:cNvPr id="262" name="Freeform 261"/>
          <p:cNvSpPr/>
          <p:nvPr/>
        </p:nvSpPr>
        <p:spPr bwMode="ltGray">
          <a:xfrm>
            <a:off x="4469606" y="4595997"/>
            <a:ext cx="107157" cy="76199"/>
          </a:xfrm>
          <a:custGeom>
            <a:avLst/>
            <a:gdLst>
              <a:gd name="connsiteX0" fmla="*/ 0 w 128588"/>
              <a:gd name="connsiteY0" fmla="*/ 40481 h 100012"/>
              <a:gd name="connsiteX1" fmla="*/ 7144 w 128588"/>
              <a:gd name="connsiteY1" fmla="*/ 100012 h 100012"/>
              <a:gd name="connsiteX2" fmla="*/ 128588 w 128588"/>
              <a:gd name="connsiteY2" fmla="*/ 76200 h 100012"/>
              <a:gd name="connsiteX3" fmla="*/ 88106 w 128588"/>
              <a:gd name="connsiteY3" fmla="*/ 0 h 100012"/>
              <a:gd name="connsiteX4" fmla="*/ 0 w 128588"/>
              <a:gd name="connsiteY4" fmla="*/ 40481 h 100012"/>
              <a:gd name="connsiteX0" fmla="*/ 0 w 140494"/>
              <a:gd name="connsiteY0" fmla="*/ 21431 h 100012"/>
              <a:gd name="connsiteX1" fmla="*/ 19050 w 140494"/>
              <a:gd name="connsiteY1" fmla="*/ 100012 h 100012"/>
              <a:gd name="connsiteX2" fmla="*/ 140494 w 140494"/>
              <a:gd name="connsiteY2" fmla="*/ 76200 h 100012"/>
              <a:gd name="connsiteX3" fmla="*/ 100012 w 140494"/>
              <a:gd name="connsiteY3" fmla="*/ 0 h 100012"/>
              <a:gd name="connsiteX4" fmla="*/ 0 w 140494"/>
              <a:gd name="connsiteY4" fmla="*/ 21431 h 100012"/>
              <a:gd name="connsiteX0" fmla="*/ 0 w 140494"/>
              <a:gd name="connsiteY0" fmla="*/ 11906 h 90487"/>
              <a:gd name="connsiteX1" fmla="*/ 19050 w 140494"/>
              <a:gd name="connsiteY1" fmla="*/ 90487 h 90487"/>
              <a:gd name="connsiteX2" fmla="*/ 140494 w 140494"/>
              <a:gd name="connsiteY2" fmla="*/ 66675 h 90487"/>
              <a:gd name="connsiteX3" fmla="*/ 111919 w 140494"/>
              <a:gd name="connsiteY3" fmla="*/ 0 h 90487"/>
              <a:gd name="connsiteX4" fmla="*/ 0 w 140494"/>
              <a:gd name="connsiteY4" fmla="*/ 11906 h 90487"/>
              <a:gd name="connsiteX0" fmla="*/ 0 w 135732"/>
              <a:gd name="connsiteY0" fmla="*/ 11906 h 90487"/>
              <a:gd name="connsiteX1" fmla="*/ 19050 w 135732"/>
              <a:gd name="connsiteY1" fmla="*/ 90487 h 90487"/>
              <a:gd name="connsiteX2" fmla="*/ 135732 w 135732"/>
              <a:gd name="connsiteY2" fmla="*/ 52387 h 90487"/>
              <a:gd name="connsiteX3" fmla="*/ 111919 w 135732"/>
              <a:gd name="connsiteY3" fmla="*/ 0 h 90487"/>
              <a:gd name="connsiteX4" fmla="*/ 0 w 135732"/>
              <a:gd name="connsiteY4" fmla="*/ 11906 h 90487"/>
              <a:gd name="connsiteX0" fmla="*/ 0 w 135732"/>
              <a:gd name="connsiteY0" fmla="*/ 11906 h 90487"/>
              <a:gd name="connsiteX1" fmla="*/ 19050 w 135732"/>
              <a:gd name="connsiteY1" fmla="*/ 90487 h 90487"/>
              <a:gd name="connsiteX2" fmla="*/ 30956 w 135732"/>
              <a:gd name="connsiteY2" fmla="*/ 76200 h 90487"/>
              <a:gd name="connsiteX3" fmla="*/ 135732 w 135732"/>
              <a:gd name="connsiteY3" fmla="*/ 52387 h 90487"/>
              <a:gd name="connsiteX4" fmla="*/ 111919 w 135732"/>
              <a:gd name="connsiteY4" fmla="*/ 0 h 90487"/>
              <a:gd name="connsiteX5" fmla="*/ 0 w 135732"/>
              <a:gd name="connsiteY5" fmla="*/ 11906 h 90487"/>
              <a:gd name="connsiteX0" fmla="*/ 0 w 135732"/>
              <a:gd name="connsiteY0" fmla="*/ 21431 h 100012"/>
              <a:gd name="connsiteX1" fmla="*/ 19050 w 135732"/>
              <a:gd name="connsiteY1" fmla="*/ 100012 h 100012"/>
              <a:gd name="connsiteX2" fmla="*/ 30956 w 135732"/>
              <a:gd name="connsiteY2" fmla="*/ 85725 h 100012"/>
              <a:gd name="connsiteX3" fmla="*/ 135732 w 135732"/>
              <a:gd name="connsiteY3" fmla="*/ 61912 h 100012"/>
              <a:gd name="connsiteX4" fmla="*/ 95250 w 135732"/>
              <a:gd name="connsiteY4" fmla="*/ 0 h 100012"/>
              <a:gd name="connsiteX5" fmla="*/ 0 w 135732"/>
              <a:gd name="connsiteY5" fmla="*/ 21431 h 100012"/>
              <a:gd name="connsiteX0" fmla="*/ 0 w 107157"/>
              <a:gd name="connsiteY0" fmla="*/ 21431 h 100012"/>
              <a:gd name="connsiteX1" fmla="*/ 19050 w 107157"/>
              <a:gd name="connsiteY1" fmla="*/ 100012 h 100012"/>
              <a:gd name="connsiteX2" fmla="*/ 30956 w 107157"/>
              <a:gd name="connsiteY2" fmla="*/ 85725 h 100012"/>
              <a:gd name="connsiteX3" fmla="*/ 107157 w 107157"/>
              <a:gd name="connsiteY3" fmla="*/ 59530 h 100012"/>
              <a:gd name="connsiteX4" fmla="*/ 95250 w 107157"/>
              <a:gd name="connsiteY4" fmla="*/ 0 h 100012"/>
              <a:gd name="connsiteX5" fmla="*/ 0 w 107157"/>
              <a:gd name="connsiteY5" fmla="*/ 21431 h 100012"/>
              <a:gd name="connsiteX0" fmla="*/ 0 w 107157"/>
              <a:gd name="connsiteY0" fmla="*/ 21431 h 100012"/>
              <a:gd name="connsiteX1" fmla="*/ 19050 w 107157"/>
              <a:gd name="connsiteY1" fmla="*/ 100012 h 100012"/>
              <a:gd name="connsiteX2" fmla="*/ 54768 w 107157"/>
              <a:gd name="connsiteY2" fmla="*/ 85725 h 100012"/>
              <a:gd name="connsiteX3" fmla="*/ 107157 w 107157"/>
              <a:gd name="connsiteY3" fmla="*/ 59530 h 100012"/>
              <a:gd name="connsiteX4" fmla="*/ 95250 w 107157"/>
              <a:gd name="connsiteY4" fmla="*/ 0 h 100012"/>
              <a:gd name="connsiteX5" fmla="*/ 0 w 107157"/>
              <a:gd name="connsiteY5" fmla="*/ 21431 h 100012"/>
              <a:gd name="connsiteX0" fmla="*/ 0 w 107157"/>
              <a:gd name="connsiteY0" fmla="*/ 11906 h 90487"/>
              <a:gd name="connsiteX1" fmla="*/ 19050 w 107157"/>
              <a:gd name="connsiteY1" fmla="*/ 90487 h 90487"/>
              <a:gd name="connsiteX2" fmla="*/ 54768 w 107157"/>
              <a:gd name="connsiteY2" fmla="*/ 76200 h 90487"/>
              <a:gd name="connsiteX3" fmla="*/ 107157 w 107157"/>
              <a:gd name="connsiteY3" fmla="*/ 50005 h 90487"/>
              <a:gd name="connsiteX4" fmla="*/ 90487 w 107157"/>
              <a:gd name="connsiteY4" fmla="*/ 0 h 90487"/>
              <a:gd name="connsiteX5" fmla="*/ 0 w 107157"/>
              <a:gd name="connsiteY5" fmla="*/ 11906 h 90487"/>
              <a:gd name="connsiteX0" fmla="*/ 0 w 107157"/>
              <a:gd name="connsiteY0" fmla="*/ 11906 h 76200"/>
              <a:gd name="connsiteX1" fmla="*/ 16669 w 107157"/>
              <a:gd name="connsiteY1" fmla="*/ 76199 h 76200"/>
              <a:gd name="connsiteX2" fmla="*/ 54768 w 107157"/>
              <a:gd name="connsiteY2" fmla="*/ 76200 h 76200"/>
              <a:gd name="connsiteX3" fmla="*/ 107157 w 107157"/>
              <a:gd name="connsiteY3" fmla="*/ 50005 h 76200"/>
              <a:gd name="connsiteX4" fmla="*/ 90487 w 107157"/>
              <a:gd name="connsiteY4" fmla="*/ 0 h 76200"/>
              <a:gd name="connsiteX5" fmla="*/ 0 w 107157"/>
              <a:gd name="connsiteY5" fmla="*/ 11906 h 76200"/>
              <a:gd name="connsiteX0" fmla="*/ 0 w 107157"/>
              <a:gd name="connsiteY0" fmla="*/ 11906 h 76199"/>
              <a:gd name="connsiteX1" fmla="*/ 16669 w 107157"/>
              <a:gd name="connsiteY1" fmla="*/ 76199 h 76199"/>
              <a:gd name="connsiteX2" fmla="*/ 54768 w 107157"/>
              <a:gd name="connsiteY2" fmla="*/ 61912 h 76199"/>
              <a:gd name="connsiteX3" fmla="*/ 107157 w 107157"/>
              <a:gd name="connsiteY3" fmla="*/ 50005 h 76199"/>
              <a:gd name="connsiteX4" fmla="*/ 90487 w 107157"/>
              <a:gd name="connsiteY4" fmla="*/ 0 h 76199"/>
              <a:gd name="connsiteX5" fmla="*/ 0 w 107157"/>
              <a:gd name="connsiteY5" fmla="*/ 11906 h 76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157" h="76199">
                <a:moveTo>
                  <a:pt x="0" y="11906"/>
                </a:moveTo>
                <a:lnTo>
                  <a:pt x="16669" y="76199"/>
                </a:lnTo>
                <a:lnTo>
                  <a:pt x="54768" y="61912"/>
                </a:lnTo>
                <a:lnTo>
                  <a:pt x="107157" y="50005"/>
                </a:lnTo>
                <a:lnTo>
                  <a:pt x="90487" y="0"/>
                </a:lnTo>
                <a:lnTo>
                  <a:pt x="0" y="11906"/>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3" name="Freeform 262"/>
          <p:cNvSpPr/>
          <p:nvPr/>
        </p:nvSpPr>
        <p:spPr>
          <a:xfrm>
            <a:off x="3505200" y="4193566"/>
            <a:ext cx="85725" cy="104775"/>
          </a:xfrm>
          <a:custGeom>
            <a:avLst/>
            <a:gdLst>
              <a:gd name="connsiteX0" fmla="*/ 80963 w 92869"/>
              <a:gd name="connsiteY0" fmla="*/ 40481 h 104775"/>
              <a:gd name="connsiteX1" fmla="*/ 26194 w 92869"/>
              <a:gd name="connsiteY1" fmla="*/ 0 h 104775"/>
              <a:gd name="connsiteX2" fmla="*/ 0 w 92869"/>
              <a:gd name="connsiteY2" fmla="*/ 2381 h 104775"/>
              <a:gd name="connsiteX3" fmla="*/ 7144 w 92869"/>
              <a:gd name="connsiteY3" fmla="*/ 104775 h 104775"/>
              <a:gd name="connsiteX4" fmla="*/ 92869 w 92869"/>
              <a:gd name="connsiteY4" fmla="*/ 104775 h 104775"/>
              <a:gd name="connsiteX5" fmla="*/ 80963 w 92869"/>
              <a:gd name="connsiteY5" fmla="*/ 40481 h 104775"/>
              <a:gd name="connsiteX0" fmla="*/ 80963 w 80963"/>
              <a:gd name="connsiteY0" fmla="*/ 40481 h 111919"/>
              <a:gd name="connsiteX1" fmla="*/ 26194 w 80963"/>
              <a:gd name="connsiteY1" fmla="*/ 0 h 111919"/>
              <a:gd name="connsiteX2" fmla="*/ 0 w 80963"/>
              <a:gd name="connsiteY2" fmla="*/ 2381 h 111919"/>
              <a:gd name="connsiteX3" fmla="*/ 7144 w 80963"/>
              <a:gd name="connsiteY3" fmla="*/ 104775 h 111919"/>
              <a:gd name="connsiteX4" fmla="*/ 78581 w 80963"/>
              <a:gd name="connsiteY4" fmla="*/ 111919 h 111919"/>
              <a:gd name="connsiteX5" fmla="*/ 80963 w 80963"/>
              <a:gd name="connsiteY5" fmla="*/ 40481 h 111919"/>
              <a:gd name="connsiteX0" fmla="*/ 80963 w 83344"/>
              <a:gd name="connsiteY0" fmla="*/ 40481 h 104775"/>
              <a:gd name="connsiteX1" fmla="*/ 26194 w 83344"/>
              <a:gd name="connsiteY1" fmla="*/ 0 h 104775"/>
              <a:gd name="connsiteX2" fmla="*/ 0 w 83344"/>
              <a:gd name="connsiteY2" fmla="*/ 2381 h 104775"/>
              <a:gd name="connsiteX3" fmla="*/ 7144 w 83344"/>
              <a:gd name="connsiteY3" fmla="*/ 104775 h 104775"/>
              <a:gd name="connsiteX4" fmla="*/ 83344 w 83344"/>
              <a:gd name="connsiteY4" fmla="*/ 104775 h 104775"/>
              <a:gd name="connsiteX5" fmla="*/ 80963 w 83344"/>
              <a:gd name="connsiteY5" fmla="*/ 40481 h 104775"/>
              <a:gd name="connsiteX0" fmla="*/ 71438 w 83344"/>
              <a:gd name="connsiteY0" fmla="*/ 40481 h 104775"/>
              <a:gd name="connsiteX1" fmla="*/ 26194 w 83344"/>
              <a:gd name="connsiteY1" fmla="*/ 0 h 104775"/>
              <a:gd name="connsiteX2" fmla="*/ 0 w 83344"/>
              <a:gd name="connsiteY2" fmla="*/ 2381 h 104775"/>
              <a:gd name="connsiteX3" fmla="*/ 7144 w 83344"/>
              <a:gd name="connsiteY3" fmla="*/ 104775 h 104775"/>
              <a:gd name="connsiteX4" fmla="*/ 83344 w 83344"/>
              <a:gd name="connsiteY4" fmla="*/ 104775 h 104775"/>
              <a:gd name="connsiteX5" fmla="*/ 71438 w 83344"/>
              <a:gd name="connsiteY5" fmla="*/ 40481 h 104775"/>
              <a:gd name="connsiteX0" fmla="*/ 76201 w 83344"/>
              <a:gd name="connsiteY0" fmla="*/ 40481 h 104775"/>
              <a:gd name="connsiteX1" fmla="*/ 26194 w 83344"/>
              <a:gd name="connsiteY1" fmla="*/ 0 h 104775"/>
              <a:gd name="connsiteX2" fmla="*/ 0 w 83344"/>
              <a:gd name="connsiteY2" fmla="*/ 2381 h 104775"/>
              <a:gd name="connsiteX3" fmla="*/ 7144 w 83344"/>
              <a:gd name="connsiteY3" fmla="*/ 104775 h 104775"/>
              <a:gd name="connsiteX4" fmla="*/ 83344 w 83344"/>
              <a:gd name="connsiteY4" fmla="*/ 104775 h 104775"/>
              <a:gd name="connsiteX5" fmla="*/ 76201 w 83344"/>
              <a:gd name="connsiteY5" fmla="*/ 40481 h 104775"/>
              <a:gd name="connsiteX0" fmla="*/ 76201 w 85725"/>
              <a:gd name="connsiteY0" fmla="*/ 40481 h 104775"/>
              <a:gd name="connsiteX1" fmla="*/ 26194 w 85725"/>
              <a:gd name="connsiteY1" fmla="*/ 0 h 104775"/>
              <a:gd name="connsiteX2" fmla="*/ 0 w 85725"/>
              <a:gd name="connsiteY2" fmla="*/ 2381 h 104775"/>
              <a:gd name="connsiteX3" fmla="*/ 7144 w 85725"/>
              <a:gd name="connsiteY3" fmla="*/ 104775 h 104775"/>
              <a:gd name="connsiteX4" fmla="*/ 85725 w 85725"/>
              <a:gd name="connsiteY4" fmla="*/ 104775 h 104775"/>
              <a:gd name="connsiteX5" fmla="*/ 76201 w 85725"/>
              <a:gd name="connsiteY5" fmla="*/ 40481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25" h="104775">
                <a:moveTo>
                  <a:pt x="76201" y="40481"/>
                </a:moveTo>
                <a:lnTo>
                  <a:pt x="26194" y="0"/>
                </a:lnTo>
                <a:lnTo>
                  <a:pt x="0" y="2381"/>
                </a:lnTo>
                <a:lnTo>
                  <a:pt x="7144" y="104775"/>
                </a:lnTo>
                <a:lnTo>
                  <a:pt x="85725" y="104775"/>
                </a:lnTo>
                <a:cubicBezTo>
                  <a:pt x="84931" y="83344"/>
                  <a:pt x="76995" y="61912"/>
                  <a:pt x="76201" y="40481"/>
                </a:cubicBezTo>
                <a:close/>
              </a:path>
            </a:pathLst>
          </a:cu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9" name="Group 61"/>
          <p:cNvGrpSpPr>
            <a:grpSpLocks/>
          </p:cNvGrpSpPr>
          <p:nvPr/>
        </p:nvGrpSpPr>
        <p:grpSpPr bwMode="auto">
          <a:xfrm>
            <a:off x="1871872" y="3025493"/>
            <a:ext cx="918999" cy="564840"/>
            <a:chOff x="1092" y="1397"/>
            <a:chExt cx="685" cy="329"/>
          </a:xfrm>
          <a:solidFill>
            <a:srgbClr val="FFFF66"/>
          </a:solidFill>
        </p:grpSpPr>
        <p:sp>
          <p:nvSpPr>
            <p:cNvPr id="340" name="Freeform 62"/>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close/>
                </a:path>
              </a:pathLst>
            </a:custGeom>
            <a:grpFill/>
            <a:ln w="9525">
              <a:solidFill>
                <a:schemeClr val="tx1"/>
              </a:solidFill>
              <a:round/>
              <a:headEnd/>
              <a:tailEnd/>
            </a:ln>
          </p:spPr>
          <p:txBody>
            <a:bodyPr/>
            <a:lstStyle/>
            <a:p>
              <a:endParaRPr lang="en-US" dirty="0">
                <a:solidFill>
                  <a:schemeClr val="bg1">
                    <a:lumMod val="50000"/>
                  </a:schemeClr>
                </a:solidFill>
              </a:endParaRPr>
            </a:p>
          </p:txBody>
        </p:sp>
        <p:sp>
          <p:nvSpPr>
            <p:cNvPr id="341" name="Freeform 63"/>
            <p:cNvSpPr>
              <a:spLocks/>
            </p:cNvSpPr>
            <p:nvPr/>
          </p:nvSpPr>
          <p:spPr bwMode="auto">
            <a:xfrm>
              <a:off x="1092" y="1397"/>
              <a:ext cx="685" cy="329"/>
            </a:xfrm>
            <a:custGeom>
              <a:avLst/>
              <a:gdLst>
                <a:gd name="T0" fmla="*/ 9 w 685"/>
                <a:gd name="T1" fmla="*/ 0 h 329"/>
                <a:gd name="T2" fmla="*/ 141 w 685"/>
                <a:gd name="T3" fmla="*/ 13 h 329"/>
                <a:gd name="T4" fmla="*/ 223 w 685"/>
                <a:gd name="T5" fmla="*/ 19 h 329"/>
                <a:gd name="T6" fmla="*/ 330 w 685"/>
                <a:gd name="T7" fmla="*/ 32 h 329"/>
                <a:gd name="T8" fmla="*/ 429 w 685"/>
                <a:gd name="T9" fmla="*/ 38 h 329"/>
                <a:gd name="T10" fmla="*/ 603 w 685"/>
                <a:gd name="T11" fmla="*/ 44 h 329"/>
                <a:gd name="T12" fmla="*/ 685 w 685"/>
                <a:gd name="T13" fmla="*/ 51 h 329"/>
                <a:gd name="T14" fmla="*/ 685 w 685"/>
                <a:gd name="T15" fmla="*/ 316 h 329"/>
                <a:gd name="T16" fmla="*/ 264 w 685"/>
                <a:gd name="T17" fmla="*/ 291 h 329"/>
                <a:gd name="T18" fmla="*/ 256 w 685"/>
                <a:gd name="T19" fmla="*/ 329 h 329"/>
                <a:gd name="T20" fmla="*/ 240 w 685"/>
                <a:gd name="T21" fmla="*/ 310 h 329"/>
                <a:gd name="T22" fmla="*/ 198 w 685"/>
                <a:gd name="T23" fmla="*/ 310 h 329"/>
                <a:gd name="T24" fmla="*/ 141 w 685"/>
                <a:gd name="T25" fmla="*/ 316 h 329"/>
                <a:gd name="T26" fmla="*/ 132 w 685"/>
                <a:gd name="T27" fmla="*/ 272 h 329"/>
                <a:gd name="T28" fmla="*/ 66 w 685"/>
                <a:gd name="T29" fmla="*/ 234 h 329"/>
                <a:gd name="T30" fmla="*/ 75 w 685"/>
                <a:gd name="T31" fmla="*/ 202 h 329"/>
                <a:gd name="T32" fmla="*/ 83 w 685"/>
                <a:gd name="T33" fmla="*/ 171 h 329"/>
                <a:gd name="T34" fmla="*/ 0 w 685"/>
                <a:gd name="T35" fmla="*/ 82 h 329"/>
                <a:gd name="T36" fmla="*/ 9 w 685"/>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85"/>
                <a:gd name="T58" fmla="*/ 0 h 329"/>
                <a:gd name="T59" fmla="*/ 685 w 685"/>
                <a:gd name="T60" fmla="*/ 329 h 3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85" h="329">
                  <a:moveTo>
                    <a:pt x="9" y="0"/>
                  </a:moveTo>
                  <a:lnTo>
                    <a:pt x="141" y="13"/>
                  </a:lnTo>
                  <a:lnTo>
                    <a:pt x="223" y="19"/>
                  </a:lnTo>
                  <a:lnTo>
                    <a:pt x="330" y="32"/>
                  </a:lnTo>
                  <a:lnTo>
                    <a:pt x="429" y="38"/>
                  </a:lnTo>
                  <a:lnTo>
                    <a:pt x="603" y="44"/>
                  </a:lnTo>
                  <a:lnTo>
                    <a:pt x="685" y="51"/>
                  </a:lnTo>
                  <a:lnTo>
                    <a:pt x="685" y="316"/>
                  </a:lnTo>
                  <a:lnTo>
                    <a:pt x="264" y="291"/>
                  </a:lnTo>
                  <a:lnTo>
                    <a:pt x="256" y="329"/>
                  </a:lnTo>
                  <a:lnTo>
                    <a:pt x="240" y="310"/>
                  </a:lnTo>
                  <a:lnTo>
                    <a:pt x="198" y="310"/>
                  </a:lnTo>
                  <a:lnTo>
                    <a:pt x="141" y="316"/>
                  </a:lnTo>
                  <a:lnTo>
                    <a:pt x="132" y="272"/>
                  </a:lnTo>
                  <a:lnTo>
                    <a:pt x="66" y="234"/>
                  </a:lnTo>
                  <a:lnTo>
                    <a:pt x="75" y="202"/>
                  </a:lnTo>
                  <a:lnTo>
                    <a:pt x="83" y="171"/>
                  </a:lnTo>
                  <a:lnTo>
                    <a:pt x="0" y="82"/>
                  </a:lnTo>
                  <a:lnTo>
                    <a:pt x="9" y="0"/>
                  </a:lnTo>
                </a:path>
              </a:pathLst>
            </a:custGeom>
            <a:grpFill/>
            <a:ln w="12700">
              <a:solidFill>
                <a:schemeClr val="tx1"/>
              </a:solidFill>
              <a:prstDash val="solid"/>
              <a:round/>
              <a:headEnd/>
              <a:tailEnd/>
            </a:ln>
          </p:spPr>
          <p:txBody>
            <a:bodyPr/>
            <a:lstStyle/>
            <a:p>
              <a:endParaRPr lang="en-US" dirty="0">
                <a:solidFill>
                  <a:schemeClr val="bg1">
                    <a:lumMod val="50000"/>
                  </a:schemeClr>
                </a:solidFill>
              </a:endParaRPr>
            </a:p>
          </p:txBody>
        </p:sp>
      </p:grpSp>
      <p:sp>
        <p:nvSpPr>
          <p:cNvPr id="469" name="Rectangle 195"/>
          <p:cNvSpPr>
            <a:spLocks noChangeArrowheads="1"/>
          </p:cNvSpPr>
          <p:nvPr/>
        </p:nvSpPr>
        <p:spPr bwMode="auto">
          <a:xfrm>
            <a:off x="2327681" y="3206389"/>
            <a:ext cx="110608" cy="92333"/>
          </a:xfrm>
          <a:prstGeom prst="rect">
            <a:avLst/>
          </a:prstGeom>
          <a:noFill/>
          <a:ln w="9525">
            <a:noFill/>
            <a:miter lim="800000"/>
            <a:headEnd/>
            <a:tailEnd/>
          </a:ln>
        </p:spPr>
        <p:txBody>
          <a:bodyPr wrap="none" lIns="0" tIns="0" rIns="0" bIns="0">
            <a:spAutoFit/>
          </a:bodyPr>
          <a:lstStyle/>
          <a:p>
            <a:pPr eaLnBrk="0" hangingPunct="0"/>
            <a:r>
              <a:rPr lang="en-US" altLang="en-US" sz="600" dirty="0"/>
              <a:t>MT</a:t>
            </a:r>
            <a:endParaRPr lang="en-US" altLang="en-US" sz="2400" dirty="0"/>
          </a:p>
        </p:txBody>
      </p:sp>
      <p:sp>
        <p:nvSpPr>
          <p:cNvPr id="264" name="Text Box 253"/>
          <p:cNvSpPr txBox="1">
            <a:spLocks noChangeArrowheads="1"/>
          </p:cNvSpPr>
          <p:nvPr/>
        </p:nvSpPr>
        <p:spPr bwMode="auto">
          <a:xfrm>
            <a:off x="252469" y="6142752"/>
            <a:ext cx="2336800" cy="230832"/>
          </a:xfrm>
          <a:prstGeom prst="rect">
            <a:avLst/>
          </a:prstGeom>
          <a:noFill/>
          <a:ln w="12700">
            <a:noFill/>
            <a:miter lim="800000"/>
            <a:headEnd/>
            <a:tailEnd/>
          </a:ln>
        </p:spPr>
        <p:txBody>
          <a:bodyPr lIns="0">
            <a:spAutoFit/>
          </a:bodyPr>
          <a:lstStyle/>
          <a:p>
            <a:pPr eaLnBrk="0" hangingPunct="0"/>
            <a:r>
              <a:rPr lang="en-US" sz="900" dirty="0"/>
              <a:t>Source: BCBSA Licensee Records</a:t>
            </a:r>
          </a:p>
        </p:txBody>
      </p:sp>
      <p:sp>
        <p:nvSpPr>
          <p:cNvPr id="280" name="Rectangle 233"/>
          <p:cNvSpPr>
            <a:spLocks noGrp="1" noChangeArrowheads="1"/>
          </p:cNvSpPr>
          <p:nvPr>
            <p:ph type="title"/>
          </p:nvPr>
        </p:nvSpPr>
        <p:spPr>
          <a:xfrm>
            <a:off x="421853" y="818845"/>
            <a:ext cx="8229600" cy="455612"/>
          </a:xfrm>
          <a:prstGeom prst="rect">
            <a:avLst/>
          </a:prstGeom>
        </p:spPr>
        <p:txBody>
          <a:bodyPr/>
          <a:lstStyle/>
          <a:p>
            <a:pPr algn="l">
              <a:lnSpc>
                <a:spcPts val="3000"/>
              </a:lnSpc>
            </a:pPr>
            <a:r>
              <a:rPr lang="en-US" b="1" dirty="0">
                <a:solidFill>
                  <a:schemeClr val="accent1">
                    <a:lumMod val="50000"/>
                  </a:schemeClr>
                </a:solidFill>
                <a:latin typeface="+mj-lt"/>
                <a:cs typeface="Arial" pitchFamily="34" charset="0"/>
              </a:rPr>
              <a:t>Plans Operating in Multiple States</a:t>
            </a:r>
          </a:p>
        </p:txBody>
      </p:sp>
      <p:sp>
        <p:nvSpPr>
          <p:cNvPr id="2" name="Rectangle 1"/>
          <p:cNvSpPr/>
          <p:nvPr/>
        </p:nvSpPr>
        <p:spPr>
          <a:xfrm>
            <a:off x="8671346" y="6530998"/>
            <a:ext cx="312906" cy="230832"/>
          </a:xfrm>
          <a:prstGeom prst="rect">
            <a:avLst/>
          </a:prstGeom>
        </p:spPr>
        <p:txBody>
          <a:bodyPr wrap="none">
            <a:spAutoFit/>
          </a:bodyPr>
          <a:lstStyle/>
          <a:p>
            <a:pPr algn="r"/>
            <a:fld id="{B577B0CA-740C-471E-8E5F-C22F8078A3C0}" type="slidenum">
              <a:rPr lang="en-US" sz="900">
                <a:solidFill>
                  <a:schemeClr val="tx1">
                    <a:lumMod val="50000"/>
                    <a:lumOff val="50000"/>
                  </a:schemeClr>
                </a:solidFill>
                <a:latin typeface="Arial" pitchFamily="34" charset="0"/>
                <a:cs typeface="Arial" pitchFamily="34" charset="0"/>
              </a:rPr>
              <a:pPr algn="r"/>
              <a:t>9</a:t>
            </a:fld>
            <a:endParaRPr lang="en-US" sz="9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39187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BCBSA Template">
  <a:themeElements>
    <a:clrScheme name="BCBSA">
      <a:dk1>
        <a:sysClr val="windowText" lastClr="000000"/>
      </a:dk1>
      <a:lt1>
        <a:sysClr val="window" lastClr="FFFFFF"/>
      </a:lt1>
      <a:dk2>
        <a:srgbClr val="CCE1EC"/>
      </a:dk2>
      <a:lt2>
        <a:srgbClr val="8FCAE7"/>
      </a:lt2>
      <a:accent1>
        <a:srgbClr val="0094D7"/>
      </a:accent1>
      <a:accent2>
        <a:srgbClr val="006086"/>
      </a:accent2>
      <a:accent3>
        <a:srgbClr val="003359"/>
      </a:accent3>
      <a:accent4>
        <a:srgbClr val="F1E5C7"/>
      </a:accent4>
      <a:accent5>
        <a:srgbClr val="8B6900"/>
      </a:accent5>
      <a:accent6>
        <a:srgbClr val="BF311A"/>
      </a:accent6>
      <a:hlink>
        <a:srgbClr val="0094D7"/>
      </a:hlink>
      <a:folHlink>
        <a:srgbClr val="1E1E1E"/>
      </a:folHlink>
    </a:clrScheme>
    <a:fontScheme name="BCBS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tlCol="0">
        <a:spAutoFit/>
      </a:bodyPr>
      <a:lstStyle>
        <a:defPPr>
          <a:defRPr dirty="0" err="1" smtClean="0"/>
        </a:defPPr>
      </a:lstStyle>
    </a:txDef>
  </a:objectDefaults>
  <a:extraClrSchemeLst/>
</a:theme>
</file>

<file path=ppt/theme/theme2.xml><?xml version="1.0" encoding="utf-8"?>
<a:theme xmlns:a="http://schemas.openxmlformats.org/drawingml/2006/main" name="DIVIDER PAGES">
  <a:themeElements>
    <a:clrScheme name="BCBSA">
      <a:dk1>
        <a:sysClr val="windowText" lastClr="000000"/>
      </a:dk1>
      <a:lt1>
        <a:sysClr val="window" lastClr="FFFFFF"/>
      </a:lt1>
      <a:dk2>
        <a:srgbClr val="CCE1EC"/>
      </a:dk2>
      <a:lt2>
        <a:srgbClr val="8FCAE7"/>
      </a:lt2>
      <a:accent1>
        <a:srgbClr val="0094D7"/>
      </a:accent1>
      <a:accent2>
        <a:srgbClr val="006086"/>
      </a:accent2>
      <a:accent3>
        <a:srgbClr val="003359"/>
      </a:accent3>
      <a:accent4>
        <a:srgbClr val="F1E5C7"/>
      </a:accent4>
      <a:accent5>
        <a:srgbClr val="8B6900"/>
      </a:accent5>
      <a:accent6>
        <a:srgbClr val="BF311A"/>
      </a:accent6>
      <a:hlink>
        <a:srgbClr val="0094D7"/>
      </a:hlink>
      <a:folHlink>
        <a:srgbClr val="1E1E1E"/>
      </a:folHlink>
    </a:clrScheme>
    <a:fontScheme name="BCBS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6998</TotalTime>
  <Words>1316</Words>
  <Application>Microsoft Office PowerPoint</Application>
  <PresentationFormat>On-screen Show (4:3)</PresentationFormat>
  <Paragraphs>490</Paragraphs>
  <Slides>17</Slides>
  <Notes>16</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BCBSA Template</vt:lpstr>
      <vt:lpstr>DIVIDER PAGES</vt:lpstr>
      <vt:lpstr> Introduction to the BCBS System</vt:lpstr>
      <vt:lpstr>Why Learn About Inter-Plan Programs (IPP)?</vt:lpstr>
      <vt:lpstr>Introduction to the BCBS System</vt:lpstr>
      <vt:lpstr>Brand Recognition</vt:lpstr>
      <vt:lpstr>The BCBS Brand Around the Globe</vt:lpstr>
      <vt:lpstr>The BCBS System Today</vt:lpstr>
      <vt:lpstr>Categories of Plans</vt:lpstr>
      <vt:lpstr>Plans Operating in a Single State</vt:lpstr>
      <vt:lpstr>Plans Operating in Multiple States</vt:lpstr>
      <vt:lpstr>States with Multiple Plans </vt:lpstr>
      <vt:lpstr>Investor-owned Plans</vt:lpstr>
      <vt:lpstr>The Blue Cross Blue Shield Association</vt:lpstr>
      <vt:lpstr>What does BCBSA do?</vt:lpstr>
      <vt:lpstr> BCBSA Values (Chosen by BCBSA employees)</vt:lpstr>
      <vt:lpstr>BCBSA Guiding Principles </vt:lpstr>
      <vt:lpstr>BCBSA Guiding Principles</vt:lpstr>
      <vt:lpstr>Resources for More Information  </vt:lpstr>
    </vt:vector>
  </TitlesOfParts>
  <Company>Blue Cross Blue Shield Association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jewillia</dc:creator>
  <cp:lastModifiedBy>Pickett, Jocelyn</cp:lastModifiedBy>
  <cp:revision>573</cp:revision>
  <cp:lastPrinted>2013-08-01T18:20:45Z</cp:lastPrinted>
  <dcterms:created xsi:type="dcterms:W3CDTF">2011-02-15T16:50:41Z</dcterms:created>
  <dcterms:modified xsi:type="dcterms:W3CDTF">2017-09-25T14:08:41Z</dcterms:modified>
</cp:coreProperties>
</file>